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6"/>
  </p:notesMasterIdLst>
  <p:sldIdLst>
    <p:sldId id="256" r:id="rId2"/>
    <p:sldId id="257" r:id="rId3"/>
    <p:sldId id="258" r:id="rId4"/>
    <p:sldId id="263" r:id="rId5"/>
    <p:sldId id="311" r:id="rId6"/>
    <p:sldId id="265" r:id="rId7"/>
    <p:sldId id="266" r:id="rId8"/>
    <p:sldId id="267" r:id="rId9"/>
    <p:sldId id="285" r:id="rId10"/>
    <p:sldId id="286" r:id="rId11"/>
    <p:sldId id="272" r:id="rId12"/>
    <p:sldId id="287" r:id="rId13"/>
    <p:sldId id="316" r:id="rId14"/>
    <p:sldId id="275" r:id="rId15"/>
    <p:sldId id="276" r:id="rId16"/>
    <p:sldId id="277" r:id="rId17"/>
    <p:sldId id="278" r:id="rId18"/>
    <p:sldId id="279" r:id="rId19"/>
    <p:sldId id="280" r:id="rId20"/>
    <p:sldId id="281" r:id="rId21"/>
    <p:sldId id="282" r:id="rId22"/>
    <p:sldId id="283" r:id="rId23"/>
    <p:sldId id="284" r:id="rId24"/>
    <p:sldId id="315" r:id="rId25"/>
    <p:sldId id="306" r:id="rId26"/>
    <p:sldId id="317" r:id="rId27"/>
    <p:sldId id="273" r:id="rId28"/>
    <p:sldId id="290" r:id="rId29"/>
    <p:sldId id="312" r:id="rId30"/>
    <p:sldId id="313" r:id="rId31"/>
    <p:sldId id="295" r:id="rId32"/>
    <p:sldId id="296" r:id="rId33"/>
    <p:sldId id="297" r:id="rId34"/>
    <p:sldId id="260" r:id="rId35"/>
    <p:sldId id="298" r:id="rId36"/>
    <p:sldId id="314" r:id="rId37"/>
    <p:sldId id="299" r:id="rId38"/>
    <p:sldId id="289" r:id="rId39"/>
    <p:sldId id="300" r:id="rId40"/>
    <p:sldId id="303" r:id="rId41"/>
    <p:sldId id="294" r:id="rId42"/>
    <p:sldId id="309" r:id="rId43"/>
    <p:sldId id="305" r:id="rId44"/>
    <p:sldId id="304"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4D50DD3-8CCF-4C7D-9413-336B37620017}">
          <p14:sldIdLst>
            <p14:sldId id="256"/>
            <p14:sldId id="257"/>
            <p14:sldId id="258"/>
            <p14:sldId id="263"/>
            <p14:sldId id="311"/>
            <p14:sldId id="265"/>
            <p14:sldId id="266"/>
            <p14:sldId id="267"/>
            <p14:sldId id="285"/>
            <p14:sldId id="286"/>
            <p14:sldId id="272"/>
            <p14:sldId id="287"/>
            <p14:sldId id="316"/>
            <p14:sldId id="275"/>
            <p14:sldId id="276"/>
            <p14:sldId id="277"/>
            <p14:sldId id="278"/>
            <p14:sldId id="279"/>
            <p14:sldId id="280"/>
            <p14:sldId id="281"/>
            <p14:sldId id="282"/>
            <p14:sldId id="283"/>
            <p14:sldId id="284"/>
            <p14:sldId id="315"/>
            <p14:sldId id="306"/>
            <p14:sldId id="317"/>
            <p14:sldId id="273"/>
            <p14:sldId id="290"/>
            <p14:sldId id="312"/>
            <p14:sldId id="313"/>
            <p14:sldId id="295"/>
            <p14:sldId id="296"/>
            <p14:sldId id="297"/>
            <p14:sldId id="260"/>
            <p14:sldId id="298"/>
            <p14:sldId id="314"/>
            <p14:sldId id="299"/>
            <p14:sldId id="289"/>
            <p14:sldId id="300"/>
            <p14:sldId id="303"/>
            <p14:sldId id="294"/>
            <p14:sldId id="309"/>
            <p14:sldId id="305"/>
            <p14:sldId id="30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2562" y="-7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0C8766-8948-4975-B288-62CFAC03A0C0}" type="datetimeFigureOut">
              <a:rPr lang="en-US" smtClean="0"/>
              <a:t>7/15/2015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F5685-9BA5-44DF-B1D8-07D32A1DF2D2}" type="slidenum">
              <a:rPr lang="en-US" smtClean="0"/>
              <a:t>‹#›</a:t>
            </a:fld>
            <a:endParaRPr lang="en-US"/>
          </a:p>
        </p:txBody>
      </p:sp>
    </p:spTree>
    <p:extLst>
      <p:ext uri="{BB962C8B-B14F-4D97-AF65-F5344CB8AC3E}">
        <p14:creationId xmlns:p14="http://schemas.microsoft.com/office/powerpoint/2010/main" val="45914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选择稳定版本</a:t>
            </a:r>
            <a:endParaRPr lang="en-US" dirty="0"/>
          </a:p>
        </p:txBody>
      </p:sp>
      <p:sp>
        <p:nvSpPr>
          <p:cNvPr id="4" name="Slide Number Placeholder 3"/>
          <p:cNvSpPr>
            <a:spLocks noGrp="1"/>
          </p:cNvSpPr>
          <p:nvPr>
            <p:ph type="sldNum" sz="quarter" idx="10"/>
          </p:nvPr>
        </p:nvSpPr>
        <p:spPr/>
        <p:txBody>
          <a:bodyPr/>
          <a:lstStyle/>
          <a:p>
            <a:fld id="{6DDF5685-9BA5-44DF-B1D8-07D32A1DF2D2}" type="slidenum">
              <a:rPr lang="en-US" smtClean="0"/>
              <a:t>3</a:t>
            </a:fld>
            <a:endParaRPr lang="en-US"/>
          </a:p>
        </p:txBody>
      </p:sp>
    </p:spTree>
    <p:extLst>
      <p:ext uri="{BB962C8B-B14F-4D97-AF65-F5344CB8AC3E}">
        <p14:creationId xmlns:p14="http://schemas.microsoft.com/office/powerpoint/2010/main" val="3609739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F5685-9BA5-44DF-B1D8-07D32A1DF2D2}" type="slidenum">
              <a:rPr lang="en-US" smtClean="0"/>
              <a:t>4</a:t>
            </a:fld>
            <a:endParaRPr lang="en-US"/>
          </a:p>
        </p:txBody>
      </p:sp>
    </p:spTree>
    <p:extLst>
      <p:ext uri="{BB962C8B-B14F-4D97-AF65-F5344CB8AC3E}">
        <p14:creationId xmlns:p14="http://schemas.microsoft.com/office/powerpoint/2010/main" val="14122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DF5685-9BA5-44DF-B1D8-07D32A1DF2D2}" type="slidenum">
              <a:rPr lang="en-US" smtClean="0"/>
              <a:t>41</a:t>
            </a:fld>
            <a:endParaRPr lang="en-US"/>
          </a:p>
        </p:txBody>
      </p:sp>
    </p:spTree>
    <p:extLst>
      <p:ext uri="{BB962C8B-B14F-4D97-AF65-F5344CB8AC3E}">
        <p14:creationId xmlns:p14="http://schemas.microsoft.com/office/powerpoint/2010/main" val="649996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Zk</a:t>
            </a:r>
            <a:r>
              <a:rPr lang="zh-CN" altLang="en-US" dirty="0" smtClean="0"/>
              <a:t>更适合</a:t>
            </a:r>
            <a:r>
              <a:rPr lang="en-US" altLang="zh-CN" dirty="0" smtClean="0"/>
              <a:t>java</a:t>
            </a:r>
            <a:r>
              <a:rPr lang="zh-CN" altLang="en-US" smtClean="0"/>
              <a:t>生态系统使用</a:t>
            </a:r>
            <a:endParaRPr lang="en-US"/>
          </a:p>
        </p:txBody>
      </p:sp>
      <p:sp>
        <p:nvSpPr>
          <p:cNvPr id="4" name="Slide Number Placeholder 3"/>
          <p:cNvSpPr>
            <a:spLocks noGrp="1"/>
          </p:cNvSpPr>
          <p:nvPr>
            <p:ph type="sldNum" sz="quarter" idx="10"/>
          </p:nvPr>
        </p:nvSpPr>
        <p:spPr/>
        <p:txBody>
          <a:bodyPr/>
          <a:lstStyle/>
          <a:p>
            <a:fld id="{6DDF5685-9BA5-44DF-B1D8-07D32A1DF2D2}" type="slidenum">
              <a:rPr lang="en-US" smtClean="0"/>
              <a:t>43</a:t>
            </a:fld>
            <a:endParaRPr lang="en-US"/>
          </a:p>
        </p:txBody>
      </p:sp>
    </p:spTree>
    <p:extLst>
      <p:ext uri="{BB962C8B-B14F-4D97-AF65-F5344CB8AC3E}">
        <p14:creationId xmlns:p14="http://schemas.microsoft.com/office/powerpoint/2010/main" val="1661349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F27E14-56C1-40CA-BEBB-7791F1522762}" type="slidenum">
              <a:rPr lang="zh-CN" altLang="en-US" smtClean="0"/>
              <a:t>‹#›</a:t>
            </a:fld>
            <a:endParaRPr lang="zh-CN" alt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F27E14-56C1-40CA-BEBB-7791F152276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F27E14-56C1-40CA-BEBB-7791F152276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F27E14-56C1-40CA-BEBB-7791F1522762}" type="slidenum">
              <a:rPr lang="zh-CN" altLang="en-US" smtClean="0"/>
              <a:t>‹#›</a:t>
            </a:fld>
            <a:endParaRPr lang="zh-CN" altLang="en-US"/>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F27E14-56C1-40CA-BEBB-7791F152276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F27E14-56C1-40CA-BEBB-7791F152276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F27E14-56C1-40CA-BEBB-7791F152276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F27E14-56C1-40CA-BEBB-7791F152276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F27E14-56C1-40CA-BEBB-7791F152276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F27E14-56C1-40CA-BEBB-7791F152276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CD760FA-07EE-4BA0-ADB1-F73A6F25DC1C}" type="datetimeFigureOut">
              <a:rPr lang="zh-CN" altLang="en-US" smtClean="0"/>
              <a:t>2015/7/15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F27E14-56C1-40CA-BEBB-7791F152276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CCD760FA-07EE-4BA0-ADB1-F73A6F25DC1C}" type="datetimeFigureOut">
              <a:rPr lang="zh-CN" altLang="en-US" smtClean="0"/>
              <a:t>2015/7/15</a:t>
            </a:fld>
            <a:endParaRPr lang="zh-CN" alt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zh-CN" alt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54F27E14-56C1-40CA-BEBB-7791F1522762}"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engqiang@noahwm.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oreos/etcd.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github.com/mattn/etcd-vim" TargetMode="External"/><Relationship Id="rId13" Type="http://schemas.openxmlformats.org/officeDocument/2006/relationships/hyperlink" Target="https://github.com/coreos/fleet" TargetMode="External"/><Relationship Id="rId18" Type="http://schemas.openxmlformats.org/officeDocument/2006/relationships/hyperlink" Target="https://github.com/xordataexchange/crypt" TargetMode="External"/><Relationship Id="rId3" Type="http://schemas.openxmlformats.org/officeDocument/2006/relationships/hyperlink" Target="https://github.com/calavera/active-proxy" TargetMode="External"/><Relationship Id="rId7" Type="http://schemas.openxmlformats.org/officeDocument/2006/relationships/hyperlink" Target="https://github.com/garethr/hiera-etcd" TargetMode="External"/><Relationship Id="rId12" Type="http://schemas.openxmlformats.org/officeDocument/2006/relationships/hyperlink" Target="https://github.com/scrz/scrz" TargetMode="External"/><Relationship Id="rId17" Type="http://schemas.openxmlformats.org/officeDocument/2006/relationships/hyperlink" Target="https://github.com/skynetservices/skydns" TargetMode="External"/><Relationship Id="rId2" Type="http://schemas.openxmlformats.org/officeDocument/2006/relationships/hyperlink" Target="https://github.com/binocarlos/yoda" TargetMode="External"/><Relationship Id="rId16" Type="http://schemas.openxmlformats.org/officeDocument/2006/relationships/hyperlink" Target="https://github.com/duedil-ltd/discodns" TargetMode="External"/><Relationship Id="rId20" Type="http://schemas.openxmlformats.org/officeDocument/2006/relationships/hyperlink" Target="https://github.com/lytics/metafora" TargetMode="External"/><Relationship Id="rId1" Type="http://schemas.openxmlformats.org/officeDocument/2006/relationships/slideLayout" Target="../slideLayouts/slideLayout2.xml"/><Relationship Id="rId6" Type="http://schemas.openxmlformats.org/officeDocument/2006/relationships/hyperlink" Target="https://github.com/gleicon/goreman/tree/etcd" TargetMode="External"/><Relationship Id="rId11" Type="http://schemas.openxmlformats.org/officeDocument/2006/relationships/hyperlink" Target="https://git.autistici.org/ai/configdb/tree/master" TargetMode="External"/><Relationship Id="rId5" Type="http://schemas.openxmlformats.org/officeDocument/2006/relationships/hyperlink" Target="https://github.com/flynn/go-discover" TargetMode="External"/><Relationship Id="rId15" Type="http://schemas.openxmlformats.org/officeDocument/2006/relationships/hyperlink" Target="https://github.com/mailgun/vulcand" TargetMode="External"/><Relationship Id="rId10" Type="http://schemas.openxmlformats.org/officeDocument/2006/relationships/hyperlink" Target="https://github.com/kelseyhightower/confd" TargetMode="External"/><Relationship Id="rId19" Type="http://schemas.openxmlformats.org/officeDocument/2006/relationships/hyperlink" Target="https://github.com/spf13/viper" TargetMode="External"/><Relationship Id="rId4" Type="http://schemas.openxmlformats.org/officeDocument/2006/relationships/hyperlink" Target="https://github.com/derekchiang/etcdplus" TargetMode="External"/><Relationship Id="rId9" Type="http://schemas.openxmlformats.org/officeDocument/2006/relationships/hyperlink" Target="https://github.com/mattn/etcdenv" TargetMode="External"/><Relationship Id="rId14" Type="http://schemas.openxmlformats.org/officeDocument/2006/relationships/hyperlink" Target="https://github.com/GoogleCloudPlatform/kubernetes"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reos.com/etcd/docs/2.0.12/api.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郑强</a:t>
            </a:r>
            <a:endParaRPr lang="en-US" altLang="zh-CN" dirty="0" smtClean="0"/>
          </a:p>
          <a:p>
            <a:r>
              <a:rPr lang="en-US" altLang="zh-CN" dirty="0" smtClean="0">
                <a:hlinkClick r:id="rId2"/>
              </a:rPr>
              <a:t>zhengqiang@noahwm.com</a:t>
            </a:r>
            <a:endParaRPr lang="en-US" altLang="zh-CN" dirty="0" smtClean="0"/>
          </a:p>
          <a:p>
            <a:endParaRPr lang="en-US" altLang="zh-CN" dirty="0"/>
          </a:p>
          <a:p>
            <a:r>
              <a:rPr lang="zh-CN" altLang="en-US" dirty="0"/>
              <a:t>易</a:t>
            </a:r>
            <a:r>
              <a:rPr lang="zh-CN" altLang="en-US" dirty="0" smtClean="0"/>
              <a:t>捷基础服务开发组</a:t>
            </a:r>
            <a:endParaRPr lang="en-US" altLang="zh-CN" dirty="0" smtClean="0"/>
          </a:p>
          <a:p>
            <a:endParaRPr lang="zh-CN" altLang="en-US" dirty="0"/>
          </a:p>
        </p:txBody>
      </p:sp>
      <p:sp>
        <p:nvSpPr>
          <p:cNvPr id="2" name="标题 1"/>
          <p:cNvSpPr>
            <a:spLocks noGrp="1"/>
          </p:cNvSpPr>
          <p:nvPr>
            <p:ph type="ctrTitle"/>
          </p:nvPr>
        </p:nvSpPr>
        <p:spPr/>
        <p:txBody>
          <a:bodyPr/>
          <a:lstStyle/>
          <a:p>
            <a:r>
              <a:rPr lang="en-US" altLang="zh-CN" dirty="0" err="1" smtClean="0"/>
              <a:t>Etcd</a:t>
            </a:r>
            <a:r>
              <a:rPr lang="zh-CN" altLang="en-US" dirty="0" smtClean="0"/>
              <a:t>技术分享</a:t>
            </a:r>
            <a:endParaRPr lang="zh-CN" altLang="en-US" dirty="0"/>
          </a:p>
        </p:txBody>
      </p:sp>
    </p:spTree>
    <p:extLst>
      <p:ext uri="{BB962C8B-B14F-4D97-AF65-F5344CB8AC3E}">
        <p14:creationId xmlns:p14="http://schemas.microsoft.com/office/powerpoint/2010/main" val="1067768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实现原理核心算法</a:t>
            </a:r>
            <a:r>
              <a:rPr lang="en-US" altLang="zh-CN" dirty="0" smtClean="0"/>
              <a:t>RAFT</a:t>
            </a:r>
            <a:endParaRPr lang="zh-CN" altLang="en-US" dirty="0"/>
          </a:p>
        </p:txBody>
      </p:sp>
      <p:sp>
        <p:nvSpPr>
          <p:cNvPr id="3" name="内容占位符 2"/>
          <p:cNvSpPr>
            <a:spLocks noGrp="1"/>
          </p:cNvSpPr>
          <p:nvPr>
            <p:ph sz="quarter" idx="13"/>
          </p:nvPr>
        </p:nvSpPr>
        <p:spPr>
          <a:xfrm>
            <a:off x="611560" y="1340768"/>
            <a:ext cx="7924800" cy="4114800"/>
          </a:xfrm>
        </p:spPr>
        <p:txBody>
          <a:bodyPr>
            <a:normAutofit/>
          </a:bodyPr>
          <a:lstStyle/>
          <a:p>
            <a:r>
              <a:rPr lang="en-US" altLang="zh-CN" dirty="0" smtClean="0"/>
              <a:t>Term</a:t>
            </a:r>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一</a:t>
            </a:r>
            <a:r>
              <a:rPr lang="zh-CN" altLang="en-US" dirty="0" smtClean="0"/>
              <a:t>个任期</a:t>
            </a:r>
            <a:r>
              <a:rPr lang="en-US" altLang="zh-CN" dirty="0" smtClean="0"/>
              <a:t>(Term)</a:t>
            </a:r>
            <a:r>
              <a:rPr lang="zh-CN" altLang="en-US" dirty="0" smtClean="0"/>
              <a:t>可以分为竞选期</a:t>
            </a:r>
            <a:r>
              <a:rPr lang="en-US" altLang="zh-CN" dirty="0" smtClean="0"/>
              <a:t>(Election)</a:t>
            </a:r>
            <a:r>
              <a:rPr lang="zh-CN" altLang="en-US" dirty="0" smtClean="0"/>
              <a:t>和执政期</a:t>
            </a:r>
            <a:r>
              <a:rPr lang="en-US" altLang="zh-CN" dirty="0" smtClean="0"/>
              <a:t>(Normal operation)</a:t>
            </a:r>
          </a:p>
          <a:p>
            <a:r>
              <a:rPr lang="zh-CN" altLang="en-US" dirty="0" smtClean="0"/>
              <a:t>每个任职只能有一个</a:t>
            </a:r>
            <a:r>
              <a:rPr lang="en-US" altLang="zh-CN" dirty="0" smtClean="0"/>
              <a:t>leader</a:t>
            </a:r>
          </a:p>
          <a:p>
            <a:r>
              <a:rPr lang="zh-CN" altLang="en-US" dirty="0"/>
              <a:t>每一</a:t>
            </a:r>
            <a:r>
              <a:rPr lang="zh-CN" altLang="en-US" dirty="0" smtClean="0"/>
              <a:t>个</a:t>
            </a:r>
            <a:r>
              <a:rPr lang="en-US" altLang="zh-CN" dirty="0" smtClean="0"/>
              <a:t>node</a:t>
            </a:r>
            <a:r>
              <a:rPr lang="zh-CN" altLang="en-US" dirty="0" smtClean="0"/>
              <a:t>都保存当前任期的值</a:t>
            </a:r>
            <a:endParaRPr lang="en-US" altLang="zh-CN" dirty="0" smtClean="0"/>
          </a:p>
          <a:p>
            <a:r>
              <a:rPr lang="en-US" altLang="zh-CN" dirty="0" smtClean="0"/>
              <a:t>Term</a:t>
            </a:r>
            <a:r>
              <a:rPr lang="zh-CN" altLang="en-US" dirty="0" smtClean="0"/>
              <a:t>的关键作用：识别过期的</a:t>
            </a:r>
            <a:r>
              <a:rPr lang="en-US" altLang="zh-CN" dirty="0" smtClean="0"/>
              <a:t>leader</a:t>
            </a:r>
            <a:r>
              <a:rPr lang="zh-CN" altLang="en-US" dirty="0" smtClean="0"/>
              <a:t>和不够格的</a:t>
            </a:r>
            <a:r>
              <a:rPr lang="en-US" altLang="zh-CN" dirty="0" smtClean="0"/>
              <a:t>candidate</a:t>
            </a:r>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809" y="1655921"/>
            <a:ext cx="664845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3090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实现原理核心算法</a:t>
            </a:r>
            <a:r>
              <a:rPr lang="en-US" altLang="zh-CN" dirty="0" smtClean="0"/>
              <a:t>RAFT</a:t>
            </a:r>
            <a:endParaRPr lang="zh-CN" altLang="en-US" dirty="0"/>
          </a:p>
        </p:txBody>
      </p:sp>
      <p:sp>
        <p:nvSpPr>
          <p:cNvPr id="3" name="内容占位符 2"/>
          <p:cNvSpPr>
            <a:spLocks noGrp="1"/>
          </p:cNvSpPr>
          <p:nvPr>
            <p:ph sz="quarter" idx="13"/>
          </p:nvPr>
        </p:nvSpPr>
        <p:spPr>
          <a:xfrm>
            <a:off x="611560" y="1340768"/>
            <a:ext cx="7924800" cy="4114800"/>
          </a:xfrm>
        </p:spPr>
        <p:txBody>
          <a:bodyPr/>
          <a:lstStyle/>
          <a:p>
            <a:r>
              <a:rPr lang="en-US" altLang="zh-CN" dirty="0" smtClean="0"/>
              <a:t>Leader</a:t>
            </a:r>
            <a:r>
              <a:rPr lang="zh-CN" altLang="en-US" dirty="0" smtClean="0"/>
              <a:t>：通过定期发</a:t>
            </a:r>
            <a:r>
              <a:rPr lang="en-US" altLang="zh-CN" dirty="0" smtClean="0"/>
              <a:t>heartbeats</a:t>
            </a:r>
            <a:r>
              <a:rPr lang="zh-CN" altLang="en-US" dirty="0" smtClean="0"/>
              <a:t>给</a:t>
            </a:r>
            <a:r>
              <a:rPr lang="en-US" altLang="zh-CN" dirty="0" smtClean="0"/>
              <a:t>follower</a:t>
            </a:r>
            <a:r>
              <a:rPr lang="zh-CN" altLang="en-US" dirty="0" smtClean="0"/>
              <a:t>来维持自己的地位</a:t>
            </a:r>
            <a:endParaRPr lang="en-US" altLang="zh-CN" dirty="0" smtClean="0"/>
          </a:p>
          <a:p>
            <a:r>
              <a:rPr lang="zh-CN" altLang="en-US" dirty="0" smtClean="0"/>
              <a:t>某个</a:t>
            </a:r>
            <a:r>
              <a:rPr lang="en-US" altLang="zh-CN" dirty="0" smtClean="0"/>
              <a:t>follower</a:t>
            </a:r>
            <a:r>
              <a:rPr lang="zh-CN" altLang="en-US" dirty="0" smtClean="0"/>
              <a:t>在</a:t>
            </a:r>
            <a:r>
              <a:rPr lang="en-US" altLang="zh-CN" dirty="0" smtClean="0"/>
              <a:t>election timeout</a:t>
            </a:r>
            <a:r>
              <a:rPr lang="zh-CN" altLang="en-US" dirty="0" smtClean="0"/>
              <a:t>后，发起新的竞选：</a:t>
            </a:r>
            <a:endParaRPr lang="en-US" altLang="zh-CN" dirty="0"/>
          </a:p>
          <a:p>
            <a:pPr marL="800100" lvl="1" indent="-342900">
              <a:buFont typeface="+mj-lt"/>
              <a:buAutoNum type="arabicPeriod"/>
            </a:pPr>
            <a:r>
              <a:rPr lang="zh-CN" altLang="en-US" dirty="0" smtClean="0"/>
              <a:t>当期</a:t>
            </a:r>
            <a:r>
              <a:rPr lang="en-US" altLang="zh-CN" dirty="0" smtClean="0"/>
              <a:t>term++ </a:t>
            </a:r>
            <a:r>
              <a:rPr lang="zh-CN" altLang="en-US" dirty="0" smtClean="0"/>
              <a:t>（或最近一次收到拉票请求的</a:t>
            </a:r>
            <a:r>
              <a:rPr lang="en-US" altLang="zh-CN" dirty="0" smtClean="0"/>
              <a:t>term++</a:t>
            </a:r>
            <a:r>
              <a:rPr lang="zh-CN" altLang="en-US" dirty="0" smtClean="0"/>
              <a:t>）</a:t>
            </a:r>
            <a:endParaRPr lang="en-US" altLang="zh-CN" dirty="0" smtClean="0"/>
          </a:p>
          <a:p>
            <a:pPr marL="800100" lvl="1" indent="-342900">
              <a:buFont typeface="+mj-lt"/>
              <a:buAutoNum type="arabicPeriod"/>
            </a:pPr>
            <a:r>
              <a:rPr lang="zh-CN" altLang="en-US" dirty="0" smtClean="0"/>
              <a:t>把自己变成</a:t>
            </a:r>
            <a:r>
              <a:rPr lang="en-US" altLang="zh-CN" dirty="0" smtClean="0"/>
              <a:t>candidate</a:t>
            </a:r>
          </a:p>
          <a:p>
            <a:pPr marL="800100" lvl="1" indent="-342900">
              <a:buFont typeface="+mj-lt"/>
              <a:buAutoNum type="arabicPeriod"/>
            </a:pPr>
            <a:r>
              <a:rPr lang="zh-CN" altLang="en-US" dirty="0"/>
              <a:t>给</a:t>
            </a:r>
            <a:r>
              <a:rPr lang="zh-CN" altLang="en-US" dirty="0" smtClean="0"/>
              <a:t>自己投票</a:t>
            </a:r>
            <a:endParaRPr lang="en-US" altLang="zh-CN" dirty="0" smtClean="0"/>
          </a:p>
          <a:p>
            <a:pPr marL="800100" lvl="1" indent="-342900">
              <a:buFont typeface="+mj-lt"/>
              <a:buAutoNum type="arabicPeriod"/>
            </a:pPr>
            <a:r>
              <a:rPr lang="zh-CN" altLang="en-US" dirty="0" smtClean="0"/>
              <a:t>向同伴拉票</a:t>
            </a:r>
            <a:r>
              <a:rPr lang="en-US" altLang="zh-CN" dirty="0" smtClean="0"/>
              <a:t>(send  request vote RPCs to all other servers)</a:t>
            </a:r>
            <a:r>
              <a:rPr lang="zh-CN" altLang="en-US" dirty="0" smtClean="0"/>
              <a:t>，直到：</a:t>
            </a:r>
            <a:endParaRPr lang="en-US" altLang="zh-CN" dirty="0" smtClean="0"/>
          </a:p>
          <a:p>
            <a:pPr marL="1200150" lvl="2" indent="-342900">
              <a:buFont typeface="+mj-ea"/>
              <a:buAutoNum type="circleNumDbPlain"/>
            </a:pPr>
            <a:r>
              <a:rPr lang="zh-CN" altLang="en-US" dirty="0"/>
              <a:t>拉</a:t>
            </a:r>
            <a:r>
              <a:rPr lang="zh-CN" altLang="en-US" dirty="0" smtClean="0"/>
              <a:t>到过半数的选票，成功当选</a:t>
            </a:r>
            <a:r>
              <a:rPr lang="en-US" altLang="zh-CN" dirty="0" smtClean="0"/>
              <a:t>leader</a:t>
            </a:r>
          </a:p>
          <a:p>
            <a:pPr marL="1200150" lvl="2" indent="-342900">
              <a:buFont typeface="+mj-ea"/>
              <a:buAutoNum type="circleNumDbPlain"/>
            </a:pPr>
            <a:r>
              <a:rPr lang="zh-CN" altLang="en-US" dirty="0" smtClean="0"/>
              <a:t>收到合法</a:t>
            </a:r>
            <a:r>
              <a:rPr lang="en-US" altLang="zh-CN" dirty="0" smtClean="0"/>
              <a:t>leader</a:t>
            </a:r>
            <a:r>
              <a:rPr lang="zh-CN" altLang="en-US" dirty="0" smtClean="0"/>
              <a:t>的通知</a:t>
            </a:r>
            <a:r>
              <a:rPr lang="en-US" altLang="zh-CN" dirty="0" smtClean="0"/>
              <a:t>(leader</a:t>
            </a:r>
            <a:r>
              <a:rPr lang="zh-CN" altLang="en-US" dirty="0" smtClean="0"/>
              <a:t>的</a:t>
            </a:r>
            <a:r>
              <a:rPr lang="en-US" altLang="zh-CN" dirty="0" smtClean="0"/>
              <a:t>term</a:t>
            </a:r>
            <a:r>
              <a:rPr lang="zh-CN" altLang="en-US" dirty="0" smtClean="0"/>
              <a:t>不小于自己的</a:t>
            </a:r>
            <a:r>
              <a:rPr lang="en-US" altLang="zh-CN" dirty="0" smtClean="0"/>
              <a:t>)</a:t>
            </a:r>
            <a:r>
              <a:rPr lang="zh-CN" altLang="en-US" dirty="0" smtClean="0"/>
              <a:t>，拜占庭？</a:t>
            </a:r>
            <a:endParaRPr lang="en-US" altLang="zh-CN" dirty="0" smtClean="0"/>
          </a:p>
          <a:p>
            <a:pPr marL="1200150" lvl="2" indent="-342900">
              <a:buFont typeface="+mj-ea"/>
              <a:buAutoNum type="circleNumDbPlain"/>
            </a:pPr>
            <a:r>
              <a:rPr lang="zh-CN" altLang="en-US" dirty="0" smtClean="0"/>
              <a:t>超时没有收到过半选票，开始新一轮竞选，</a:t>
            </a:r>
            <a:r>
              <a:rPr lang="en-US" altLang="zh-CN" dirty="0" smtClean="0"/>
              <a:t>term++</a:t>
            </a:r>
            <a:endParaRPr lang="en-US" altLang="zh-CN" dirty="0"/>
          </a:p>
          <a:p>
            <a:pPr marL="857250" lvl="2" indent="0">
              <a:buNone/>
            </a:pPr>
            <a:endParaRPr lang="en-US" altLang="zh-CN" dirty="0" smtClean="0"/>
          </a:p>
        </p:txBody>
      </p:sp>
    </p:spTree>
    <p:extLst>
      <p:ext uri="{BB962C8B-B14F-4D97-AF65-F5344CB8AC3E}">
        <p14:creationId xmlns:p14="http://schemas.microsoft.com/office/powerpoint/2010/main" val="841095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实现原理核心算法</a:t>
            </a:r>
            <a:r>
              <a:rPr lang="en-US" altLang="zh-CN" dirty="0" smtClean="0"/>
              <a:t>RAFT</a:t>
            </a:r>
            <a:endParaRPr lang="zh-CN" altLang="en-US" dirty="0"/>
          </a:p>
        </p:txBody>
      </p:sp>
      <p:sp>
        <p:nvSpPr>
          <p:cNvPr id="3" name="内容占位符 2"/>
          <p:cNvSpPr>
            <a:spLocks noGrp="1"/>
          </p:cNvSpPr>
          <p:nvPr>
            <p:ph sz="quarter" idx="13"/>
          </p:nvPr>
        </p:nvSpPr>
        <p:spPr>
          <a:xfrm>
            <a:off x="611560" y="1628800"/>
            <a:ext cx="7924800" cy="3826768"/>
          </a:xfrm>
        </p:spPr>
        <p:txBody>
          <a:bodyPr/>
          <a:lstStyle/>
          <a:p>
            <a:r>
              <a:rPr lang="zh-CN" altLang="en-US" sz="2000" dirty="0" smtClean="0"/>
              <a:t>竞选投票规则：</a:t>
            </a:r>
            <a:endParaRPr lang="en-US" altLang="zh-CN" sz="2000" dirty="0" smtClean="0"/>
          </a:p>
          <a:p>
            <a:pPr marL="800100" lvl="1" indent="-342900">
              <a:buFont typeface="+mj-lt"/>
              <a:buAutoNum type="arabicPeriod"/>
            </a:pPr>
            <a:r>
              <a:rPr lang="zh-CN" altLang="en-US" sz="2000" dirty="0" smtClean="0"/>
              <a:t>每个</a:t>
            </a:r>
            <a:r>
              <a:rPr lang="en-US" altLang="zh-CN" sz="2000" dirty="0"/>
              <a:t>node</a:t>
            </a:r>
            <a:r>
              <a:rPr lang="zh-CN" altLang="en-US" sz="2000" dirty="0" smtClean="0"/>
              <a:t>只能投出一票赞同。</a:t>
            </a:r>
            <a:endParaRPr lang="en-US" altLang="zh-CN" sz="2000" dirty="0" smtClean="0"/>
          </a:p>
          <a:p>
            <a:pPr marL="800100" lvl="1" indent="-342900">
              <a:buFont typeface="+mj-lt"/>
              <a:buAutoNum type="arabicPeriod"/>
            </a:pPr>
            <a:r>
              <a:rPr lang="zh-CN" altLang="en-US" sz="2000" dirty="0" smtClean="0"/>
              <a:t>已经投票后对后来拉票的</a:t>
            </a:r>
            <a:r>
              <a:rPr lang="en-US" altLang="zh-CN" sz="2000" dirty="0" smtClean="0"/>
              <a:t>candidate</a:t>
            </a:r>
            <a:r>
              <a:rPr lang="zh-CN" altLang="en-US" sz="2000" dirty="0" smtClean="0"/>
              <a:t>拉票都投反对。</a:t>
            </a:r>
            <a:endParaRPr lang="en-US" altLang="zh-CN" sz="2000" dirty="0" smtClean="0"/>
          </a:p>
          <a:p>
            <a:pPr marL="800100" lvl="1" indent="-342900">
              <a:buFont typeface="+mj-lt"/>
              <a:buAutoNum type="arabicPeriod"/>
            </a:pPr>
            <a:r>
              <a:rPr lang="en-US" altLang="zh-CN" sz="2000" dirty="0" smtClean="0"/>
              <a:t>Candidate</a:t>
            </a:r>
            <a:r>
              <a:rPr lang="zh-CN" altLang="en-US" sz="2000" dirty="0" smtClean="0"/>
              <a:t>自己定自己的竞选</a:t>
            </a:r>
            <a:r>
              <a:rPr lang="en-US" altLang="zh-CN" sz="2000" dirty="0" smtClean="0"/>
              <a:t>timeout</a:t>
            </a:r>
            <a:r>
              <a:rPr lang="zh-CN" altLang="en-US" sz="2000" dirty="0" smtClean="0"/>
              <a:t>时间，随机选取</a:t>
            </a:r>
            <a:r>
              <a:rPr lang="en-US" altLang="zh-CN" sz="2000" dirty="0" smtClean="0"/>
              <a:t>[T, 2T]</a:t>
            </a:r>
            <a:r>
              <a:rPr lang="zh-CN" altLang="en-US" sz="2000" dirty="0" smtClean="0"/>
              <a:t>，保证总有</a:t>
            </a:r>
            <a:r>
              <a:rPr lang="en-US" altLang="zh-CN" sz="2000" dirty="0" smtClean="0"/>
              <a:t>candidate</a:t>
            </a:r>
            <a:r>
              <a:rPr lang="zh-CN" altLang="en-US" sz="2000" dirty="0" smtClean="0"/>
              <a:t>能够胜出。</a:t>
            </a:r>
            <a:endParaRPr lang="en-US" altLang="zh-CN" sz="2000" dirty="0" smtClean="0"/>
          </a:p>
          <a:p>
            <a:pPr marL="800100" lvl="1" indent="-342900">
              <a:buFont typeface="+mj-lt"/>
              <a:buAutoNum type="arabicPeriod"/>
            </a:pPr>
            <a:endParaRPr lang="en-US" altLang="zh-CN" dirty="0" smtClean="0"/>
          </a:p>
        </p:txBody>
      </p:sp>
    </p:spTree>
    <p:extLst>
      <p:ext uri="{BB962C8B-B14F-4D97-AF65-F5344CB8AC3E}">
        <p14:creationId xmlns:p14="http://schemas.microsoft.com/office/powerpoint/2010/main" val="260052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p:txBody>
          <a:bodyPr>
            <a:normAutofit/>
          </a:bodyPr>
          <a:lstStyle/>
          <a:p>
            <a:r>
              <a:rPr lang="zh-CN" altLang="en-US" sz="2000" dirty="0" smtClean="0"/>
              <a:t>选</a:t>
            </a:r>
            <a:r>
              <a:rPr lang="en-US" altLang="zh-CN" sz="2000" dirty="0" smtClean="0"/>
              <a:t>leader</a:t>
            </a:r>
            <a:r>
              <a:rPr lang="zh-CN" altLang="en-US" sz="2000" dirty="0" smtClean="0"/>
              <a:t>的约束：</a:t>
            </a:r>
            <a:endParaRPr lang="en-US" altLang="zh-CN" sz="2000" dirty="0" smtClean="0"/>
          </a:p>
          <a:p>
            <a:pPr lvl="1"/>
            <a:r>
              <a:rPr lang="en-US" altLang="zh-CN" sz="2000" dirty="0" smtClean="0"/>
              <a:t>1. Candidates</a:t>
            </a:r>
            <a:r>
              <a:rPr lang="zh-CN" altLang="en-US" sz="2000" dirty="0" smtClean="0"/>
              <a:t>拉票时带上最后一条</a:t>
            </a:r>
            <a:r>
              <a:rPr lang="en-US" altLang="zh-CN" sz="2000" dirty="0" smtClean="0"/>
              <a:t>log entry</a:t>
            </a:r>
            <a:r>
              <a:rPr lang="zh-CN" altLang="en-US" sz="2000" dirty="0" smtClean="0"/>
              <a:t>的</a:t>
            </a:r>
            <a:r>
              <a:rPr lang="en-US" altLang="zh-CN" sz="2000" dirty="0" smtClean="0"/>
              <a:t>index</a:t>
            </a:r>
            <a:r>
              <a:rPr lang="zh-CN" altLang="en-US" sz="2000" dirty="0" smtClean="0"/>
              <a:t>和</a:t>
            </a:r>
            <a:r>
              <a:rPr lang="en-US" altLang="zh-CN" sz="2000" dirty="0" smtClean="0"/>
              <a:t>term</a:t>
            </a:r>
            <a:r>
              <a:rPr lang="zh-CN" altLang="en-US" sz="2000" dirty="0" smtClean="0"/>
              <a:t>信息</a:t>
            </a:r>
            <a:endParaRPr lang="en-US" altLang="zh-CN" sz="2000" dirty="0" smtClean="0"/>
          </a:p>
          <a:p>
            <a:pPr lvl="1"/>
            <a:r>
              <a:rPr lang="en-US" altLang="zh-CN" sz="2000" dirty="0" smtClean="0"/>
              <a:t>2. Follower</a:t>
            </a:r>
            <a:r>
              <a:rPr lang="zh-CN" altLang="en-US" sz="2000" dirty="0" smtClean="0"/>
              <a:t>投票时检查</a:t>
            </a:r>
            <a:r>
              <a:rPr lang="en-US" altLang="zh-CN" sz="2000" dirty="0" smtClean="0"/>
              <a:t>candidate</a:t>
            </a:r>
            <a:r>
              <a:rPr lang="zh-CN" altLang="en-US" sz="2000" dirty="0" smtClean="0"/>
              <a:t>的</a:t>
            </a:r>
            <a:r>
              <a:rPr lang="en-US" altLang="zh-CN" sz="2000" dirty="0" smtClean="0"/>
              <a:t>log entry</a:t>
            </a:r>
            <a:r>
              <a:rPr lang="zh-CN" altLang="en-US" sz="2000" dirty="0" smtClean="0"/>
              <a:t>的</a:t>
            </a:r>
            <a:r>
              <a:rPr lang="en-US" altLang="zh-CN" sz="2000" dirty="0" smtClean="0"/>
              <a:t>index</a:t>
            </a:r>
            <a:r>
              <a:rPr lang="zh-CN" altLang="en-US" sz="2000" dirty="0" smtClean="0"/>
              <a:t>和</a:t>
            </a:r>
            <a:r>
              <a:rPr lang="en-US" altLang="zh-CN" sz="2000" dirty="0" smtClean="0"/>
              <a:t>term</a:t>
            </a:r>
            <a:r>
              <a:rPr lang="zh-CN" altLang="en-US" sz="2000" dirty="0" smtClean="0"/>
              <a:t>都不能比自己的小</a:t>
            </a:r>
            <a:endParaRPr lang="en-US" altLang="zh-CN" sz="2000" dirty="0" smtClean="0"/>
          </a:p>
          <a:p>
            <a:pPr lvl="1"/>
            <a:endParaRPr lang="en-US" altLang="zh-CN" sz="2000" dirty="0" smtClean="0"/>
          </a:p>
          <a:p>
            <a:pPr lvl="1"/>
            <a:r>
              <a:rPr lang="zh-CN" altLang="en-US" sz="2000" dirty="0" smtClean="0"/>
              <a:t>目的是使得新选出的</a:t>
            </a:r>
            <a:r>
              <a:rPr lang="en-US" altLang="zh-CN" sz="2000" dirty="0" smtClean="0"/>
              <a:t>leader</a:t>
            </a:r>
            <a:r>
              <a:rPr lang="zh-CN" altLang="en-US" sz="2000" dirty="0" smtClean="0"/>
              <a:t>拥有最全的日志信息</a:t>
            </a:r>
            <a:endParaRPr lang="en-US" altLang="zh-CN" sz="2000" dirty="0"/>
          </a:p>
        </p:txBody>
      </p:sp>
    </p:spTree>
    <p:extLst>
      <p:ext uri="{BB962C8B-B14F-4D97-AF65-F5344CB8AC3E}">
        <p14:creationId xmlns:p14="http://schemas.microsoft.com/office/powerpoint/2010/main" val="3380638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a:xfrm>
            <a:off x="609600" y="1600200"/>
            <a:ext cx="7924800" cy="4781128"/>
          </a:xfrm>
        </p:spPr>
        <p:txBody>
          <a:bodyPr/>
          <a:lstStyle/>
          <a:p>
            <a:r>
              <a:rPr lang="zh-CN" altLang="en-US" dirty="0" smtClean="0"/>
              <a:t>选举：</a:t>
            </a:r>
            <a:endParaRPr lang="en-US" altLang="zh-CN" dirty="0" smtClean="0"/>
          </a:p>
          <a:p>
            <a:r>
              <a:rPr lang="zh-CN" altLang="en-US" dirty="0"/>
              <a:t>初始状态下集群中的所有节点都处于 </a:t>
            </a:r>
            <a:r>
              <a:rPr lang="en-US" altLang="zh-CN" dirty="0"/>
              <a:t>follower </a:t>
            </a:r>
            <a:r>
              <a:rPr lang="zh-CN" altLang="en-US" dirty="0"/>
              <a:t>状态</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smtClean="0"/>
              <a:t>某</a:t>
            </a:r>
            <a:r>
              <a:rPr lang="zh-CN" altLang="en-US" dirty="0"/>
              <a:t>一时刻，其中的一个 </a:t>
            </a:r>
            <a:r>
              <a:rPr lang="en-US" altLang="zh-CN" dirty="0"/>
              <a:t>follower </a:t>
            </a:r>
            <a:r>
              <a:rPr lang="zh-CN" altLang="en-US" dirty="0"/>
              <a:t>由于没有收到 </a:t>
            </a:r>
            <a:r>
              <a:rPr lang="en-US" altLang="zh-CN" dirty="0"/>
              <a:t>leader </a:t>
            </a:r>
            <a:r>
              <a:rPr lang="zh-CN" altLang="en-US" dirty="0"/>
              <a:t>的 </a:t>
            </a:r>
            <a:r>
              <a:rPr lang="en-US" altLang="zh-CN" dirty="0"/>
              <a:t>heartbeat </a:t>
            </a:r>
            <a:r>
              <a:rPr lang="zh-CN" altLang="en-US" dirty="0"/>
              <a:t>率先发生 </a:t>
            </a:r>
            <a:r>
              <a:rPr lang="en-US" altLang="zh-CN" dirty="0"/>
              <a:t>election </a:t>
            </a:r>
            <a:r>
              <a:rPr lang="en-US" altLang="zh-CN" dirty="0" smtClean="0"/>
              <a:t>timeout [T, 2T] </a:t>
            </a:r>
            <a:r>
              <a:rPr lang="zh-CN" altLang="en-US" dirty="0"/>
              <a:t>进而发起选举。</a:t>
            </a:r>
          </a:p>
          <a:p>
            <a:endParaRPr lang="en-US" altLang="zh-CN" dirty="0" smtClean="0"/>
          </a:p>
          <a:p>
            <a:endParaRPr lang="en-US" altLang="zh-CN" dirty="0"/>
          </a:p>
          <a:p>
            <a:endParaRPr lang="en-US" altLang="zh-CN" dirty="0" smtClean="0"/>
          </a:p>
          <a:p>
            <a:endParaRPr lang="en-US" altLang="zh-CN" dirty="0" smtClean="0"/>
          </a:p>
          <a:p>
            <a:r>
              <a:rPr lang="zh-CN" altLang="en-US" dirty="0" smtClean="0"/>
              <a:t>初始化时刻都要节点都知道其他节点的存在，总有一个节点先知先觉。</a:t>
            </a:r>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341315"/>
            <a:ext cx="2376264" cy="123170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221088"/>
            <a:ext cx="2376264" cy="1368151"/>
          </a:xfrm>
          <a:prstGeom prst="rect">
            <a:avLst/>
          </a:prstGeom>
        </p:spPr>
      </p:pic>
    </p:spTree>
    <p:extLst>
      <p:ext uri="{BB962C8B-B14F-4D97-AF65-F5344CB8AC3E}">
        <p14:creationId xmlns:p14="http://schemas.microsoft.com/office/powerpoint/2010/main" val="3551940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a:xfrm>
            <a:off x="609600" y="1600200"/>
            <a:ext cx="7924800" cy="4781128"/>
          </a:xfrm>
        </p:spPr>
        <p:txBody>
          <a:bodyPr/>
          <a:lstStyle/>
          <a:p>
            <a:r>
              <a:rPr lang="zh-CN" altLang="en-US" dirty="0" smtClean="0"/>
              <a:t>选举：</a:t>
            </a:r>
            <a:endParaRPr lang="en-US" altLang="zh-CN" dirty="0" smtClean="0"/>
          </a:p>
          <a:p>
            <a:r>
              <a:rPr lang="zh-CN" altLang="en-US" dirty="0"/>
              <a:t>只要集群中超过半数的节点接受投票，</a:t>
            </a:r>
            <a:r>
              <a:rPr lang="en-US" altLang="zh-CN" dirty="0"/>
              <a:t>candidate </a:t>
            </a:r>
            <a:r>
              <a:rPr lang="zh-CN" altLang="en-US" dirty="0"/>
              <a:t>节点将成为即切换 </a:t>
            </a:r>
            <a:r>
              <a:rPr lang="en-US" altLang="zh-CN" dirty="0"/>
              <a:t>leader </a:t>
            </a:r>
            <a:r>
              <a:rPr lang="zh-CN" altLang="en-US" dirty="0"/>
              <a:t>状态</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成为 </a:t>
            </a:r>
            <a:r>
              <a:rPr lang="en-US" altLang="zh-CN" dirty="0"/>
              <a:t>leader </a:t>
            </a:r>
            <a:r>
              <a:rPr lang="zh-CN" altLang="en-US" dirty="0"/>
              <a:t>节点之后，</a:t>
            </a:r>
            <a:r>
              <a:rPr lang="en-US" altLang="zh-CN" dirty="0"/>
              <a:t>leader </a:t>
            </a:r>
            <a:r>
              <a:rPr lang="zh-CN" altLang="en-US" dirty="0"/>
              <a:t>将定时向 </a:t>
            </a:r>
            <a:r>
              <a:rPr lang="en-US" altLang="zh-CN" dirty="0"/>
              <a:t>follower </a:t>
            </a:r>
            <a:r>
              <a:rPr lang="zh-CN" altLang="en-US" dirty="0"/>
              <a:t>节点同步日志并发送 </a:t>
            </a:r>
            <a:r>
              <a:rPr lang="en-US" altLang="zh-CN" dirty="0" smtClean="0"/>
              <a:t>heartbeat</a:t>
            </a:r>
            <a:r>
              <a:rPr lang="zh-CN" altLang="en-US" dirty="0" smtClean="0"/>
              <a:t>。</a:t>
            </a:r>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59" y="2564905"/>
            <a:ext cx="3256901" cy="144016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59" y="4485079"/>
            <a:ext cx="3256901" cy="1404216"/>
          </a:xfrm>
          <a:prstGeom prst="rect">
            <a:avLst/>
          </a:prstGeom>
        </p:spPr>
      </p:pic>
    </p:spTree>
    <p:extLst>
      <p:ext uri="{BB962C8B-B14F-4D97-AF65-F5344CB8AC3E}">
        <p14:creationId xmlns:p14="http://schemas.microsoft.com/office/powerpoint/2010/main" val="67560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a:xfrm>
            <a:off x="609600" y="1600200"/>
            <a:ext cx="7924800" cy="4781128"/>
          </a:xfrm>
        </p:spPr>
        <p:txBody>
          <a:bodyPr/>
          <a:lstStyle/>
          <a:p>
            <a:r>
              <a:rPr lang="en-US" altLang="zh-CN" dirty="0" smtClean="0"/>
              <a:t>leader</a:t>
            </a:r>
            <a:r>
              <a:rPr lang="zh-CN" altLang="en-US" dirty="0" smtClean="0"/>
              <a:t>节点异常：</a:t>
            </a:r>
            <a:endParaRPr lang="en-US" altLang="zh-CN" dirty="0" smtClean="0"/>
          </a:p>
          <a:p>
            <a:r>
              <a:rPr lang="zh-CN" altLang="en-US" dirty="0"/>
              <a:t>由于某些异常导致 </a:t>
            </a:r>
            <a:r>
              <a:rPr lang="en-US" altLang="zh-CN" dirty="0"/>
              <a:t>leader </a:t>
            </a:r>
            <a:r>
              <a:rPr lang="zh-CN" altLang="en-US" dirty="0"/>
              <a:t>不再发送 </a:t>
            </a:r>
            <a:r>
              <a:rPr lang="en-US" altLang="zh-CN" dirty="0"/>
              <a:t>heartbeat </a:t>
            </a:r>
            <a:r>
              <a:rPr lang="zh-CN" altLang="en-US" dirty="0"/>
              <a:t>，或 </a:t>
            </a:r>
            <a:r>
              <a:rPr lang="en-US" altLang="zh-CN" dirty="0"/>
              <a:t>follower </a:t>
            </a:r>
            <a:r>
              <a:rPr lang="zh-CN" altLang="en-US" dirty="0"/>
              <a:t>无法收到 </a:t>
            </a:r>
            <a:r>
              <a:rPr lang="en-US" altLang="zh-CN" dirty="0"/>
              <a:t>heartbeat </a:t>
            </a:r>
            <a:r>
              <a:rPr lang="zh-CN" altLang="en-US" dirty="0" smtClean="0"/>
              <a:t>。</a:t>
            </a: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en-US" altLang="zh-CN" dirty="0"/>
          </a:p>
          <a:p>
            <a:r>
              <a:rPr lang="zh-CN" altLang="en-US" dirty="0" smtClean="0"/>
              <a:t>当</a:t>
            </a:r>
            <a:r>
              <a:rPr lang="zh-CN" altLang="en-US" dirty="0"/>
              <a:t>某一 </a:t>
            </a:r>
            <a:r>
              <a:rPr lang="en-US" altLang="zh-CN" dirty="0"/>
              <a:t>follower </a:t>
            </a:r>
            <a:r>
              <a:rPr lang="zh-CN" altLang="en-US" dirty="0"/>
              <a:t>发生 </a:t>
            </a:r>
            <a:r>
              <a:rPr lang="en-US" altLang="zh-CN" dirty="0"/>
              <a:t>election timeout </a:t>
            </a:r>
            <a:r>
              <a:rPr lang="zh-CN" altLang="en-US" dirty="0"/>
              <a:t>时，其状态变更为 </a:t>
            </a:r>
            <a:r>
              <a:rPr lang="en-US" altLang="zh-CN" dirty="0"/>
              <a:t>candidate</a:t>
            </a:r>
            <a:r>
              <a:rPr lang="zh-CN" altLang="en-US" dirty="0"/>
              <a:t>，并向其他 </a:t>
            </a:r>
            <a:r>
              <a:rPr lang="en-US" altLang="zh-CN" dirty="0"/>
              <a:t>follower </a:t>
            </a:r>
            <a:r>
              <a:rPr lang="zh-CN" altLang="en-US" dirty="0"/>
              <a:t>发起投票。</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345547"/>
            <a:ext cx="3024336" cy="151550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506665"/>
            <a:ext cx="3024336" cy="1586632"/>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4506666"/>
            <a:ext cx="3312368" cy="1586632"/>
          </a:xfrm>
          <a:prstGeom prst="rect">
            <a:avLst/>
          </a:prstGeom>
        </p:spPr>
      </p:pic>
    </p:spTree>
    <p:extLst>
      <p:ext uri="{BB962C8B-B14F-4D97-AF65-F5344CB8AC3E}">
        <p14:creationId xmlns:p14="http://schemas.microsoft.com/office/powerpoint/2010/main" val="560328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a:xfrm>
            <a:off x="609600" y="1600200"/>
            <a:ext cx="7924800" cy="4781128"/>
          </a:xfrm>
        </p:spPr>
        <p:txBody>
          <a:bodyPr/>
          <a:lstStyle/>
          <a:p>
            <a:r>
              <a:rPr lang="zh-CN" altLang="en-US" dirty="0" smtClean="0"/>
              <a:t>节点异常：</a:t>
            </a:r>
            <a:endParaRPr lang="en-US" altLang="zh-CN" dirty="0" smtClean="0"/>
          </a:p>
          <a:p>
            <a:r>
              <a:rPr lang="zh-CN" altLang="en-US" dirty="0"/>
              <a:t>当一段时间之后，如果之前的 </a:t>
            </a:r>
            <a:r>
              <a:rPr lang="en-US" altLang="zh-CN" dirty="0"/>
              <a:t>leader </a:t>
            </a:r>
            <a:r>
              <a:rPr lang="zh-CN" altLang="en-US" dirty="0"/>
              <a:t>再次加入集群，则两个 </a:t>
            </a:r>
            <a:r>
              <a:rPr lang="en-US" altLang="zh-CN" dirty="0"/>
              <a:t>leader </a:t>
            </a:r>
            <a:r>
              <a:rPr lang="zh-CN" altLang="en-US" dirty="0"/>
              <a:t>比较彼此</a:t>
            </a:r>
            <a:r>
              <a:rPr lang="zh-CN" altLang="en-US" dirty="0" smtClean="0"/>
              <a:t>的</a:t>
            </a:r>
            <a:r>
              <a:rPr lang="en-US" altLang="zh-CN" dirty="0"/>
              <a:t>term</a:t>
            </a:r>
            <a:r>
              <a:rPr lang="zh-CN" altLang="en-US" dirty="0" smtClean="0"/>
              <a:t>数，</a:t>
            </a:r>
            <a:r>
              <a:rPr lang="en-US" altLang="zh-CN" dirty="0"/>
              <a:t>term</a:t>
            </a:r>
            <a:r>
              <a:rPr lang="zh-CN" altLang="en-US" dirty="0" smtClean="0"/>
              <a:t>低</a:t>
            </a:r>
            <a:r>
              <a:rPr lang="zh-CN" altLang="en-US" dirty="0"/>
              <a:t>的 </a:t>
            </a:r>
            <a:r>
              <a:rPr lang="en-US" altLang="zh-CN" dirty="0"/>
              <a:t>leader </a:t>
            </a:r>
            <a:r>
              <a:rPr lang="zh-CN" altLang="en-US" dirty="0"/>
              <a:t>将切换自己的状态为 </a:t>
            </a:r>
            <a:r>
              <a:rPr lang="en-US" altLang="zh-CN" dirty="0"/>
              <a:t>follower</a:t>
            </a:r>
            <a:r>
              <a:rPr lang="zh-CN" altLang="en-US" dirty="0" smtClean="0"/>
              <a:t>。</a:t>
            </a:r>
            <a:endParaRPr lang="en-US" altLang="zh-CN" dirty="0" smtClean="0"/>
          </a:p>
          <a:p>
            <a:endParaRPr lang="en-US" altLang="zh-CN" dirty="0" smtClean="0"/>
          </a:p>
          <a:p>
            <a:pPr marL="0" indent="0">
              <a:buNone/>
            </a:pPr>
            <a:endParaRPr lang="en-US" altLang="zh-CN" dirty="0"/>
          </a:p>
          <a:p>
            <a:endParaRPr lang="en-US" altLang="zh-CN" dirty="0" smtClean="0"/>
          </a:p>
          <a:p>
            <a:endParaRPr lang="en-US" altLang="zh-CN" dirty="0" smtClean="0"/>
          </a:p>
          <a:p>
            <a:r>
              <a:rPr lang="zh-CN" altLang="en-US" dirty="0"/>
              <a:t>较早前 </a:t>
            </a:r>
            <a:r>
              <a:rPr lang="en-US" altLang="zh-CN" dirty="0"/>
              <a:t>leader </a:t>
            </a:r>
            <a:r>
              <a:rPr lang="zh-CN" altLang="en-US" dirty="0"/>
              <a:t>中不一致的日志将被清除，并与现有 </a:t>
            </a:r>
            <a:r>
              <a:rPr lang="en-US" altLang="zh-CN" dirty="0"/>
              <a:t>leader </a:t>
            </a:r>
            <a:r>
              <a:rPr lang="zh-CN" altLang="en-US" dirty="0"/>
              <a:t>中的日志保持一致。</a:t>
            </a:r>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564905"/>
            <a:ext cx="3629025" cy="15121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509120"/>
            <a:ext cx="3629025" cy="1484337"/>
          </a:xfrm>
          <a:prstGeom prst="rect">
            <a:avLst/>
          </a:prstGeom>
        </p:spPr>
      </p:pic>
    </p:spTree>
    <p:extLst>
      <p:ext uri="{BB962C8B-B14F-4D97-AF65-F5344CB8AC3E}">
        <p14:creationId xmlns:p14="http://schemas.microsoft.com/office/powerpoint/2010/main" val="2155101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a:xfrm>
            <a:off x="609600" y="1600200"/>
            <a:ext cx="7924800" cy="4781128"/>
          </a:xfrm>
        </p:spPr>
        <p:txBody>
          <a:bodyPr/>
          <a:lstStyle/>
          <a:p>
            <a:r>
              <a:rPr lang="zh-CN" altLang="en-US" dirty="0" smtClean="0"/>
              <a:t>节点异常：</a:t>
            </a:r>
            <a:endParaRPr lang="en-US" altLang="zh-CN" dirty="0" smtClean="0"/>
          </a:p>
          <a:p>
            <a:r>
              <a:rPr lang="en-US" altLang="zh-CN" dirty="0"/>
              <a:t>follower </a:t>
            </a:r>
            <a:r>
              <a:rPr lang="zh-CN" altLang="en-US" dirty="0"/>
              <a:t>节点不可用的情况相对容易解决。因为集群中的日志内容始终是从 </a:t>
            </a:r>
            <a:r>
              <a:rPr lang="en-US" altLang="zh-CN" dirty="0"/>
              <a:t>leader </a:t>
            </a:r>
            <a:r>
              <a:rPr lang="zh-CN" altLang="en-US" dirty="0"/>
              <a:t>节点同步的，只要这一节点再次加入集群时重新从 </a:t>
            </a:r>
            <a:r>
              <a:rPr lang="en-US" altLang="zh-CN" dirty="0"/>
              <a:t>leader </a:t>
            </a:r>
            <a:r>
              <a:rPr lang="zh-CN" altLang="en-US" dirty="0"/>
              <a:t>节点处复制日志即可</a:t>
            </a:r>
            <a:r>
              <a:rPr lang="zh-CN" altLang="en-US" dirty="0" smtClean="0"/>
              <a:t>。</a:t>
            </a:r>
            <a:endParaRPr lang="en-US" altLang="zh-CN" dirty="0" smtClean="0"/>
          </a:p>
          <a:p>
            <a:pPr marL="0" indent="0">
              <a:buNone/>
            </a:pPr>
            <a:endParaRPr lang="en-US" altLang="zh-CN" dirty="0"/>
          </a:p>
          <a:p>
            <a:endParaRPr lang="en-US" altLang="zh-CN" dirty="0" smtClean="0"/>
          </a:p>
          <a:p>
            <a:endParaRPr lang="en-US" altLang="zh-CN" dirty="0" smtClean="0"/>
          </a:p>
          <a:p>
            <a:r>
              <a:rPr lang="zh-CN" altLang="en-US" dirty="0"/>
              <a:t>经过一段时间之后，原来的 </a:t>
            </a:r>
            <a:r>
              <a:rPr lang="en-US" altLang="zh-CN" dirty="0"/>
              <a:t>follower </a:t>
            </a:r>
            <a:r>
              <a:rPr lang="zh-CN" altLang="en-US" dirty="0"/>
              <a:t>节点重新加入集群。</a:t>
            </a:r>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780929"/>
            <a:ext cx="3619500" cy="129614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365105"/>
            <a:ext cx="3619500" cy="151216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4357982"/>
            <a:ext cx="3619500" cy="1519291"/>
          </a:xfrm>
          <a:prstGeom prst="rect">
            <a:avLst/>
          </a:prstGeom>
        </p:spPr>
      </p:pic>
    </p:spTree>
    <p:extLst>
      <p:ext uri="{BB962C8B-B14F-4D97-AF65-F5344CB8AC3E}">
        <p14:creationId xmlns:p14="http://schemas.microsoft.com/office/powerpoint/2010/main" val="3871975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a:xfrm>
            <a:off x="609600" y="1600200"/>
            <a:ext cx="7924800" cy="4781128"/>
          </a:xfrm>
        </p:spPr>
        <p:txBody>
          <a:bodyPr/>
          <a:lstStyle/>
          <a:p>
            <a:r>
              <a:rPr lang="zh-CN" altLang="en-US" dirty="0" smtClean="0"/>
              <a:t>日志复制：</a:t>
            </a:r>
            <a:endParaRPr lang="en-US" altLang="zh-CN" dirty="0" smtClean="0"/>
          </a:p>
          <a:p>
            <a:r>
              <a:rPr lang="zh-CN" altLang="en-US" dirty="0"/>
              <a:t>在 </a:t>
            </a:r>
            <a:r>
              <a:rPr lang="en-US" altLang="zh-CN" dirty="0"/>
              <a:t>raft </a:t>
            </a:r>
            <a:r>
              <a:rPr lang="zh-CN" altLang="en-US" dirty="0"/>
              <a:t>集群中，所有日志都必须首先提交至 </a:t>
            </a:r>
            <a:r>
              <a:rPr lang="en-US" altLang="zh-CN" dirty="0"/>
              <a:t>leader </a:t>
            </a:r>
            <a:r>
              <a:rPr lang="zh-CN" altLang="en-US" dirty="0"/>
              <a:t>节点。</a:t>
            </a:r>
            <a:r>
              <a:rPr lang="en-US" altLang="zh-CN" dirty="0"/>
              <a:t>leader </a:t>
            </a:r>
            <a:r>
              <a:rPr lang="zh-CN" altLang="en-US" dirty="0"/>
              <a:t>在每个 </a:t>
            </a:r>
            <a:r>
              <a:rPr lang="en-US" altLang="zh-CN" dirty="0"/>
              <a:t>heartbeat </a:t>
            </a:r>
            <a:r>
              <a:rPr lang="zh-CN" altLang="en-US" dirty="0"/>
              <a:t>向 </a:t>
            </a:r>
            <a:r>
              <a:rPr lang="en-US" altLang="zh-CN" dirty="0"/>
              <a:t>follower </a:t>
            </a:r>
            <a:r>
              <a:rPr lang="zh-CN" altLang="en-US" dirty="0"/>
              <a:t>同步日志，</a:t>
            </a:r>
            <a:r>
              <a:rPr lang="en-US" altLang="zh-CN" dirty="0"/>
              <a:t>follower </a:t>
            </a:r>
            <a:r>
              <a:rPr lang="zh-CN" altLang="en-US" dirty="0"/>
              <a:t>在收到日志之后向 </a:t>
            </a:r>
            <a:r>
              <a:rPr lang="en-US" altLang="zh-CN" dirty="0"/>
              <a:t>leader </a:t>
            </a:r>
            <a:r>
              <a:rPr lang="zh-CN" altLang="en-US" dirty="0"/>
              <a:t>反馈结果，</a:t>
            </a:r>
            <a:r>
              <a:rPr lang="en-US" altLang="zh-CN" dirty="0"/>
              <a:t>leader </a:t>
            </a:r>
            <a:r>
              <a:rPr lang="zh-CN" altLang="en-US" dirty="0"/>
              <a:t>在</a:t>
            </a:r>
            <a:r>
              <a:rPr lang="zh-CN" altLang="en-US" dirty="0" smtClean="0"/>
              <a:t>确认超过一半</a:t>
            </a:r>
            <a:r>
              <a:rPr lang="en-US" altLang="zh-CN" dirty="0" smtClean="0"/>
              <a:t>follower</a:t>
            </a:r>
            <a:r>
              <a:rPr lang="zh-CN" altLang="en-US" dirty="0" smtClean="0"/>
              <a:t>之后</a:t>
            </a:r>
            <a:r>
              <a:rPr lang="zh-CN" altLang="en-US" dirty="0"/>
              <a:t>将此条目提交并存储于本地磁盘。</a:t>
            </a:r>
          </a:p>
          <a:p>
            <a:pPr marL="0" indent="0">
              <a:buNone/>
            </a:pPr>
            <a:endParaRPr lang="en-US" altLang="zh-CN" dirty="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854" y="2852936"/>
            <a:ext cx="2652712" cy="144016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2852937"/>
            <a:ext cx="2657475" cy="144016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853" y="4293097"/>
            <a:ext cx="2652713" cy="1656183"/>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7904" y="4293097"/>
            <a:ext cx="2657475" cy="1656184"/>
          </a:xfrm>
          <a:prstGeom prst="rect">
            <a:avLst/>
          </a:prstGeom>
        </p:spPr>
      </p:pic>
    </p:spTree>
    <p:extLst>
      <p:ext uri="{BB962C8B-B14F-4D97-AF65-F5344CB8AC3E}">
        <p14:creationId xmlns:p14="http://schemas.microsoft.com/office/powerpoint/2010/main" val="1333369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ETCD</a:t>
            </a:r>
            <a:r>
              <a:rPr lang="zh-CN" altLang="en-US" dirty="0" smtClean="0"/>
              <a:t>？</a:t>
            </a:r>
            <a:endParaRPr lang="zh-CN" altLang="en-US" dirty="0"/>
          </a:p>
        </p:txBody>
      </p:sp>
      <p:sp>
        <p:nvSpPr>
          <p:cNvPr id="3" name="内容占位符 2"/>
          <p:cNvSpPr>
            <a:spLocks noGrp="1"/>
          </p:cNvSpPr>
          <p:nvPr>
            <p:ph sz="quarter" idx="13"/>
          </p:nvPr>
        </p:nvSpPr>
        <p:spPr/>
        <p:txBody>
          <a:bodyPr/>
          <a:lstStyle/>
          <a:p>
            <a:pPr marL="0" indent="0">
              <a:buNone/>
            </a:pPr>
            <a:r>
              <a:rPr lang="zh-CN" altLang="en-US" b="1" dirty="0" smtClean="0"/>
              <a:t>官方定义：</a:t>
            </a:r>
            <a:endParaRPr lang="en-US" altLang="zh-CN" b="1" dirty="0" smtClean="0"/>
          </a:p>
          <a:p>
            <a:pPr marL="0" indent="0">
              <a:buNone/>
            </a:pPr>
            <a:r>
              <a:rPr lang="en-US" altLang="zh-CN" b="1" dirty="0" smtClean="0"/>
              <a:t>A </a:t>
            </a:r>
            <a:r>
              <a:rPr lang="en-US" altLang="zh-CN" b="1" dirty="0"/>
              <a:t>highly-available key value store for shared configuration and service discovery.</a:t>
            </a:r>
            <a:endParaRPr lang="en-US" altLang="zh-CN" dirty="0"/>
          </a:p>
          <a:p>
            <a:r>
              <a:rPr lang="zh-CN" altLang="en-US" dirty="0"/>
              <a:t>实际上，</a:t>
            </a:r>
            <a:r>
              <a:rPr lang="en-US" altLang="zh-CN" dirty="0" err="1"/>
              <a:t>etcd</a:t>
            </a:r>
            <a:r>
              <a:rPr lang="zh-CN" altLang="en-US" dirty="0"/>
              <a:t>作为一个受到</a:t>
            </a:r>
            <a:r>
              <a:rPr lang="en-US" altLang="zh-CN" dirty="0" err="1"/>
              <a:t>ZooKeeper</a:t>
            </a:r>
            <a:r>
              <a:rPr lang="zh-CN" altLang="en-US" dirty="0"/>
              <a:t>与</a:t>
            </a:r>
            <a:r>
              <a:rPr lang="en-US" altLang="zh-CN" dirty="0" err="1"/>
              <a:t>doozer</a:t>
            </a:r>
            <a:r>
              <a:rPr lang="zh-CN" altLang="en-US" dirty="0"/>
              <a:t>启发而催生的项目，除了拥有与之类似的功能外，更专注于以下四点。</a:t>
            </a:r>
          </a:p>
          <a:p>
            <a:r>
              <a:rPr lang="zh-CN" altLang="en-US" dirty="0"/>
              <a:t>简单：基于</a:t>
            </a:r>
            <a:r>
              <a:rPr lang="en-US" altLang="zh-CN" dirty="0"/>
              <a:t>HTTP+JSON</a:t>
            </a:r>
            <a:r>
              <a:rPr lang="zh-CN" altLang="en-US" dirty="0"/>
              <a:t>的</a:t>
            </a:r>
            <a:r>
              <a:rPr lang="en-US" altLang="zh-CN" dirty="0"/>
              <a:t>API</a:t>
            </a:r>
            <a:r>
              <a:rPr lang="zh-CN" altLang="en-US" dirty="0"/>
              <a:t>让你用</a:t>
            </a:r>
            <a:r>
              <a:rPr lang="en-US" altLang="zh-CN" dirty="0"/>
              <a:t>curl</a:t>
            </a:r>
            <a:r>
              <a:rPr lang="zh-CN" altLang="en-US" dirty="0"/>
              <a:t>就可以轻松使用。</a:t>
            </a:r>
          </a:p>
          <a:p>
            <a:r>
              <a:rPr lang="zh-CN" altLang="en-US" dirty="0"/>
              <a:t>安全：可选</a:t>
            </a:r>
            <a:r>
              <a:rPr lang="en-US" altLang="zh-CN" dirty="0"/>
              <a:t>SSL</a:t>
            </a:r>
            <a:r>
              <a:rPr lang="zh-CN" altLang="en-US" dirty="0"/>
              <a:t>客户认证机制。</a:t>
            </a:r>
          </a:p>
          <a:p>
            <a:r>
              <a:rPr lang="zh-CN" altLang="en-US" dirty="0"/>
              <a:t>快速：每个实例每秒支持</a:t>
            </a:r>
            <a:r>
              <a:rPr lang="zh-CN" altLang="en-US" dirty="0" smtClean="0"/>
              <a:t>一千多次</a:t>
            </a:r>
            <a:r>
              <a:rPr lang="zh-CN" altLang="en-US" dirty="0"/>
              <a:t>写操作。</a:t>
            </a:r>
          </a:p>
          <a:p>
            <a:r>
              <a:rPr lang="zh-CN" altLang="en-US" dirty="0"/>
              <a:t>可信：使用</a:t>
            </a:r>
            <a:r>
              <a:rPr lang="en-US" altLang="zh-CN" dirty="0"/>
              <a:t>Raft</a:t>
            </a:r>
            <a:r>
              <a:rPr lang="zh-CN" altLang="en-US" dirty="0"/>
              <a:t>算法充分实现了分布式</a:t>
            </a:r>
          </a:p>
          <a:p>
            <a:endParaRPr lang="zh-CN" altLang="en-US" dirty="0"/>
          </a:p>
        </p:txBody>
      </p:sp>
    </p:spTree>
    <p:extLst>
      <p:ext uri="{BB962C8B-B14F-4D97-AF65-F5344CB8AC3E}">
        <p14:creationId xmlns:p14="http://schemas.microsoft.com/office/powerpoint/2010/main" val="4033017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a:xfrm>
            <a:off x="609600" y="1600200"/>
            <a:ext cx="7924800" cy="4781128"/>
          </a:xfrm>
        </p:spPr>
        <p:txBody>
          <a:bodyPr>
            <a:normAutofit fontScale="85000" lnSpcReduction="20000"/>
          </a:bodyPr>
          <a:lstStyle/>
          <a:p>
            <a:r>
              <a:rPr lang="zh-CN" altLang="en-US" dirty="0" smtClean="0"/>
              <a:t>网络容错：</a:t>
            </a:r>
            <a:endParaRPr lang="en-US" altLang="zh-CN" dirty="0" smtClean="0"/>
          </a:p>
          <a:p>
            <a:r>
              <a:rPr lang="zh-CN" altLang="en-US" dirty="0"/>
              <a:t>如果由于网络的隔断，造成集群中多数的节点在一段时间内无法访问到 </a:t>
            </a:r>
            <a:r>
              <a:rPr lang="en-US" altLang="zh-CN" dirty="0"/>
              <a:t>leader </a:t>
            </a:r>
            <a:r>
              <a:rPr lang="zh-CN" altLang="en-US" dirty="0"/>
              <a:t>节点</a:t>
            </a:r>
            <a:r>
              <a:rPr lang="zh-CN" altLang="en-US" dirty="0" smtClean="0"/>
              <a:t>。老</a:t>
            </a:r>
            <a:r>
              <a:rPr lang="en-US" altLang="zh-CN" dirty="0" smtClean="0"/>
              <a:t>leader</a:t>
            </a:r>
            <a:r>
              <a:rPr lang="zh-CN" altLang="en-US" dirty="0" smtClean="0"/>
              <a:t>所在的集群不满足半数将无法正常服务。</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a:p>
          <a:p>
            <a:r>
              <a:rPr lang="zh-CN" altLang="en-US" dirty="0"/>
              <a:t>客户端看到的行为</a:t>
            </a:r>
            <a:r>
              <a:rPr lang="zh-CN" altLang="en-US" dirty="0" smtClean="0"/>
              <a:t>：</a:t>
            </a:r>
            <a:r>
              <a:rPr lang="en-US" altLang="zh-CN" dirty="0" smtClean="0"/>
              <a:t>30s</a:t>
            </a:r>
            <a:r>
              <a:rPr lang="zh-CN" altLang="en-US" dirty="0" smtClean="0"/>
              <a:t>超时，</a:t>
            </a:r>
            <a:r>
              <a:rPr lang="en-US" altLang="zh-CN" dirty="0" smtClean="0"/>
              <a:t>set </a:t>
            </a:r>
            <a:r>
              <a:rPr lang="en-US" altLang="zh-CN" dirty="0"/>
              <a:t>“bob”</a:t>
            </a:r>
            <a:r>
              <a:rPr lang="zh-CN" altLang="en-US" dirty="0"/>
              <a:t>返回</a:t>
            </a:r>
            <a:r>
              <a:rPr lang="en-US" altLang="zh-CN" dirty="0"/>
              <a:t>501</a:t>
            </a:r>
            <a:r>
              <a:rPr lang="zh-CN" altLang="en-US" dirty="0"/>
              <a:t>错误。</a:t>
            </a:r>
            <a:r>
              <a:rPr lang="en-US" altLang="zh-CN" dirty="0"/>
              <a:t>get</a:t>
            </a:r>
            <a:r>
              <a:rPr lang="zh-CN" altLang="en-US" dirty="0"/>
              <a:t>拿不到值。如果有</a:t>
            </a:r>
            <a:r>
              <a:rPr lang="en-US" altLang="zh-CN" dirty="0"/>
              <a:t>node</a:t>
            </a:r>
            <a:r>
              <a:rPr lang="zh-CN" altLang="en-US" dirty="0"/>
              <a:t>重新加入老集群，</a:t>
            </a:r>
            <a:r>
              <a:rPr lang="en-US" altLang="zh-CN" dirty="0"/>
              <a:t>value “bob”</a:t>
            </a:r>
            <a:r>
              <a:rPr lang="zh-CN" altLang="en-US" dirty="0"/>
              <a:t>会复制到新节点，然后</a:t>
            </a:r>
            <a:r>
              <a:rPr lang="en-US" altLang="zh-CN" dirty="0"/>
              <a:t>commit</a:t>
            </a:r>
            <a:r>
              <a:rPr lang="zh-CN" altLang="en-US" dirty="0"/>
              <a:t>。</a:t>
            </a:r>
            <a:r>
              <a:rPr lang="en-US" altLang="zh-CN" dirty="0"/>
              <a:t>Client</a:t>
            </a:r>
            <a:r>
              <a:rPr lang="zh-CN" altLang="en-US" dirty="0"/>
              <a:t>会拿到</a:t>
            </a:r>
            <a:r>
              <a:rPr lang="en-US" altLang="zh-CN" dirty="0"/>
              <a:t>”bob</a:t>
            </a:r>
            <a:r>
              <a:rPr lang="en-US" altLang="zh-CN" dirty="0" smtClean="0"/>
              <a:t>”</a:t>
            </a:r>
            <a:r>
              <a:rPr lang="zh-CN" altLang="en-US" dirty="0" smtClean="0"/>
              <a:t>。</a:t>
            </a:r>
            <a:endParaRPr lang="en-US" altLang="zh-CN" dirty="0" smtClean="0"/>
          </a:p>
          <a:p>
            <a:r>
              <a:rPr lang="en-US" altLang="zh-CN" dirty="0" smtClean="0"/>
              <a:t>Client</a:t>
            </a:r>
            <a:r>
              <a:rPr lang="zh-CN" altLang="en-US" dirty="0" smtClean="0"/>
              <a:t>怎么办？</a:t>
            </a:r>
            <a:r>
              <a:rPr lang="zh-CN" altLang="en-US" dirty="0" smtClean="0"/>
              <a:t>重试</a:t>
            </a:r>
            <a:endParaRPr lang="en-US" altLang="zh-CN" dirty="0" smtClean="0"/>
          </a:p>
          <a:p>
            <a:r>
              <a:rPr lang="en-US" altLang="zh-CN" dirty="0" err="1" smtClean="0"/>
              <a:t>Wirte</a:t>
            </a:r>
            <a:r>
              <a:rPr lang="zh-CN" altLang="en-US" dirty="0" smtClean="0"/>
              <a:t>到</a:t>
            </a:r>
            <a:r>
              <a:rPr lang="en-US" altLang="zh-CN" dirty="0" smtClean="0"/>
              <a:t>leader</a:t>
            </a:r>
            <a:r>
              <a:rPr lang="zh-CN" altLang="en-US" dirty="0" smtClean="0"/>
              <a:t>和其他节点的区别</a:t>
            </a:r>
            <a:endParaRPr lang="en-US" altLang="zh-CN" dirty="0" smtClean="0"/>
          </a:p>
          <a:p>
            <a:r>
              <a:rPr lang="en-US" altLang="zh-CN" dirty="0"/>
              <a:t>Leader</a:t>
            </a:r>
            <a:r>
              <a:rPr lang="zh-CN" altLang="en-US" dirty="0"/>
              <a:t>在每个</a:t>
            </a:r>
            <a:r>
              <a:rPr lang="en-US" altLang="zh-CN" dirty="0"/>
              <a:t>append</a:t>
            </a:r>
            <a:r>
              <a:rPr lang="zh-CN" altLang="en-US" dirty="0"/>
              <a:t>报文中都包含</a:t>
            </a:r>
            <a:r>
              <a:rPr lang="en-US" altLang="zh-CN" dirty="0"/>
              <a:t>commit </a:t>
            </a:r>
            <a:r>
              <a:rPr lang="en-US" altLang="zh-CN" dirty="0" smtClean="0"/>
              <a:t>index</a:t>
            </a:r>
            <a:r>
              <a:rPr lang="zh-CN" altLang="en-US" dirty="0" smtClean="0"/>
              <a:t>，保证数据最终一致。</a:t>
            </a:r>
            <a:endParaRPr lang="en-US" altLang="zh-CN" dirty="0"/>
          </a:p>
          <a:p>
            <a:pPr marL="0" indent="0">
              <a:buNone/>
            </a:pPr>
            <a:endParaRPr lang="en-US" altLang="zh-CN" dirty="0" smtClean="0"/>
          </a:p>
          <a:p>
            <a:endParaRPr lang="en-US" altLang="zh-CN" dirty="0"/>
          </a:p>
          <a:p>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36" y="2636912"/>
            <a:ext cx="3456384" cy="280831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878" y="2636912"/>
            <a:ext cx="3672408" cy="2821668"/>
          </a:xfrm>
          <a:prstGeom prst="rect">
            <a:avLst/>
          </a:prstGeom>
        </p:spPr>
      </p:pic>
    </p:spTree>
    <p:extLst>
      <p:ext uri="{BB962C8B-B14F-4D97-AF65-F5344CB8AC3E}">
        <p14:creationId xmlns:p14="http://schemas.microsoft.com/office/powerpoint/2010/main" val="10820720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a:xfrm>
            <a:off x="609600" y="1600200"/>
            <a:ext cx="7924800" cy="4781128"/>
          </a:xfrm>
        </p:spPr>
        <p:txBody>
          <a:bodyPr>
            <a:normAutofit/>
          </a:bodyPr>
          <a:lstStyle/>
          <a:p>
            <a:r>
              <a:rPr lang="zh-CN" altLang="en-US" dirty="0" smtClean="0"/>
              <a:t>网络容错：</a:t>
            </a:r>
            <a:endParaRPr lang="en-US" altLang="zh-CN" dirty="0" smtClean="0"/>
          </a:p>
          <a:p>
            <a:r>
              <a:rPr lang="zh-CN" altLang="en-US" dirty="0"/>
              <a:t>没有 </a:t>
            </a:r>
            <a:r>
              <a:rPr lang="en-US" altLang="zh-CN" dirty="0"/>
              <a:t>leader </a:t>
            </a:r>
            <a:r>
              <a:rPr lang="zh-CN" altLang="en-US" dirty="0"/>
              <a:t>的那一组集群将会通过选举投票出新的 </a:t>
            </a:r>
            <a:r>
              <a:rPr lang="en-US" altLang="zh-CN" dirty="0"/>
              <a:t>leader</a:t>
            </a:r>
            <a:r>
              <a:rPr lang="zh-CN" altLang="en-US" dirty="0"/>
              <a:t>，甚至会在两个集群内产生不一致的日志条目。</a:t>
            </a:r>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564905"/>
            <a:ext cx="3600400" cy="2808311"/>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574429"/>
            <a:ext cx="3816424" cy="2798787"/>
          </a:xfrm>
          <a:prstGeom prst="rect">
            <a:avLst/>
          </a:prstGeom>
        </p:spPr>
      </p:pic>
    </p:spTree>
    <p:extLst>
      <p:ext uri="{BB962C8B-B14F-4D97-AF65-F5344CB8AC3E}">
        <p14:creationId xmlns:p14="http://schemas.microsoft.com/office/powerpoint/2010/main" val="2746421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a:xfrm>
            <a:off x="609600" y="1600200"/>
            <a:ext cx="7924800" cy="4781128"/>
          </a:xfrm>
        </p:spPr>
        <p:txBody>
          <a:bodyPr>
            <a:normAutofit/>
          </a:bodyPr>
          <a:lstStyle/>
          <a:p>
            <a:r>
              <a:rPr lang="zh-CN" altLang="en-US" dirty="0" smtClean="0"/>
              <a:t>网络容错：</a:t>
            </a:r>
            <a:endParaRPr lang="en-US" altLang="zh-CN" dirty="0" smtClean="0"/>
          </a:p>
          <a:p>
            <a:r>
              <a:rPr lang="zh-CN" altLang="en-US" dirty="0" smtClean="0"/>
              <a:t>新集群处理请求后新老</a:t>
            </a:r>
            <a:r>
              <a:rPr lang="en-US" altLang="zh-CN" dirty="0" smtClean="0"/>
              <a:t>leader</a:t>
            </a:r>
            <a:r>
              <a:rPr lang="zh-CN" altLang="en-US" dirty="0" smtClean="0"/>
              <a:t>数据不一致</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276872"/>
            <a:ext cx="3816424" cy="1785937"/>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265186"/>
            <a:ext cx="3888432" cy="1797624"/>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4149080"/>
            <a:ext cx="3816424" cy="1785937"/>
          </a:xfrm>
          <a:prstGeom prst="rect">
            <a:avLst/>
          </a:prstGeom>
        </p:spPr>
      </p:pic>
    </p:spTree>
    <p:extLst>
      <p:ext uri="{BB962C8B-B14F-4D97-AF65-F5344CB8AC3E}">
        <p14:creationId xmlns:p14="http://schemas.microsoft.com/office/powerpoint/2010/main" val="144041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a:xfrm>
            <a:off x="609600" y="1600200"/>
            <a:ext cx="7924800" cy="4781128"/>
          </a:xfrm>
        </p:spPr>
        <p:txBody>
          <a:bodyPr>
            <a:normAutofit/>
          </a:bodyPr>
          <a:lstStyle/>
          <a:p>
            <a:r>
              <a:rPr lang="zh-CN" altLang="en-US" dirty="0" smtClean="0"/>
              <a:t>网络容错：</a:t>
            </a:r>
            <a:endParaRPr lang="en-US" altLang="zh-CN" dirty="0" smtClean="0"/>
          </a:p>
          <a:p>
            <a:r>
              <a:rPr lang="zh-CN" altLang="en-US" dirty="0" smtClean="0"/>
              <a:t>网络重新联通后</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276873"/>
            <a:ext cx="3240360" cy="1656184"/>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9900" y="2276873"/>
            <a:ext cx="3502460" cy="165618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056" y="4005065"/>
            <a:ext cx="3236912" cy="187220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6242" y="4005065"/>
            <a:ext cx="3496118" cy="1872208"/>
          </a:xfrm>
          <a:prstGeom prst="rect">
            <a:avLst/>
          </a:prstGeom>
        </p:spPr>
      </p:pic>
    </p:spTree>
    <p:extLst>
      <p:ext uri="{BB962C8B-B14F-4D97-AF65-F5344CB8AC3E}">
        <p14:creationId xmlns:p14="http://schemas.microsoft.com/office/powerpoint/2010/main" val="33506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ETCD</a:t>
            </a:r>
            <a:r>
              <a:rPr lang="zh-CN" altLang="en-US" dirty="0"/>
              <a:t>实现原理核心算法</a:t>
            </a:r>
            <a:r>
              <a:rPr lang="en-US" altLang="zh-CN" dirty="0"/>
              <a:t>RAFT</a:t>
            </a:r>
            <a:endParaRPr lang="zh-CN" altLang="en-US" dirty="0"/>
          </a:p>
        </p:txBody>
      </p:sp>
      <p:sp>
        <p:nvSpPr>
          <p:cNvPr id="3" name="内容占位符 2"/>
          <p:cNvSpPr>
            <a:spLocks noGrp="1"/>
          </p:cNvSpPr>
          <p:nvPr>
            <p:ph sz="quarter" idx="13"/>
          </p:nvPr>
        </p:nvSpPr>
        <p:spPr/>
        <p:txBody>
          <a:bodyPr>
            <a:normAutofit/>
          </a:bodyPr>
          <a:lstStyle/>
          <a:p>
            <a:r>
              <a:rPr lang="en-US" altLang="zh-CN" dirty="0" smtClean="0"/>
              <a:t>Leader</a:t>
            </a:r>
            <a:r>
              <a:rPr lang="zh-CN" altLang="en-US" dirty="0" smtClean="0"/>
              <a:t>的一致性检查</a:t>
            </a:r>
            <a:endParaRPr lang="en-US" altLang="zh-CN" dirty="0" smtClean="0"/>
          </a:p>
          <a:p>
            <a:r>
              <a:rPr lang="en-US" altLang="zh-CN" dirty="0" smtClean="0"/>
              <a:t>Raft</a:t>
            </a:r>
            <a:r>
              <a:rPr lang="zh-CN" altLang="en-US" dirty="0" smtClean="0"/>
              <a:t>协议满足一下两点：</a:t>
            </a:r>
            <a:endParaRPr lang="en-US" altLang="zh-CN" dirty="0"/>
          </a:p>
          <a:p>
            <a:r>
              <a:rPr lang="en-US" altLang="zh-CN" dirty="0" smtClean="0"/>
              <a:t>1.</a:t>
            </a:r>
            <a:r>
              <a:rPr lang="zh-CN" altLang="en-US" dirty="0" smtClean="0"/>
              <a:t>如果</a:t>
            </a:r>
            <a:r>
              <a:rPr lang="en-US" altLang="zh-CN" dirty="0" smtClean="0"/>
              <a:t>log entry</a:t>
            </a:r>
            <a:r>
              <a:rPr lang="zh-CN" altLang="en-US" dirty="0" smtClean="0"/>
              <a:t>在不同</a:t>
            </a:r>
            <a:r>
              <a:rPr lang="en-US" altLang="zh-CN" dirty="0" smtClean="0"/>
              <a:t>node</a:t>
            </a:r>
            <a:r>
              <a:rPr lang="zh-CN" altLang="en-US" dirty="0" smtClean="0"/>
              <a:t>上有相同的</a:t>
            </a:r>
            <a:r>
              <a:rPr lang="en-US" altLang="zh-CN" dirty="0" smtClean="0"/>
              <a:t>index</a:t>
            </a:r>
            <a:r>
              <a:rPr lang="zh-CN" altLang="en-US" dirty="0" smtClean="0"/>
              <a:t>和</a:t>
            </a:r>
            <a:r>
              <a:rPr lang="en-US" altLang="zh-CN" dirty="0" smtClean="0"/>
              <a:t>term</a:t>
            </a:r>
            <a:r>
              <a:rPr lang="zh-CN" altLang="en-US" dirty="0" smtClean="0"/>
              <a:t>，那么认为它们存储的是相同的</a:t>
            </a:r>
            <a:r>
              <a:rPr lang="en-US" altLang="zh-CN" dirty="0" smtClean="0"/>
              <a:t>command</a:t>
            </a:r>
          </a:p>
          <a:p>
            <a:r>
              <a:rPr lang="en-US" altLang="zh-CN" dirty="0" smtClean="0"/>
              <a:t>2.</a:t>
            </a:r>
            <a:r>
              <a:rPr lang="zh-CN" altLang="en-US" dirty="0" smtClean="0"/>
              <a:t>之前所有的</a:t>
            </a:r>
            <a:r>
              <a:rPr lang="en-US" altLang="zh-CN" dirty="0" smtClean="0"/>
              <a:t>log entry</a:t>
            </a:r>
            <a:r>
              <a:rPr lang="zh-CN" altLang="en-US" dirty="0" smtClean="0"/>
              <a:t>也是相同的</a:t>
            </a:r>
            <a:endParaRPr lang="en-US" altLang="zh-CN" dirty="0" smtClean="0"/>
          </a:p>
          <a:p>
            <a:r>
              <a:rPr lang="zh-CN" altLang="en-US" dirty="0" smtClean="0"/>
              <a:t>检查方式：</a:t>
            </a:r>
            <a:endParaRPr lang="en-US" altLang="zh-CN" dirty="0" smtClean="0"/>
          </a:p>
          <a:p>
            <a:r>
              <a:rPr lang="zh-CN" altLang="en-US" dirty="0" smtClean="0"/>
              <a:t>每个心跳包中</a:t>
            </a:r>
            <a:r>
              <a:rPr lang="en-US" altLang="zh-CN" dirty="0" err="1" smtClean="0"/>
              <a:t>AppendEntries</a:t>
            </a:r>
            <a:r>
              <a:rPr lang="zh-CN" altLang="en-US" dirty="0" smtClean="0"/>
              <a:t>都带上前一个</a:t>
            </a:r>
            <a:r>
              <a:rPr lang="en-US" altLang="zh-CN" dirty="0" smtClean="0"/>
              <a:t>entry</a:t>
            </a:r>
            <a:r>
              <a:rPr lang="zh-CN" altLang="en-US" dirty="0" smtClean="0"/>
              <a:t>的</a:t>
            </a:r>
            <a:r>
              <a:rPr lang="en-US" altLang="zh-CN" dirty="0" smtClean="0"/>
              <a:t>index</a:t>
            </a:r>
            <a:r>
              <a:rPr lang="zh-CN" altLang="en-US" dirty="0" smtClean="0"/>
              <a:t>和</a:t>
            </a:r>
            <a:r>
              <a:rPr lang="en-US" altLang="zh-CN" dirty="0" smtClean="0"/>
              <a:t>term</a:t>
            </a:r>
            <a:r>
              <a:rPr lang="zh-CN" altLang="en-US" dirty="0" smtClean="0"/>
              <a:t>，</a:t>
            </a:r>
            <a:r>
              <a:rPr lang="en-US" altLang="zh-CN" dirty="0" smtClean="0"/>
              <a:t>follower</a:t>
            </a:r>
            <a:r>
              <a:rPr lang="zh-CN" altLang="en-US" dirty="0" smtClean="0"/>
              <a:t>收到消息后检查是否匹配，如果不匹配则告诉</a:t>
            </a:r>
            <a:r>
              <a:rPr lang="en-US" altLang="zh-CN" dirty="0" smtClean="0"/>
              <a:t>leader</a:t>
            </a:r>
            <a:r>
              <a:rPr lang="zh-CN" altLang="en-US" dirty="0" smtClean="0"/>
              <a:t>操作失败，</a:t>
            </a:r>
            <a:r>
              <a:rPr lang="en-US" altLang="zh-CN" dirty="0" smtClean="0"/>
              <a:t>leader</a:t>
            </a:r>
            <a:r>
              <a:rPr lang="zh-CN" altLang="en-US" dirty="0" smtClean="0"/>
              <a:t>重试前面一条记录，一直找到一条成功的同步。</a:t>
            </a:r>
            <a:endParaRPr lang="en-US" altLang="zh-CN" dirty="0" smtClean="0"/>
          </a:p>
          <a:p>
            <a:r>
              <a:rPr lang="en-US" altLang="zh-CN" dirty="0" smtClean="0"/>
              <a:t>Leader</a:t>
            </a:r>
            <a:r>
              <a:rPr lang="zh-CN" altLang="en-US" dirty="0" smtClean="0"/>
              <a:t>为每个</a:t>
            </a:r>
            <a:r>
              <a:rPr lang="en-US" altLang="zh-CN" dirty="0" smtClean="0"/>
              <a:t>follower</a:t>
            </a:r>
            <a:r>
              <a:rPr lang="zh-CN" altLang="en-US" dirty="0" smtClean="0"/>
              <a:t>维护一个</a:t>
            </a:r>
            <a:r>
              <a:rPr lang="en-US" altLang="zh-CN" dirty="0" err="1" smtClean="0"/>
              <a:t>nextIndex</a:t>
            </a:r>
            <a:r>
              <a:rPr lang="zh-CN" altLang="en-US" dirty="0" smtClean="0"/>
              <a:t>的信息，不断向</a:t>
            </a:r>
            <a:r>
              <a:rPr lang="en-US" altLang="zh-CN" dirty="0" smtClean="0"/>
              <a:t>follower</a:t>
            </a:r>
            <a:r>
              <a:rPr lang="zh-CN" altLang="en-US" dirty="0" smtClean="0"/>
              <a:t>同步</a:t>
            </a:r>
            <a:r>
              <a:rPr lang="en-US" altLang="zh-CN" dirty="0" smtClean="0"/>
              <a:t>log</a:t>
            </a:r>
            <a:r>
              <a:rPr lang="zh-CN" altLang="en-US" dirty="0" smtClean="0"/>
              <a:t>直到所有日志走完。</a:t>
            </a:r>
            <a:endParaRPr lang="en-US" altLang="zh-CN" dirty="0" smtClean="0"/>
          </a:p>
          <a:p>
            <a:pPr marL="457200" lvl="1" indent="0">
              <a:buNone/>
            </a:pPr>
            <a:endParaRPr lang="en-US" altLang="zh-CN" dirty="0" smtClean="0"/>
          </a:p>
          <a:p>
            <a:pPr lvl="1"/>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556792"/>
            <a:ext cx="16668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28801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实现原理核心算法</a:t>
            </a:r>
            <a:r>
              <a:rPr lang="en-US" altLang="zh-CN" dirty="0" smtClean="0"/>
              <a:t>RAFT</a:t>
            </a:r>
            <a:endParaRPr lang="zh-CN" altLang="en-US" dirty="0"/>
          </a:p>
        </p:txBody>
      </p:sp>
      <p:sp>
        <p:nvSpPr>
          <p:cNvPr id="3" name="内容占位符 2"/>
          <p:cNvSpPr>
            <a:spLocks noGrp="1"/>
          </p:cNvSpPr>
          <p:nvPr>
            <p:ph sz="quarter" idx="13"/>
          </p:nvPr>
        </p:nvSpPr>
        <p:spPr>
          <a:xfrm>
            <a:off x="611560" y="1340768"/>
            <a:ext cx="7924800" cy="4114800"/>
          </a:xfrm>
        </p:spPr>
        <p:txBody>
          <a:bodyPr/>
          <a:lstStyle/>
          <a:p>
            <a:r>
              <a:rPr lang="zh-CN" altLang="en-US" dirty="0" smtClean="0"/>
              <a:t>集群初始大小：初始化为基数（</a:t>
            </a:r>
            <a:r>
              <a:rPr lang="en-US" altLang="zh-CN" dirty="0" smtClean="0"/>
              <a:t>3,5,7,9…)</a:t>
            </a:r>
          </a:p>
          <a:p>
            <a:endParaRPr lang="en-US" altLang="zh-CN" dirty="0" smtClean="0"/>
          </a:p>
        </p:txBody>
      </p:sp>
      <p:graphicFrame>
        <p:nvGraphicFramePr>
          <p:cNvPr id="4" name="表格 3"/>
          <p:cNvGraphicFramePr>
            <a:graphicFrameLocks noGrp="1"/>
          </p:cNvGraphicFramePr>
          <p:nvPr>
            <p:extLst>
              <p:ext uri="{D42A27DB-BD31-4B8C-83A1-F6EECF244321}">
                <p14:modId xmlns:p14="http://schemas.microsoft.com/office/powerpoint/2010/main" val="1871614324"/>
              </p:ext>
            </p:extLst>
          </p:nvPr>
        </p:nvGraphicFramePr>
        <p:xfrm>
          <a:off x="827584" y="1844824"/>
          <a:ext cx="7477125" cy="3474720"/>
        </p:xfrm>
        <a:graphic>
          <a:graphicData uri="http://schemas.openxmlformats.org/drawingml/2006/table">
            <a:tbl>
              <a:tblPr/>
              <a:tblGrid>
                <a:gridCol w="2492375"/>
                <a:gridCol w="2492375"/>
                <a:gridCol w="2492375"/>
              </a:tblGrid>
              <a:tr h="0">
                <a:tc>
                  <a:txBody>
                    <a:bodyPr/>
                    <a:lstStyle/>
                    <a:p>
                      <a:pPr algn="l"/>
                      <a:r>
                        <a:rPr lang="en-US" cap="all" dirty="0" smtClean="0">
                          <a:solidFill>
                            <a:srgbClr val="666666"/>
                          </a:solidFill>
                          <a:effectLst/>
                        </a:rPr>
                        <a:t>TOTAL </a:t>
                      </a:r>
                      <a:r>
                        <a:rPr lang="en-US" cap="all" dirty="0">
                          <a:solidFill>
                            <a:srgbClr val="666666"/>
                          </a:solidFill>
                          <a:effectLst/>
                        </a:rPr>
                        <a:t>PEERS</a:t>
                      </a:r>
                    </a:p>
                  </a:txBody>
                  <a:tcPr marL="95250" marR="95250" anchor="ctr">
                    <a:lnL>
                      <a:noFill/>
                    </a:lnL>
                    <a:lnR>
                      <a:noFill/>
                    </a:lnR>
                    <a:lnT>
                      <a:noFill/>
                    </a:lnT>
                    <a:lnB w="9525" cap="flat" cmpd="sng" algn="ctr">
                      <a:solidFill>
                        <a:srgbClr val="DDDDDD"/>
                      </a:solidFill>
                      <a:prstDash val="solid"/>
                      <a:round/>
                      <a:headEnd type="none" w="med" len="med"/>
                      <a:tailEnd type="none" w="med" len="med"/>
                    </a:lnB>
                  </a:tcPr>
                </a:tc>
                <a:tc>
                  <a:txBody>
                    <a:bodyPr/>
                    <a:lstStyle/>
                    <a:p>
                      <a:pPr algn="l"/>
                      <a:r>
                        <a:rPr lang="en-US" cap="all" dirty="0">
                          <a:solidFill>
                            <a:srgbClr val="666666"/>
                          </a:solidFill>
                          <a:effectLst/>
                        </a:rPr>
                        <a:t>MAJORITY</a:t>
                      </a:r>
                    </a:p>
                  </a:txBody>
                  <a:tcPr marR="95250" anchor="ctr">
                    <a:lnL>
                      <a:noFill/>
                    </a:lnL>
                    <a:lnR>
                      <a:noFill/>
                    </a:lnR>
                    <a:lnT>
                      <a:noFill/>
                    </a:lnT>
                    <a:lnB w="9525" cap="flat" cmpd="sng" algn="ctr">
                      <a:solidFill>
                        <a:srgbClr val="DDDDDD"/>
                      </a:solidFill>
                      <a:prstDash val="solid"/>
                      <a:round/>
                      <a:headEnd type="none" w="med" len="med"/>
                      <a:tailEnd type="none" w="med" len="med"/>
                    </a:lnB>
                  </a:tcPr>
                </a:tc>
                <a:tc>
                  <a:txBody>
                    <a:bodyPr/>
                    <a:lstStyle/>
                    <a:p>
                      <a:pPr algn="l"/>
                      <a:r>
                        <a:rPr lang="en-US" cap="all">
                          <a:solidFill>
                            <a:srgbClr val="666666"/>
                          </a:solidFill>
                          <a:effectLst/>
                        </a:rPr>
                        <a:t>FAILURE TOLERANCE</a:t>
                      </a:r>
                    </a:p>
                  </a:txBody>
                  <a:tcPr marR="95250" anchor="ctr">
                    <a:lnL>
                      <a:noFill/>
                    </a:lnL>
                    <a:lnR>
                      <a:noFill/>
                    </a:lnR>
                    <a:lnT>
                      <a:noFill/>
                    </a:lnT>
                    <a:lnB w="9525" cap="flat" cmpd="sng" algn="ctr">
                      <a:solidFill>
                        <a:srgbClr val="DDDDDD"/>
                      </a:solidFill>
                      <a:prstDash val="solid"/>
                      <a:round/>
                      <a:headEnd type="none" w="med" len="med"/>
                      <a:tailEnd type="none" w="med" len="med"/>
                    </a:lnB>
                  </a:tcPr>
                </a:tc>
              </a:tr>
              <a:tr h="0">
                <a:tc>
                  <a:txBody>
                    <a:bodyPr/>
                    <a:lstStyle/>
                    <a:p>
                      <a:pPr fontAlgn="t"/>
                      <a:r>
                        <a:rPr lang="en-US">
                          <a:effectLst/>
                        </a:rPr>
                        <a:t>1 peers</a:t>
                      </a:r>
                    </a:p>
                  </a:txBody>
                  <a:tcPr marL="95250"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 peers</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None</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3 peers</a:t>
                      </a:r>
                    </a:p>
                  </a:txBody>
                  <a:tcPr marL="95250"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 peers</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 peer</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4 peers</a:t>
                      </a:r>
                    </a:p>
                  </a:txBody>
                  <a:tcPr marL="95250"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3 peers</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 peer</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5 peers</a:t>
                      </a:r>
                    </a:p>
                  </a:txBody>
                  <a:tcPr marL="95250"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3 peers</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a:effectLst/>
                        </a:rPr>
                        <a:t>2 peers</a:t>
                      </a:r>
                      <a:endParaRPr lang="en-US">
                        <a:effectLst/>
                      </a:endParaRP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6 peers</a:t>
                      </a:r>
                    </a:p>
                  </a:txBody>
                  <a:tcPr marL="95250"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4 peers</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 peers</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7 peers</a:t>
                      </a:r>
                    </a:p>
                  </a:txBody>
                  <a:tcPr marL="95250"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4 peers</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a:effectLst/>
                        </a:rPr>
                        <a:t>3 peers</a:t>
                      </a:r>
                      <a:endParaRPr lang="en-US">
                        <a:effectLst/>
                      </a:endParaRP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8 peers</a:t>
                      </a:r>
                    </a:p>
                  </a:txBody>
                  <a:tcPr marL="95250"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5 peers</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3 peers</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9 peers</a:t>
                      </a:r>
                    </a:p>
                  </a:txBody>
                  <a:tcPr marL="95250"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5 peers</a:t>
                      </a: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dirty="0">
                          <a:effectLst/>
                        </a:rPr>
                        <a:t>4 peers</a:t>
                      </a:r>
                      <a:endParaRPr lang="en-US" dirty="0">
                        <a:effectLst/>
                      </a:endParaRPr>
                    </a:p>
                  </a:txBody>
                  <a:tcPr marR="95250" marT="57150" marB="5715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259549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安全性论证</a:t>
            </a:r>
            <a:endParaRPr lang="zh-CN" altLang="en-US" dirty="0"/>
          </a:p>
        </p:txBody>
      </p:sp>
      <p:sp>
        <p:nvSpPr>
          <p:cNvPr id="3" name="内容占位符 2"/>
          <p:cNvSpPr>
            <a:spLocks noGrp="1"/>
          </p:cNvSpPr>
          <p:nvPr>
            <p:ph sz="quarter" idx="13"/>
          </p:nvPr>
        </p:nvSpPr>
        <p:spPr/>
        <p:txBody>
          <a:bodyPr/>
          <a:lstStyle/>
          <a:p>
            <a:r>
              <a:rPr lang="zh-CN" altLang="en-US" dirty="0" smtClean="0"/>
              <a:t>完整性：在一个</a:t>
            </a:r>
            <a:r>
              <a:rPr lang="en-US" altLang="zh-CN" dirty="0" smtClean="0"/>
              <a:t>leader</a:t>
            </a:r>
            <a:r>
              <a:rPr lang="zh-CN" altLang="en-US" dirty="0" smtClean="0"/>
              <a:t>的任期内</a:t>
            </a:r>
            <a:r>
              <a:rPr lang="en-US" altLang="zh-CN" dirty="0" smtClean="0"/>
              <a:t>commit</a:t>
            </a:r>
            <a:r>
              <a:rPr lang="zh-CN" altLang="en-US" dirty="0" smtClean="0"/>
              <a:t>的记录一定会出现在集群以后的</a:t>
            </a:r>
            <a:r>
              <a:rPr lang="en-US" altLang="zh-CN" dirty="0" smtClean="0"/>
              <a:t>leader</a:t>
            </a:r>
            <a:r>
              <a:rPr lang="zh-CN" altLang="en-US" dirty="0" smtClean="0"/>
              <a:t>日志</a:t>
            </a:r>
            <a:endParaRPr lang="en-US" altLang="zh-CN" dirty="0" smtClean="0"/>
          </a:p>
          <a:p>
            <a:r>
              <a:rPr lang="zh-CN" altLang="en-US" dirty="0"/>
              <a:t>例如，一个跟随者可能会进入不可用状态同时领导人已经提交了若干的日志条目，然后这个跟随者可能会被选举为领导人并且覆盖这些日志条目；因此，不同的状态机可能会执行不同的指令序列</a:t>
            </a:r>
            <a:r>
              <a:rPr lang="zh-CN" altLang="en-US" dirty="0" smtClean="0"/>
              <a:t>。会这样吗</a:t>
            </a:r>
            <a:r>
              <a:rPr lang="en-US" altLang="zh-CN" dirty="0" smtClean="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256111"/>
            <a:ext cx="3816424" cy="1785937"/>
          </a:xfrm>
          <a:prstGeom prst="rect">
            <a:avLst/>
          </a:prstGeom>
        </p:spPr>
      </p:pic>
    </p:spTree>
    <p:extLst>
      <p:ext uri="{BB962C8B-B14F-4D97-AF65-F5344CB8AC3E}">
        <p14:creationId xmlns:p14="http://schemas.microsoft.com/office/powerpoint/2010/main" val="1176013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配置</a:t>
            </a:r>
            <a:endParaRPr lang="zh-CN" altLang="en-US" dirty="0"/>
          </a:p>
        </p:txBody>
      </p:sp>
      <p:sp>
        <p:nvSpPr>
          <p:cNvPr id="3" name="内容占位符 2"/>
          <p:cNvSpPr>
            <a:spLocks noGrp="1"/>
          </p:cNvSpPr>
          <p:nvPr>
            <p:ph sz="quarter" idx="13"/>
          </p:nvPr>
        </p:nvSpPr>
        <p:spPr/>
        <p:txBody>
          <a:bodyPr/>
          <a:lstStyle/>
          <a:p>
            <a:r>
              <a:rPr lang="zh-CN" altLang="en-US" dirty="0" smtClean="0"/>
              <a:t>静态配置：</a:t>
            </a:r>
            <a:endParaRPr lang="en-US" altLang="zh-CN" dirty="0" smtClean="0"/>
          </a:p>
          <a:p>
            <a:r>
              <a:rPr lang="zh-CN" altLang="en-US" dirty="0" smtClean="0"/>
              <a:t>可以通过环境变量或者命令行参数的方式传递配置信息，命令行方式优先级更高。映射关系：</a:t>
            </a:r>
            <a:r>
              <a:rPr lang="en-US" altLang="zh-CN" dirty="0"/>
              <a:t>-my-flag is </a:t>
            </a:r>
            <a:r>
              <a:rPr lang="en-US" altLang="zh-CN" dirty="0" smtClean="0"/>
              <a:t>ETCD_MY_FLAG</a:t>
            </a:r>
          </a:p>
          <a:p>
            <a:r>
              <a:rPr lang="en-US" altLang="zh-CN" dirty="0" smtClean="0"/>
              <a:t>-name</a:t>
            </a:r>
            <a:r>
              <a:rPr lang="zh-CN" altLang="en-US" dirty="0" smtClean="0"/>
              <a:t>，</a:t>
            </a:r>
            <a:r>
              <a:rPr lang="en-US" altLang="zh-CN" dirty="0" err="1" smtClean="0"/>
              <a:t>etcd</a:t>
            </a:r>
            <a:r>
              <a:rPr lang="en-US" altLang="zh-CN" dirty="0" smtClean="0"/>
              <a:t> server</a:t>
            </a:r>
            <a:r>
              <a:rPr lang="zh-CN" altLang="en-US" dirty="0" smtClean="0"/>
              <a:t>在集群中的名字，默认为</a:t>
            </a:r>
            <a:r>
              <a:rPr lang="en-US" altLang="zh-CN" dirty="0" smtClean="0"/>
              <a:t>default</a:t>
            </a:r>
          </a:p>
          <a:p>
            <a:r>
              <a:rPr lang="en-US" altLang="zh-CN" dirty="0" smtClean="0"/>
              <a:t>-data-</a:t>
            </a:r>
            <a:r>
              <a:rPr lang="en-US" altLang="zh-CN" dirty="0" err="1" smtClean="0"/>
              <a:t>dir</a:t>
            </a:r>
            <a:r>
              <a:rPr lang="zh-CN" altLang="en-US" dirty="0" smtClean="0"/>
              <a:t>，存放数据的目录路径</a:t>
            </a:r>
            <a:endParaRPr lang="en-US" altLang="zh-CN" dirty="0" smtClean="0"/>
          </a:p>
          <a:p>
            <a:r>
              <a:rPr lang="en-US" altLang="zh-CN" dirty="0" smtClean="0"/>
              <a:t>-snapshot-count</a:t>
            </a:r>
            <a:r>
              <a:rPr lang="zh-CN" altLang="en-US" dirty="0" smtClean="0"/>
              <a:t>，触发</a:t>
            </a:r>
            <a:r>
              <a:rPr lang="en-US" altLang="zh-CN" dirty="0" smtClean="0"/>
              <a:t>snapshot</a:t>
            </a:r>
            <a:r>
              <a:rPr lang="zh-CN" altLang="en-US" dirty="0" smtClean="0"/>
              <a:t>之前的提交次数，默认</a:t>
            </a:r>
            <a:r>
              <a:rPr lang="en-US" altLang="zh-CN" dirty="0" smtClean="0"/>
              <a:t>10000</a:t>
            </a:r>
          </a:p>
          <a:p>
            <a:r>
              <a:rPr lang="en-US" altLang="zh-CN" dirty="0" smtClean="0"/>
              <a:t>-heartbeat-interval</a:t>
            </a:r>
            <a:r>
              <a:rPr lang="zh-CN" altLang="en-US" dirty="0" smtClean="0"/>
              <a:t>，心跳间隔</a:t>
            </a:r>
            <a:endParaRPr lang="en-US" altLang="zh-CN" dirty="0" smtClean="0"/>
          </a:p>
          <a:p>
            <a:r>
              <a:rPr lang="en-US" altLang="zh-CN" dirty="0" smtClean="0"/>
              <a:t>-election-timeout</a:t>
            </a:r>
            <a:r>
              <a:rPr lang="zh-CN" altLang="en-US" dirty="0" smtClean="0"/>
              <a:t>，</a:t>
            </a:r>
            <a:r>
              <a:rPr lang="en-US" altLang="zh-CN" dirty="0" smtClean="0"/>
              <a:t>follower</a:t>
            </a:r>
            <a:r>
              <a:rPr lang="zh-CN" altLang="en-US" dirty="0" smtClean="0"/>
              <a:t>在这个间隔内没有收到心跳转化为</a:t>
            </a:r>
            <a:r>
              <a:rPr lang="en-US" altLang="zh-CN" dirty="0" smtClean="0"/>
              <a:t>candidate</a:t>
            </a:r>
          </a:p>
          <a:p>
            <a:r>
              <a:rPr lang="en-US" altLang="zh-CN" dirty="0" smtClean="0"/>
              <a:t>-listen-peer-</a:t>
            </a:r>
            <a:r>
              <a:rPr lang="en-US" altLang="zh-CN" dirty="0" err="1" smtClean="0"/>
              <a:t>urls</a:t>
            </a:r>
            <a:r>
              <a:rPr lang="zh-CN" altLang="en-US" dirty="0" smtClean="0"/>
              <a:t>，用于集群内部交流的</a:t>
            </a:r>
            <a:r>
              <a:rPr lang="en-US" altLang="zh-CN" dirty="0" smtClean="0"/>
              <a:t>URL</a:t>
            </a:r>
            <a:r>
              <a:rPr lang="zh-CN" altLang="en-US" dirty="0" smtClean="0"/>
              <a:t>和端口</a:t>
            </a:r>
            <a:endParaRPr lang="en-US" altLang="zh-CN" dirty="0" smtClean="0"/>
          </a:p>
          <a:p>
            <a:r>
              <a:rPr lang="en-US" altLang="zh-CN" dirty="0" smtClean="0"/>
              <a:t>-listen-client-</a:t>
            </a:r>
            <a:r>
              <a:rPr lang="en-US" altLang="zh-CN" dirty="0" err="1" smtClean="0"/>
              <a:t>urls</a:t>
            </a:r>
            <a:r>
              <a:rPr lang="zh-CN" altLang="en-US" dirty="0" smtClean="0"/>
              <a:t>，为</a:t>
            </a:r>
            <a:r>
              <a:rPr lang="en-US" altLang="zh-CN" dirty="0" smtClean="0"/>
              <a:t>client</a:t>
            </a:r>
            <a:r>
              <a:rPr lang="zh-CN" altLang="en-US" dirty="0" smtClean="0"/>
              <a:t>提供服务的</a:t>
            </a:r>
            <a:r>
              <a:rPr lang="en-US" altLang="zh-CN" dirty="0" smtClean="0"/>
              <a:t>URL</a:t>
            </a:r>
            <a:r>
              <a:rPr lang="zh-CN" altLang="en-US" dirty="0" smtClean="0"/>
              <a:t>和端口</a:t>
            </a:r>
            <a:endParaRPr lang="en-US" altLang="zh-CN" dirty="0" smtClean="0"/>
          </a:p>
          <a:p>
            <a:endParaRPr lang="zh-CN" altLang="en-US" dirty="0"/>
          </a:p>
        </p:txBody>
      </p:sp>
    </p:spTree>
    <p:extLst>
      <p:ext uri="{BB962C8B-B14F-4D97-AF65-F5344CB8AC3E}">
        <p14:creationId xmlns:p14="http://schemas.microsoft.com/office/powerpoint/2010/main" val="27224420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配置</a:t>
            </a:r>
            <a:endParaRPr lang="zh-CN" altLang="en-US" dirty="0"/>
          </a:p>
        </p:txBody>
      </p:sp>
      <p:sp>
        <p:nvSpPr>
          <p:cNvPr id="3" name="内容占位符 2"/>
          <p:cNvSpPr>
            <a:spLocks noGrp="1"/>
          </p:cNvSpPr>
          <p:nvPr>
            <p:ph sz="quarter" idx="13"/>
          </p:nvPr>
        </p:nvSpPr>
        <p:spPr/>
        <p:txBody>
          <a:bodyPr/>
          <a:lstStyle/>
          <a:p>
            <a:r>
              <a:rPr lang="zh-CN" altLang="en-US" dirty="0"/>
              <a:t>静态</a:t>
            </a:r>
            <a:r>
              <a:rPr lang="zh-CN" altLang="en-US" dirty="0" smtClean="0"/>
              <a:t>配置：</a:t>
            </a:r>
            <a:endParaRPr lang="en-US" altLang="zh-CN" dirty="0" smtClean="0"/>
          </a:p>
          <a:p>
            <a:r>
              <a:rPr lang="zh-CN" altLang="en-US" dirty="0" smtClean="0"/>
              <a:t>集群初始化相关配置</a:t>
            </a:r>
            <a:endParaRPr lang="en-US" altLang="zh-CN" dirty="0" smtClean="0"/>
          </a:p>
          <a:p>
            <a:r>
              <a:rPr lang="en-US" altLang="zh-CN" b="1" dirty="0"/>
              <a:t>-</a:t>
            </a:r>
            <a:r>
              <a:rPr lang="en-US" altLang="zh-CN" b="1" dirty="0" smtClean="0"/>
              <a:t>initial-advertise-peer-</a:t>
            </a:r>
            <a:r>
              <a:rPr lang="en-US" altLang="zh-CN" b="1" dirty="0" err="1" smtClean="0"/>
              <a:t>urls</a:t>
            </a:r>
            <a:r>
              <a:rPr lang="zh-CN" altLang="en-US" dirty="0"/>
              <a:t> </a:t>
            </a:r>
            <a:r>
              <a:rPr lang="zh-CN" altLang="en-US" dirty="0" smtClean="0"/>
              <a:t>集群中暴露出去的</a:t>
            </a:r>
            <a:r>
              <a:rPr lang="en-US" altLang="zh-CN" dirty="0" smtClean="0"/>
              <a:t>peer</a:t>
            </a:r>
            <a:r>
              <a:rPr lang="zh-CN" altLang="en-US" dirty="0" smtClean="0"/>
              <a:t>交流</a:t>
            </a:r>
            <a:r>
              <a:rPr lang="en-US" altLang="zh-CN" dirty="0" err="1" smtClean="0"/>
              <a:t>urls</a:t>
            </a:r>
            <a:endParaRPr lang="en-US" altLang="zh-CN" dirty="0" smtClean="0"/>
          </a:p>
          <a:p>
            <a:r>
              <a:rPr lang="en-US" altLang="zh-CN" b="1" dirty="0" smtClean="0"/>
              <a:t>-initial-cluster </a:t>
            </a:r>
            <a:r>
              <a:rPr lang="zh-CN" altLang="en-US" b="1" dirty="0" smtClean="0"/>
              <a:t>集群成员信息</a:t>
            </a:r>
            <a:endParaRPr lang="en-US" altLang="zh-CN" b="1" dirty="0" smtClean="0"/>
          </a:p>
          <a:p>
            <a:r>
              <a:rPr lang="en-US" altLang="zh-CN" b="1" dirty="0" smtClean="0"/>
              <a:t>-advertise-client-</a:t>
            </a:r>
            <a:r>
              <a:rPr lang="en-US" altLang="zh-CN" b="1" dirty="0" err="1" smtClean="0"/>
              <a:t>urls</a:t>
            </a:r>
            <a:r>
              <a:rPr lang="en-US" altLang="zh-CN" b="1" dirty="0" smtClean="0"/>
              <a:t> </a:t>
            </a:r>
            <a:r>
              <a:rPr lang="zh-CN" altLang="en-US" b="1" dirty="0" smtClean="0"/>
              <a:t>集群对外</a:t>
            </a:r>
            <a:r>
              <a:rPr lang="en-US" altLang="zh-CN" b="1" dirty="0" smtClean="0"/>
              <a:t>client</a:t>
            </a:r>
            <a:r>
              <a:rPr lang="zh-CN" altLang="en-US" b="1" dirty="0" smtClean="0"/>
              <a:t>交流的</a:t>
            </a:r>
            <a:r>
              <a:rPr lang="en-US" altLang="zh-CN" b="1" dirty="0" err="1" smtClean="0"/>
              <a:t>urls</a:t>
            </a:r>
            <a:endParaRPr lang="en-US" altLang="zh-CN" b="1" dirty="0" smtClean="0"/>
          </a:p>
          <a:p>
            <a:r>
              <a:rPr lang="en-US" altLang="zh-CN" b="1" dirty="0" smtClean="0"/>
              <a:t>-discovery </a:t>
            </a:r>
            <a:r>
              <a:rPr lang="zh-CN" altLang="en-US" b="1" dirty="0" smtClean="0"/>
              <a:t>配置相同的</a:t>
            </a:r>
            <a:r>
              <a:rPr lang="en-US" altLang="zh-CN" b="1" dirty="0" smtClean="0"/>
              <a:t>discovery </a:t>
            </a:r>
            <a:r>
              <a:rPr lang="en-US" altLang="zh-CN" b="1" smtClean="0"/>
              <a:t>url</a:t>
            </a:r>
            <a:endParaRPr lang="en-US" altLang="zh-CN" b="1" dirty="0" smtClean="0"/>
          </a:p>
          <a:p>
            <a:endParaRPr lang="en-US" altLang="zh-CN" b="1" dirty="0"/>
          </a:p>
          <a:p>
            <a:r>
              <a:rPr lang="en-US" altLang="zh-CN" b="1" dirty="0" smtClean="0"/>
              <a:t>-proxy off/on/</a:t>
            </a:r>
            <a:r>
              <a:rPr lang="en-US" altLang="zh-CN" b="1" dirty="0" err="1" smtClean="0"/>
              <a:t>readonly</a:t>
            </a:r>
            <a:endParaRPr lang="en-US" altLang="zh-CN" b="1" dirty="0" smtClean="0"/>
          </a:p>
          <a:p>
            <a:endParaRPr lang="en-US" altLang="zh-CN" b="1" dirty="0"/>
          </a:p>
          <a:p>
            <a:r>
              <a:rPr lang="en-US" altLang="zh-CN" b="1" dirty="0" smtClean="0"/>
              <a:t>-debug </a:t>
            </a:r>
            <a:r>
              <a:rPr lang="zh-CN" altLang="en-US" b="1" dirty="0" smtClean="0"/>
              <a:t>输出调试信息到</a:t>
            </a:r>
            <a:r>
              <a:rPr lang="en-US" altLang="zh-CN" b="1" dirty="0" err="1" smtClean="0"/>
              <a:t>stdout</a:t>
            </a:r>
            <a:endParaRPr lang="en-US" altLang="zh-CN" b="1" dirty="0"/>
          </a:p>
        </p:txBody>
      </p:sp>
    </p:spTree>
    <p:extLst>
      <p:ext uri="{BB962C8B-B14F-4D97-AF65-F5344CB8AC3E}">
        <p14:creationId xmlns:p14="http://schemas.microsoft.com/office/powerpoint/2010/main" val="2074003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实现原理</a:t>
            </a:r>
            <a:endParaRPr lang="zh-CN" altLang="en-US" dirty="0"/>
          </a:p>
        </p:txBody>
      </p:sp>
      <p:sp>
        <p:nvSpPr>
          <p:cNvPr id="3" name="内容占位符 2"/>
          <p:cNvSpPr>
            <a:spLocks noGrp="1"/>
          </p:cNvSpPr>
          <p:nvPr>
            <p:ph sz="quarter" idx="13"/>
          </p:nvPr>
        </p:nvSpPr>
        <p:spPr/>
        <p:txBody>
          <a:bodyPr/>
          <a:lstStyle/>
          <a:p>
            <a:pPr marL="0" indent="0">
              <a:buNone/>
            </a:pP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86" y="1484784"/>
            <a:ext cx="8424936"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22" y="3991000"/>
            <a:ext cx="2872534" cy="1814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563888" y="4476863"/>
            <a:ext cx="4104456" cy="369332"/>
          </a:xfrm>
          <a:prstGeom prst="rect">
            <a:avLst/>
          </a:prstGeom>
          <a:noFill/>
        </p:spPr>
        <p:txBody>
          <a:bodyPr wrap="square" rtlCol="0">
            <a:spAutoFit/>
          </a:bodyPr>
          <a:lstStyle/>
          <a:p>
            <a:r>
              <a:rPr lang="en-US" altLang="zh-CN" dirty="0" smtClean="0"/>
              <a:t>port: 2379, 2380 </a:t>
            </a:r>
            <a:r>
              <a:rPr lang="zh-CN" altLang="en-US" dirty="0" smtClean="0"/>
              <a:t>注册 </a:t>
            </a:r>
            <a:r>
              <a:rPr lang="en-US" altLang="zh-CN" dirty="0" smtClean="0"/>
              <a:t>IANA</a:t>
            </a:r>
          </a:p>
        </p:txBody>
      </p:sp>
    </p:spTree>
    <p:extLst>
      <p:ext uri="{BB962C8B-B14F-4D97-AF65-F5344CB8AC3E}">
        <p14:creationId xmlns:p14="http://schemas.microsoft.com/office/powerpoint/2010/main" val="2211455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Etcd</a:t>
            </a:r>
            <a:r>
              <a:rPr lang="en-US" altLang="zh-CN" dirty="0"/>
              <a:t> </a:t>
            </a:r>
            <a:r>
              <a:rPr lang="zh-CN" altLang="en-US" dirty="0"/>
              <a:t>初体验</a:t>
            </a:r>
          </a:p>
        </p:txBody>
      </p:sp>
      <p:sp>
        <p:nvSpPr>
          <p:cNvPr id="3" name="内容占位符 2"/>
          <p:cNvSpPr>
            <a:spLocks noGrp="1"/>
          </p:cNvSpPr>
          <p:nvPr>
            <p:ph sz="quarter" idx="13"/>
          </p:nvPr>
        </p:nvSpPr>
        <p:spPr/>
        <p:txBody>
          <a:bodyPr/>
          <a:lstStyle/>
          <a:p>
            <a:r>
              <a:rPr lang="zh-CN" altLang="en-US" dirty="0" smtClean="0"/>
              <a:t>安装：</a:t>
            </a:r>
            <a:r>
              <a:rPr lang="en-US" altLang="zh-CN" dirty="0" smtClean="0"/>
              <a:t>yum/apt</a:t>
            </a:r>
            <a:r>
              <a:rPr lang="zh-CN" altLang="en-US" dirty="0" smtClean="0"/>
              <a:t>，</a:t>
            </a:r>
            <a:r>
              <a:rPr lang="en-US" altLang="zh-CN" dirty="0" err="1" smtClean="0"/>
              <a:t>git</a:t>
            </a:r>
            <a:r>
              <a:rPr lang="en-US" altLang="zh-CN" dirty="0"/>
              <a:t> clone </a:t>
            </a:r>
            <a:r>
              <a:rPr lang="en-US" altLang="zh-CN" dirty="0">
                <a:hlinkClick r:id="rId3"/>
              </a:rPr>
              <a:t>https://</a:t>
            </a:r>
            <a:r>
              <a:rPr lang="en-US" altLang="zh-CN" dirty="0" smtClean="0">
                <a:hlinkClick r:id="rId3"/>
              </a:rPr>
              <a:t>github.com/coreos/etcd.git</a:t>
            </a:r>
            <a:r>
              <a:rPr lang="en-US" altLang="zh-CN" dirty="0" smtClean="0"/>
              <a:t> </a:t>
            </a:r>
            <a:r>
              <a:rPr lang="zh-CN" altLang="en-US" dirty="0" smtClean="0"/>
              <a:t>源码安装，先装</a:t>
            </a:r>
            <a:r>
              <a:rPr lang="en-US" altLang="zh-CN" dirty="0" smtClean="0"/>
              <a:t>go</a:t>
            </a:r>
          </a:p>
          <a:p>
            <a:endParaRPr lang="en-US" altLang="zh-CN"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16832"/>
            <a:ext cx="73152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4293096"/>
            <a:ext cx="7315200" cy="369332"/>
          </a:xfrm>
          <a:prstGeom prst="rect">
            <a:avLst/>
          </a:prstGeom>
          <a:noFill/>
        </p:spPr>
        <p:txBody>
          <a:bodyPr wrap="square" rtlCol="0">
            <a:spAutoFit/>
          </a:bodyPr>
          <a:lstStyle/>
          <a:p>
            <a:r>
              <a:rPr lang="zh-CN" altLang="en-US" dirty="0" smtClean="0"/>
              <a:t>运行：</a:t>
            </a:r>
            <a:endParaRPr lang="zh-CN" altLang="en-US" dirty="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564" y="4662428"/>
            <a:ext cx="65341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281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实现原理</a:t>
            </a:r>
            <a:endParaRPr lang="zh-CN" altLang="en-US" dirty="0"/>
          </a:p>
        </p:txBody>
      </p:sp>
      <p:sp>
        <p:nvSpPr>
          <p:cNvPr id="3" name="内容占位符 2"/>
          <p:cNvSpPr>
            <a:spLocks noGrp="1"/>
          </p:cNvSpPr>
          <p:nvPr>
            <p:ph sz="quarter" idx="13"/>
          </p:nvPr>
        </p:nvSpPr>
        <p:spPr/>
        <p:txBody>
          <a:bodyPr/>
          <a:lstStyle/>
          <a:p>
            <a:r>
              <a:rPr lang="zh-CN" altLang="en-US" dirty="0" smtClean="0"/>
              <a:t>数据存储：</a:t>
            </a:r>
            <a:endParaRPr lang="en-US" altLang="zh-CN" dirty="0" smtClean="0"/>
          </a:p>
          <a:p>
            <a:r>
              <a:rPr lang="en-US" altLang="zh-CN" dirty="0" smtClean="0"/>
              <a:t>ETCD</a:t>
            </a:r>
            <a:r>
              <a:rPr lang="zh-CN" altLang="en-US" dirty="0" smtClean="0"/>
              <a:t>存储分内存和持久化两部分。</a:t>
            </a:r>
            <a:endParaRPr lang="en-US" altLang="zh-CN" dirty="0" smtClean="0"/>
          </a:p>
          <a:p>
            <a:r>
              <a:rPr lang="zh-CN" altLang="en-US" dirty="0" smtClean="0"/>
              <a:t>内存中存储的是基于数据</a:t>
            </a:r>
            <a:r>
              <a:rPr lang="en-US" altLang="zh-CN" dirty="0" smtClean="0"/>
              <a:t>KV</a:t>
            </a:r>
            <a:r>
              <a:rPr lang="zh-CN" altLang="en-US" dirty="0" smtClean="0"/>
              <a:t>的树状结构和基于过期时间的小顶堆</a:t>
            </a:r>
            <a:endParaRPr lang="en-US" altLang="zh-CN" dirty="0" smtClean="0"/>
          </a:p>
          <a:p>
            <a:r>
              <a:rPr lang="zh-CN" altLang="en-US" dirty="0"/>
              <a:t>持久</a:t>
            </a:r>
            <a:r>
              <a:rPr lang="zh-CN" altLang="en-US" dirty="0" smtClean="0"/>
              <a:t>化</a:t>
            </a:r>
            <a:r>
              <a:rPr lang="en-US" altLang="zh-CN" dirty="0" smtClean="0"/>
              <a:t>WAL</a:t>
            </a:r>
            <a:r>
              <a:rPr lang="zh-CN" altLang="en-US" dirty="0" smtClean="0"/>
              <a:t>文件：</a:t>
            </a:r>
            <a:r>
              <a:rPr lang="en-US" altLang="zh-CN" dirty="0" smtClean="0"/>
              <a:t>write ahead log</a:t>
            </a:r>
            <a:r>
              <a:rPr lang="zh-CN" altLang="en-US" dirty="0" smtClean="0"/>
              <a:t>，只能是</a:t>
            </a:r>
            <a:r>
              <a:rPr lang="en-US" altLang="zh-CN" dirty="0" smtClean="0"/>
              <a:t>READ_ONLY</a:t>
            </a:r>
            <a:r>
              <a:rPr lang="zh-CN" altLang="en-US" dirty="0" smtClean="0"/>
              <a:t>或</a:t>
            </a:r>
            <a:r>
              <a:rPr lang="en-US" altLang="zh-CN" dirty="0" smtClean="0"/>
              <a:t>APPEND</a:t>
            </a:r>
            <a:r>
              <a:rPr lang="zh-CN" altLang="en-US" dirty="0" smtClean="0"/>
              <a:t>状态之一</a:t>
            </a:r>
            <a:endParaRPr lang="en-US" altLang="zh-CN" dirty="0" smtClean="0"/>
          </a:p>
          <a:p>
            <a:r>
              <a:rPr lang="zh-CN" altLang="en-US" dirty="0" smtClean="0"/>
              <a:t>持久化</a:t>
            </a:r>
            <a:r>
              <a:rPr lang="en-US" altLang="zh-CN" dirty="0" smtClean="0"/>
              <a:t>SNAP</a:t>
            </a:r>
            <a:r>
              <a:rPr lang="zh-CN" altLang="en-US" dirty="0" smtClean="0"/>
              <a:t>文件：内存某一时刻的快照，创建快照后前一期的</a:t>
            </a:r>
            <a:r>
              <a:rPr lang="en-US" altLang="zh-CN" dirty="0" smtClean="0"/>
              <a:t>WAL</a:t>
            </a:r>
            <a:r>
              <a:rPr lang="zh-CN" altLang="en-US" dirty="0" smtClean="0"/>
              <a:t>会再保留到下一次</a:t>
            </a:r>
            <a:r>
              <a:rPr lang="en-US" altLang="zh-CN" dirty="0" smtClean="0"/>
              <a:t>snapshot</a:t>
            </a:r>
            <a:r>
              <a:rPr lang="zh-CN" altLang="en-US" dirty="0" smtClean="0"/>
              <a:t>，默认</a:t>
            </a:r>
            <a:r>
              <a:rPr lang="en-US" altLang="zh-CN" dirty="0" smtClean="0"/>
              <a:t>1W</a:t>
            </a:r>
            <a:r>
              <a:rPr lang="zh-CN" altLang="en-US" dirty="0" smtClean="0"/>
              <a:t>次写</a:t>
            </a:r>
            <a:r>
              <a:rPr lang="en-US" altLang="zh-CN" dirty="0" smtClean="0"/>
              <a:t>WAL</a:t>
            </a:r>
            <a:r>
              <a:rPr lang="zh-CN" altLang="en-US" dirty="0" smtClean="0"/>
              <a:t>做一次</a:t>
            </a:r>
            <a:r>
              <a:rPr lang="en-US" altLang="zh-CN" dirty="0" smtClean="0"/>
              <a:t>snapshot</a:t>
            </a:r>
          </a:p>
          <a:p>
            <a:r>
              <a:rPr lang="zh-CN" altLang="en-US" dirty="0" smtClean="0"/>
              <a:t>文件命名规则：</a:t>
            </a:r>
            <a:endParaRPr lang="en-US" altLang="zh-CN" dirty="0" smtClean="0"/>
          </a:p>
          <a:p>
            <a:r>
              <a:rPr lang="en-US" altLang="zh-CN" dirty="0"/>
              <a:t>WAL</a:t>
            </a:r>
            <a:r>
              <a:rPr lang="zh-CN" altLang="en-US" dirty="0"/>
              <a:t>文件以</a:t>
            </a:r>
            <a:r>
              <a:rPr lang="en-US" altLang="zh-CN" dirty="0"/>
              <a:t>$</a:t>
            </a:r>
            <a:r>
              <a:rPr lang="en-US" altLang="zh-CN" dirty="0" err="1"/>
              <a:t>seq</a:t>
            </a:r>
            <a:r>
              <a:rPr lang="en-US" altLang="zh-CN" dirty="0"/>
              <a:t>-$</a:t>
            </a:r>
            <a:r>
              <a:rPr lang="en-US" altLang="zh-CN" dirty="0" err="1"/>
              <a:t>index.wal</a:t>
            </a:r>
            <a:r>
              <a:rPr lang="zh-CN" altLang="en-US" dirty="0"/>
              <a:t>的格式</a:t>
            </a:r>
            <a:r>
              <a:rPr lang="zh-CN" altLang="en-US" dirty="0" smtClean="0"/>
              <a:t>存储，</a:t>
            </a:r>
            <a:r>
              <a:rPr lang="en-US" altLang="zh-CN" dirty="0" smtClean="0"/>
              <a:t>$</a:t>
            </a:r>
            <a:r>
              <a:rPr lang="en-US" altLang="zh-CN" dirty="0" err="1" smtClean="0"/>
              <a:t>seq</a:t>
            </a:r>
            <a:r>
              <a:rPr lang="zh-CN" altLang="en-US" dirty="0" smtClean="0"/>
              <a:t>代表创建的第几次创建文件，</a:t>
            </a:r>
            <a:r>
              <a:rPr lang="en-US" altLang="zh-CN" dirty="0" smtClean="0"/>
              <a:t>$index</a:t>
            </a:r>
            <a:r>
              <a:rPr lang="zh-CN" altLang="en-US" dirty="0" smtClean="0"/>
              <a:t>代表当期</a:t>
            </a:r>
            <a:r>
              <a:rPr lang="en-US" altLang="zh-CN" dirty="0" smtClean="0"/>
              <a:t>raft</a:t>
            </a:r>
            <a:r>
              <a:rPr lang="zh-CN" altLang="en-US" dirty="0" smtClean="0"/>
              <a:t>协议内部状态编号</a:t>
            </a:r>
            <a:endParaRPr lang="en-US" altLang="zh-CN" dirty="0" smtClean="0"/>
          </a:p>
          <a:p>
            <a:r>
              <a:rPr lang="en-US" altLang="zh-CN" dirty="0" smtClean="0"/>
              <a:t>SNAP</a:t>
            </a:r>
            <a:r>
              <a:rPr lang="zh-CN" altLang="en-US" dirty="0" smtClean="0"/>
              <a:t>文件</a:t>
            </a:r>
            <a:r>
              <a:rPr lang="en-US" altLang="zh-CN" dirty="0" smtClean="0"/>
              <a:t>$term-</a:t>
            </a:r>
            <a:r>
              <a:rPr lang="en-US" altLang="zh-CN" dirty="0"/>
              <a:t>$</a:t>
            </a:r>
            <a:r>
              <a:rPr lang="en-US" altLang="zh-CN" dirty="0" err="1"/>
              <a:t>index.wal</a:t>
            </a:r>
            <a:r>
              <a:rPr lang="zh-CN" altLang="en-US" dirty="0"/>
              <a:t>格式进行命名存储。</a:t>
            </a:r>
            <a:r>
              <a:rPr lang="en-US" altLang="zh-CN" dirty="0"/>
              <a:t>term</a:t>
            </a:r>
            <a:r>
              <a:rPr lang="zh-CN" altLang="en-US" dirty="0"/>
              <a:t>和</a:t>
            </a:r>
            <a:r>
              <a:rPr lang="en-US" altLang="zh-CN" dirty="0"/>
              <a:t>index</a:t>
            </a:r>
            <a:r>
              <a:rPr lang="zh-CN" altLang="en-US" dirty="0"/>
              <a:t>就表示存储</a:t>
            </a:r>
            <a:r>
              <a:rPr lang="en-US" altLang="zh-CN" dirty="0"/>
              <a:t>snapshot</a:t>
            </a:r>
            <a:r>
              <a:rPr lang="zh-CN" altLang="en-US" dirty="0"/>
              <a:t>时数据所在的</a:t>
            </a:r>
            <a:r>
              <a:rPr lang="en-US" altLang="zh-CN" dirty="0"/>
              <a:t>raft</a:t>
            </a:r>
            <a:r>
              <a:rPr lang="zh-CN" altLang="en-US" dirty="0"/>
              <a:t>节点状态，当前的任期编号以及数据项位置信息。</a:t>
            </a:r>
            <a:endParaRPr lang="en-US" altLang="zh-CN" dirty="0"/>
          </a:p>
          <a:p>
            <a:endParaRPr lang="zh-CN" altLang="en-US" dirty="0"/>
          </a:p>
        </p:txBody>
      </p:sp>
    </p:spTree>
    <p:extLst>
      <p:ext uri="{BB962C8B-B14F-4D97-AF65-F5344CB8AC3E}">
        <p14:creationId xmlns:p14="http://schemas.microsoft.com/office/powerpoint/2010/main" val="4246336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Etcd</a:t>
            </a:r>
            <a:r>
              <a:rPr lang="zh-CN" altLang="en-US" dirty="0" smtClean="0"/>
              <a:t>做配置中心</a:t>
            </a:r>
            <a:endParaRPr lang="zh-CN" altLang="en-US" dirty="0"/>
          </a:p>
        </p:txBody>
      </p:sp>
      <p:pic>
        <p:nvPicPr>
          <p:cNvPr id="4" name="内容占位符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8" y="1854116"/>
            <a:ext cx="7056784" cy="2614354"/>
          </a:xfrm>
        </p:spPr>
      </p:pic>
      <p:sp>
        <p:nvSpPr>
          <p:cNvPr id="5" name="TextBox 4"/>
          <p:cNvSpPr txBox="1"/>
          <p:nvPr/>
        </p:nvSpPr>
        <p:spPr>
          <a:xfrm>
            <a:off x="683568" y="1484784"/>
            <a:ext cx="367240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t>Config</a:t>
            </a:r>
            <a:r>
              <a:rPr lang="en-US" altLang="zh-CN" dirty="0" smtClean="0"/>
              <a:t> server</a:t>
            </a:r>
            <a:r>
              <a:rPr lang="zh-CN" altLang="en-US" dirty="0" smtClean="0"/>
              <a:t>配置存储</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837802"/>
            <a:ext cx="724852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3568" y="4468470"/>
            <a:ext cx="295232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数据导入方式</a:t>
            </a:r>
            <a:endParaRPr lang="zh-CN" altLang="en-US" dirty="0"/>
          </a:p>
        </p:txBody>
      </p:sp>
    </p:spTree>
    <p:extLst>
      <p:ext uri="{BB962C8B-B14F-4D97-AF65-F5344CB8AC3E}">
        <p14:creationId xmlns:p14="http://schemas.microsoft.com/office/powerpoint/2010/main" val="1171393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做配置中心</a:t>
            </a:r>
            <a:endParaRPr lang="zh-CN" altLang="en-US" dirty="0"/>
          </a:p>
        </p:txBody>
      </p:sp>
      <p:sp>
        <p:nvSpPr>
          <p:cNvPr id="3" name="内容占位符 2"/>
          <p:cNvSpPr>
            <a:spLocks noGrp="1"/>
          </p:cNvSpPr>
          <p:nvPr>
            <p:ph sz="quarter" idx="13"/>
          </p:nvPr>
        </p:nvSpPr>
        <p:spPr/>
        <p:txBody>
          <a:bodyPr/>
          <a:lstStyle/>
          <a:p>
            <a:r>
              <a:rPr lang="en-US" altLang="zh-CN" dirty="0" smtClean="0"/>
              <a:t>ETCD + CONFD + NGINX</a:t>
            </a:r>
          </a:p>
          <a:p>
            <a:r>
              <a:rPr lang="en-US" altLang="zh-CN" dirty="0" err="1" smtClean="0"/>
              <a:t>Nginx</a:t>
            </a:r>
            <a:r>
              <a:rPr lang="en-US" altLang="zh-CN" dirty="0" smtClean="0"/>
              <a:t> </a:t>
            </a:r>
            <a:r>
              <a:rPr lang="zh-CN" altLang="en-US" dirty="0" smtClean="0"/>
              <a:t>配置模板：</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CONFD </a:t>
            </a:r>
            <a:r>
              <a:rPr lang="zh-CN" altLang="en-US" dirty="0" smtClean="0"/>
              <a:t>配置：</a:t>
            </a:r>
            <a:endParaRPr lang="en-US" altLang="zh-CN" dirty="0" smtClean="0"/>
          </a:p>
          <a:p>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988840"/>
            <a:ext cx="5334000" cy="165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868" y="3861048"/>
            <a:ext cx="3781425" cy="1440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83166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做配置中心</a:t>
            </a:r>
            <a:endParaRPr lang="zh-CN" altLang="en-US" dirty="0"/>
          </a:p>
        </p:txBody>
      </p:sp>
      <p:sp>
        <p:nvSpPr>
          <p:cNvPr id="3" name="内容占位符 2"/>
          <p:cNvSpPr>
            <a:spLocks noGrp="1"/>
          </p:cNvSpPr>
          <p:nvPr>
            <p:ph sz="quarter" idx="13"/>
          </p:nvPr>
        </p:nvSpPr>
        <p:spPr/>
        <p:txBody>
          <a:bodyPr/>
          <a:lstStyle/>
          <a:p>
            <a:r>
              <a:rPr lang="en-US" altLang="zh-CN" dirty="0" smtClean="0"/>
              <a:t>ETCD + CONFD + NGINX</a:t>
            </a:r>
          </a:p>
          <a:p>
            <a:r>
              <a:rPr lang="en-US" altLang="zh-CN" dirty="0" smtClean="0"/>
              <a:t>ETCD</a:t>
            </a:r>
            <a:r>
              <a:rPr lang="zh-CN" altLang="en-US" dirty="0" smtClean="0"/>
              <a:t>写入数据：</a:t>
            </a:r>
            <a:endParaRPr lang="en-US" altLang="zh-CN" dirty="0" smtClean="0"/>
          </a:p>
          <a:p>
            <a:endParaRPr lang="en-US" altLang="zh-CN" dirty="0"/>
          </a:p>
          <a:p>
            <a:endParaRPr lang="en-US" altLang="zh-CN" dirty="0" smtClean="0"/>
          </a:p>
          <a:p>
            <a:r>
              <a:rPr lang="en-US" altLang="zh-CN" dirty="0" smtClean="0"/>
              <a:t>CONFD </a:t>
            </a:r>
            <a:r>
              <a:rPr lang="zh-CN" altLang="en-US" dirty="0"/>
              <a:t>运行</a:t>
            </a:r>
            <a:r>
              <a:rPr lang="zh-CN" altLang="en-US" dirty="0" smtClean="0"/>
              <a:t>：</a:t>
            </a:r>
            <a:endParaRPr lang="en-US" altLang="zh-CN" dirty="0" smtClean="0"/>
          </a:p>
          <a:p>
            <a:endParaRPr lang="en-US" altLang="zh-CN" dirty="0"/>
          </a:p>
          <a:p>
            <a:endParaRPr lang="en-US" altLang="zh-CN" dirty="0" smtClean="0"/>
          </a:p>
          <a:p>
            <a:r>
              <a:rPr lang="zh-CN" altLang="en-US" dirty="0" smtClean="0"/>
              <a:t>结果：</a:t>
            </a:r>
            <a:endParaRPr lang="en-US" altLang="zh-CN" dirty="0" smtClean="0"/>
          </a:p>
          <a:p>
            <a:endParaRPr lang="en-US" altLang="zh-CN" dirty="0" smtClean="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995181"/>
            <a:ext cx="43243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89" y="4149080"/>
            <a:ext cx="5184091"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862261"/>
            <a:ext cx="6768752"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353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Etcd</a:t>
            </a:r>
            <a:r>
              <a:rPr lang="zh-CN" altLang="en-US" dirty="0" smtClean="0"/>
              <a:t>做服务发现</a:t>
            </a:r>
            <a:endParaRPr lang="zh-CN" altLang="en-US" dirty="0"/>
          </a:p>
        </p:txBody>
      </p:sp>
      <p:sp>
        <p:nvSpPr>
          <p:cNvPr id="3" name="内容占位符 2"/>
          <p:cNvSpPr>
            <a:spLocks noGrp="1"/>
          </p:cNvSpPr>
          <p:nvPr>
            <p:ph sz="quarter" idx="13"/>
          </p:nvPr>
        </p:nvSpPr>
        <p:spPr/>
        <p:txBody>
          <a:bodyPr/>
          <a:lstStyle/>
          <a:p>
            <a:r>
              <a:rPr lang="zh-CN" altLang="en-US" dirty="0" smtClean="0"/>
              <a:t>现状：上层服务通过读取配置指定后端服务的</a:t>
            </a:r>
            <a:r>
              <a:rPr lang="en-US" altLang="zh-CN" dirty="0" smtClean="0"/>
              <a:t>IP</a:t>
            </a:r>
            <a:r>
              <a:rPr lang="zh-CN" altLang="en-US" dirty="0" smtClean="0"/>
              <a:t>端口，增加删除修改服务地址都要手动修改配置，服务部署不方便</a:t>
            </a:r>
            <a:endParaRPr lang="en-US" altLang="zh-CN" dirty="0" smtClean="0"/>
          </a:p>
          <a:p>
            <a:r>
              <a:rPr lang="zh-CN" altLang="en-US" dirty="0" smtClean="0"/>
              <a:t>服务发现提供自动感知的功能</a:t>
            </a:r>
            <a:endParaRPr lang="en-US" altLang="zh-CN" dirty="0" smtClean="0"/>
          </a:p>
          <a:p>
            <a:r>
              <a:rPr lang="zh-CN" altLang="en-US" dirty="0" smtClean="0"/>
              <a:t>改造后的</a:t>
            </a:r>
            <a:r>
              <a:rPr lang="en-US" altLang="zh-CN" dirty="0" smtClean="0"/>
              <a:t>ID_GEN_SERVER</a:t>
            </a:r>
            <a:r>
              <a:rPr lang="zh-CN" altLang="en-US" dirty="0" smtClean="0"/>
              <a:t>为例：</a:t>
            </a:r>
            <a:endParaRPr lang="en-US" altLang="zh-CN" dirty="0"/>
          </a:p>
          <a:p>
            <a:pPr lvl="1"/>
            <a:r>
              <a:rPr lang="zh-CN" altLang="en-US" dirty="0" smtClean="0"/>
              <a:t>启动时创建</a:t>
            </a:r>
            <a:r>
              <a:rPr lang="en-US" altLang="zh-CN" dirty="0" err="1" smtClean="0"/>
              <a:t>registerWithEtcd</a:t>
            </a:r>
            <a:r>
              <a:rPr lang="zh-CN" altLang="en-US" dirty="0" smtClean="0"/>
              <a:t>线程</a:t>
            </a:r>
            <a:endParaRPr lang="en-US" altLang="zh-CN" dirty="0" smtClean="0"/>
          </a:p>
          <a:p>
            <a:pPr lvl="1"/>
            <a:endParaRPr lang="en-US" altLang="zh-CN" dirty="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429000"/>
            <a:ext cx="594360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712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Etcd</a:t>
            </a:r>
            <a:r>
              <a:rPr lang="zh-CN" altLang="en-US" dirty="0" smtClean="0"/>
              <a:t>做服务发现</a:t>
            </a:r>
            <a:endParaRPr lang="zh-CN" altLang="en-US" dirty="0"/>
          </a:p>
        </p:txBody>
      </p:sp>
      <p:sp>
        <p:nvSpPr>
          <p:cNvPr id="3" name="内容占位符 2"/>
          <p:cNvSpPr>
            <a:spLocks noGrp="1"/>
          </p:cNvSpPr>
          <p:nvPr>
            <p:ph sz="quarter" idx="13"/>
          </p:nvPr>
        </p:nvSpPr>
        <p:spPr/>
        <p:txBody>
          <a:bodyPr/>
          <a:lstStyle/>
          <a:p>
            <a:pPr lvl="1"/>
            <a:r>
              <a:rPr lang="en-US" altLang="zh-CN" dirty="0" smtClean="0"/>
              <a:t>ETCD:</a:t>
            </a:r>
            <a:endParaRPr lang="en-US" altLang="zh-CN" dirty="0"/>
          </a:p>
          <a:p>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16831"/>
            <a:ext cx="616267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9734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做服务发现</a:t>
            </a:r>
            <a:endParaRPr lang="zh-CN" altLang="en-US" dirty="0"/>
          </a:p>
        </p:txBody>
      </p:sp>
      <p:pic>
        <p:nvPicPr>
          <p:cNvPr id="6" name="内容占位符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8" y="1484784"/>
            <a:ext cx="5904656" cy="4320480"/>
          </a:xfrm>
        </p:spPr>
      </p:pic>
      <p:sp>
        <p:nvSpPr>
          <p:cNvPr id="7" name="TextBox 6"/>
          <p:cNvSpPr txBox="1"/>
          <p:nvPr/>
        </p:nvSpPr>
        <p:spPr>
          <a:xfrm>
            <a:off x="6588224" y="1628800"/>
            <a:ext cx="2232248"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基于</a:t>
            </a:r>
            <a:r>
              <a:rPr lang="en-US" altLang="zh-CN" dirty="0" err="1" smtClean="0"/>
              <a:t>serverName</a:t>
            </a:r>
            <a:r>
              <a:rPr lang="zh-CN" altLang="en-US" dirty="0" smtClean="0"/>
              <a:t>：</a:t>
            </a:r>
            <a:r>
              <a:rPr lang="en-US" altLang="zh-CN" dirty="0" err="1" smtClean="0"/>
              <a:t>methodName</a:t>
            </a:r>
            <a:r>
              <a:rPr lang="zh-CN" altLang="en-US" dirty="0" smtClean="0"/>
              <a:t>或单</a:t>
            </a:r>
            <a:r>
              <a:rPr lang="en-US" altLang="zh-CN" dirty="0" err="1" smtClean="0"/>
              <a:t>methodName</a:t>
            </a:r>
            <a:r>
              <a:rPr lang="zh-CN" altLang="en-US" dirty="0" smtClean="0"/>
              <a:t>路由，</a:t>
            </a:r>
            <a:endParaRPr lang="en-US" altLang="zh-CN" dirty="0" smtClean="0"/>
          </a:p>
          <a:p>
            <a:pPr marL="285750" indent="-285750">
              <a:buFont typeface="Arial" panose="020B0604020202020204" pitchFamily="34" charset="0"/>
              <a:buChar char="•"/>
            </a:pPr>
            <a:r>
              <a:rPr lang="zh-CN" altLang="en-US" dirty="0" smtClean="0"/>
              <a:t>后端</a:t>
            </a:r>
            <a:r>
              <a:rPr lang="en-US" altLang="zh-CN" dirty="0" smtClean="0"/>
              <a:t>server</a:t>
            </a:r>
            <a:r>
              <a:rPr lang="zh-CN" altLang="en-US" dirty="0" smtClean="0"/>
              <a:t>白名单</a:t>
            </a:r>
            <a:endParaRPr lang="en-US" altLang="zh-CN" dirty="0" smtClean="0"/>
          </a:p>
          <a:p>
            <a:pPr marL="285750" indent="-285750">
              <a:buFont typeface="Arial" panose="020B0604020202020204" pitchFamily="34" charset="0"/>
              <a:buChar char="•"/>
            </a:pPr>
            <a:r>
              <a:rPr lang="en-US" altLang="zh-CN" dirty="0" smtClean="0"/>
              <a:t>Round  robin</a:t>
            </a:r>
            <a:r>
              <a:rPr lang="zh-CN" altLang="en-US" dirty="0" smtClean="0"/>
              <a:t>负载均衡</a:t>
            </a:r>
            <a:endParaRPr lang="en-US" altLang="zh-CN" dirty="0" smtClean="0"/>
          </a:p>
          <a:p>
            <a:pPr marL="285750" indent="-285750">
              <a:buFont typeface="Arial" panose="020B0604020202020204" pitchFamily="34" charset="0"/>
              <a:buChar char="•"/>
            </a:pPr>
            <a:r>
              <a:rPr lang="zh-CN" altLang="en-US" dirty="0" smtClean="0"/>
              <a:t>后端</a:t>
            </a:r>
            <a:r>
              <a:rPr lang="en-US" altLang="zh-CN" dirty="0" smtClean="0"/>
              <a:t>server TCP</a:t>
            </a:r>
            <a:r>
              <a:rPr lang="zh-CN" altLang="en-US" dirty="0" smtClean="0"/>
              <a:t>状态监控，重连</a:t>
            </a:r>
            <a:endParaRPr lang="zh-CN" altLang="en-US" dirty="0"/>
          </a:p>
        </p:txBody>
      </p:sp>
    </p:spTree>
    <p:extLst>
      <p:ext uri="{BB962C8B-B14F-4D97-AF65-F5344CB8AC3E}">
        <p14:creationId xmlns:p14="http://schemas.microsoft.com/office/powerpoint/2010/main" val="2839483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Etcd</a:t>
            </a:r>
            <a:r>
              <a:rPr lang="zh-CN" altLang="en-US" dirty="0" smtClean="0"/>
              <a:t>做服务发现</a:t>
            </a:r>
            <a:endParaRPr lang="zh-CN" altLang="en-US" dirty="0"/>
          </a:p>
        </p:txBody>
      </p:sp>
      <p:sp>
        <p:nvSpPr>
          <p:cNvPr id="3" name="内容占位符 2"/>
          <p:cNvSpPr>
            <a:spLocks noGrp="1"/>
          </p:cNvSpPr>
          <p:nvPr>
            <p:ph sz="quarter" idx="13"/>
          </p:nvPr>
        </p:nvSpPr>
        <p:spPr/>
        <p:txBody>
          <a:bodyPr/>
          <a:lstStyle/>
          <a:p>
            <a:pPr lvl="1"/>
            <a:r>
              <a:rPr lang="en-US" altLang="zh-CN" dirty="0"/>
              <a:t>client</a:t>
            </a:r>
            <a:r>
              <a:rPr lang="zh-CN" altLang="en-US" dirty="0" smtClean="0"/>
              <a:t>端，</a:t>
            </a:r>
            <a:r>
              <a:rPr lang="en-US" altLang="zh-CN" dirty="0" smtClean="0"/>
              <a:t>LTP</a:t>
            </a:r>
            <a:r>
              <a:rPr lang="zh-CN" altLang="en-US" dirty="0" smtClean="0"/>
              <a:t>为例：</a:t>
            </a:r>
            <a:endParaRPr lang="en-US" altLang="zh-CN" dirty="0" smtClean="0"/>
          </a:p>
          <a:p>
            <a:pPr lvl="1"/>
            <a:endParaRPr lang="en-US" altLang="zh-CN" dirty="0"/>
          </a:p>
          <a:p>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20846"/>
            <a:ext cx="9144000"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9905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Etcd</a:t>
            </a:r>
            <a:r>
              <a:rPr lang="zh-CN" altLang="en-US" dirty="0" smtClean="0"/>
              <a:t>运维相关</a:t>
            </a:r>
            <a:endParaRPr lang="zh-CN" altLang="en-US" dirty="0"/>
          </a:p>
        </p:txBody>
      </p:sp>
      <p:sp>
        <p:nvSpPr>
          <p:cNvPr id="3" name="内容占位符 2"/>
          <p:cNvSpPr>
            <a:spLocks noGrp="1"/>
          </p:cNvSpPr>
          <p:nvPr>
            <p:ph sz="quarter" idx="13"/>
          </p:nvPr>
        </p:nvSpPr>
        <p:spPr/>
        <p:txBody>
          <a:bodyPr>
            <a:normAutofit/>
          </a:bodyPr>
          <a:lstStyle/>
          <a:p>
            <a:r>
              <a:rPr lang="zh-CN" altLang="en-US" dirty="0" smtClean="0"/>
              <a:t>操作命令</a:t>
            </a:r>
            <a:r>
              <a:rPr lang="en-US" altLang="zh-CN" dirty="0"/>
              <a:t> </a:t>
            </a:r>
            <a:r>
              <a:rPr lang="en-US" altLang="zh-CN" dirty="0" smtClean="0"/>
              <a:t>ETCDCTL</a:t>
            </a:r>
            <a:r>
              <a:rPr lang="zh-CN" altLang="en-US" dirty="0"/>
              <a:t>，</a:t>
            </a:r>
            <a:r>
              <a:rPr lang="en-US" altLang="zh-CN" dirty="0" smtClean="0"/>
              <a:t>CURL</a:t>
            </a:r>
            <a:endParaRPr lang="en-US" altLang="zh-CN" dirty="0"/>
          </a:p>
          <a:p>
            <a:r>
              <a:rPr lang="en-US" altLang="zh-CN" dirty="0" smtClean="0"/>
              <a:t>ETCDCTL  ADMIN API</a:t>
            </a:r>
            <a:r>
              <a:rPr lang="zh-CN" altLang="en-US" dirty="0" smtClean="0"/>
              <a:t>：</a:t>
            </a:r>
            <a:endParaRPr lang="en-US" altLang="zh-CN" dirty="0" smtClean="0"/>
          </a:p>
          <a:p>
            <a:r>
              <a:rPr lang="en-US" altLang="zh-CN" dirty="0" smtClean="0"/>
              <a:t>1. List members  </a:t>
            </a:r>
          </a:p>
          <a:p>
            <a:endParaRPr lang="en-US" altLang="zh-CN" dirty="0" smtClean="0"/>
          </a:p>
          <a:p>
            <a:endParaRPr lang="en-US" altLang="zh-CN" dirty="0" smtClean="0"/>
          </a:p>
          <a:p>
            <a:r>
              <a:rPr lang="en-US" altLang="zh-CN" dirty="0" smtClean="0"/>
              <a:t>2. Add a member</a:t>
            </a:r>
          </a:p>
          <a:p>
            <a:endParaRPr lang="en-US" altLang="zh-CN" dirty="0" smtClean="0"/>
          </a:p>
          <a:p>
            <a:endParaRPr lang="en-US" altLang="zh-CN" dirty="0"/>
          </a:p>
          <a:p>
            <a:endParaRPr lang="en-US" altLang="zh-CN" dirty="0" smtClean="0"/>
          </a:p>
          <a:p>
            <a:r>
              <a:rPr lang="en-US" altLang="zh-CN" dirty="0" smtClean="0"/>
              <a:t>3. Delete a member</a:t>
            </a:r>
          </a:p>
          <a:p>
            <a:endParaRPr lang="en-US" altLang="zh-CN"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63378"/>
            <a:ext cx="80200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861048"/>
            <a:ext cx="8496944"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4575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数据恢复</a:t>
            </a:r>
            <a:endParaRPr lang="zh-CN" altLang="en-US" dirty="0"/>
          </a:p>
        </p:txBody>
      </p:sp>
      <p:sp>
        <p:nvSpPr>
          <p:cNvPr id="3" name="内容占位符 2"/>
          <p:cNvSpPr>
            <a:spLocks noGrp="1"/>
          </p:cNvSpPr>
          <p:nvPr>
            <p:ph sz="quarter" idx="13"/>
          </p:nvPr>
        </p:nvSpPr>
        <p:spPr/>
        <p:txBody>
          <a:bodyPr/>
          <a:lstStyle/>
          <a:p>
            <a:r>
              <a:rPr lang="zh-CN" altLang="en-US" dirty="0" smtClean="0"/>
              <a:t>当集群出现难以修复的问题时，保存数据，重建集群状态。</a:t>
            </a:r>
            <a:endParaRPr lang="en-US" altLang="zh-CN" dirty="0" smtClean="0"/>
          </a:p>
          <a:p>
            <a:r>
              <a:rPr lang="en-US" altLang="zh-CN" dirty="0"/>
              <a:t>1. </a:t>
            </a:r>
            <a:r>
              <a:rPr lang="en-US" altLang="zh-CN" dirty="0" err="1"/>
              <a:t>etcdctl</a:t>
            </a:r>
            <a:r>
              <a:rPr lang="en-US" altLang="zh-CN" dirty="0"/>
              <a:t> backup </a:t>
            </a:r>
            <a:r>
              <a:rPr lang="en-US" altLang="zh-CN" dirty="0" smtClean="0"/>
              <a:t>--</a:t>
            </a:r>
            <a:r>
              <a:rPr lang="en-US" altLang="zh-CN" dirty="0"/>
              <a:t>data-</a:t>
            </a:r>
            <a:r>
              <a:rPr lang="en-US" altLang="zh-CN" dirty="0" err="1"/>
              <a:t>dir</a:t>
            </a:r>
            <a:r>
              <a:rPr lang="en-US" altLang="zh-CN" dirty="0"/>
              <a:t> /</a:t>
            </a:r>
            <a:r>
              <a:rPr lang="en-US" altLang="zh-CN" dirty="0" err="1"/>
              <a:t>var</a:t>
            </a:r>
            <a:r>
              <a:rPr lang="en-US" altLang="zh-CN" dirty="0"/>
              <a:t>/lib/</a:t>
            </a:r>
            <a:r>
              <a:rPr lang="en-US" altLang="zh-CN" dirty="0" err="1"/>
              <a:t>etcd</a:t>
            </a:r>
            <a:r>
              <a:rPr lang="en-US" altLang="zh-CN" dirty="0"/>
              <a:t> </a:t>
            </a:r>
            <a:r>
              <a:rPr lang="en-US" altLang="zh-CN" dirty="0" smtClean="0"/>
              <a:t>--</a:t>
            </a:r>
            <a:r>
              <a:rPr lang="en-US" altLang="zh-CN" dirty="0"/>
              <a:t>backup-</a:t>
            </a:r>
            <a:r>
              <a:rPr lang="en-US" altLang="zh-CN" dirty="0" err="1"/>
              <a:t>dir</a:t>
            </a:r>
            <a:r>
              <a:rPr lang="en-US" altLang="zh-CN" dirty="0"/>
              <a:t> /</a:t>
            </a:r>
            <a:r>
              <a:rPr lang="en-US" altLang="zh-CN" dirty="0" err="1" smtClean="0"/>
              <a:t>tmp</a:t>
            </a:r>
            <a:r>
              <a:rPr lang="en-US" altLang="zh-CN" dirty="0" smtClean="0"/>
              <a:t>/</a:t>
            </a:r>
            <a:r>
              <a:rPr lang="en-US" altLang="zh-CN" dirty="0" err="1" smtClean="0"/>
              <a:t>etcd_backup</a:t>
            </a:r>
            <a:endParaRPr lang="en-US" altLang="zh-CN" dirty="0" smtClean="0"/>
          </a:p>
          <a:p>
            <a:pPr marL="0" indent="0">
              <a:buNone/>
            </a:pPr>
            <a:r>
              <a:rPr lang="en-US" altLang="zh-CN" dirty="0"/>
              <a:t>	</a:t>
            </a:r>
            <a:r>
              <a:rPr lang="zh-CN" altLang="en-US" dirty="0" smtClean="0"/>
              <a:t>清洗集群相关信息，保留数据</a:t>
            </a:r>
            <a:endParaRPr lang="en-US" altLang="zh-CN" dirty="0" smtClean="0"/>
          </a:p>
          <a:p>
            <a:r>
              <a:rPr lang="en-US" altLang="zh-CN" dirty="0"/>
              <a:t>2. </a:t>
            </a:r>
            <a:r>
              <a:rPr lang="en-US" altLang="zh-CN" dirty="0" err="1"/>
              <a:t>etcd</a:t>
            </a:r>
            <a:r>
              <a:rPr lang="en-US" altLang="zh-CN" dirty="0"/>
              <a:t> \ -data-</a:t>
            </a:r>
            <a:r>
              <a:rPr lang="en-US" altLang="zh-CN" dirty="0" err="1"/>
              <a:t>dir</a:t>
            </a:r>
            <a:r>
              <a:rPr lang="en-US" altLang="zh-CN" b="1" dirty="0"/>
              <a:t>=</a:t>
            </a:r>
            <a:r>
              <a:rPr lang="en-US" altLang="zh-CN" dirty="0"/>
              <a:t>/</a:t>
            </a:r>
            <a:r>
              <a:rPr lang="en-US" altLang="zh-CN" dirty="0" err="1"/>
              <a:t>tmp</a:t>
            </a:r>
            <a:r>
              <a:rPr lang="en-US" altLang="zh-CN" dirty="0"/>
              <a:t>/</a:t>
            </a:r>
            <a:r>
              <a:rPr lang="en-US" altLang="zh-CN" dirty="0" err="1"/>
              <a:t>etcd_backup</a:t>
            </a:r>
            <a:r>
              <a:rPr lang="en-US" altLang="zh-CN" dirty="0"/>
              <a:t> </a:t>
            </a:r>
            <a:r>
              <a:rPr lang="en-US" altLang="zh-CN" dirty="0" smtClean="0"/>
              <a:t>-force-new-cluster</a:t>
            </a:r>
            <a:endParaRPr lang="en-US" altLang="zh-CN" dirty="0"/>
          </a:p>
          <a:p>
            <a:pPr marL="0" indent="0">
              <a:buNone/>
            </a:pPr>
            <a:r>
              <a:rPr lang="en-US" altLang="zh-CN" dirty="0"/>
              <a:t>	</a:t>
            </a:r>
            <a:r>
              <a:rPr lang="zh-CN" altLang="en-US" dirty="0" smtClean="0"/>
              <a:t>根据数据文件建立新的集群</a:t>
            </a:r>
            <a:endParaRPr lang="en-US" altLang="zh-CN" dirty="0" smtClean="0"/>
          </a:p>
          <a:p>
            <a:r>
              <a:rPr lang="en-US" altLang="zh-CN" dirty="0" smtClean="0"/>
              <a:t>3</a:t>
            </a:r>
            <a:r>
              <a:rPr lang="en-US" altLang="zh-CN" dirty="0"/>
              <a:t>. </a:t>
            </a:r>
            <a:r>
              <a:rPr lang="en-US" altLang="zh-CN" dirty="0" err="1"/>
              <a:t>pkill</a:t>
            </a:r>
            <a:r>
              <a:rPr lang="en-US" altLang="zh-CN" dirty="0"/>
              <a:t> </a:t>
            </a:r>
            <a:r>
              <a:rPr lang="en-US" altLang="zh-CN" dirty="0" err="1"/>
              <a:t>etcd</a:t>
            </a:r>
            <a:r>
              <a:rPr lang="en-US" altLang="zh-CN" dirty="0"/>
              <a:t> </a:t>
            </a:r>
            <a:r>
              <a:rPr lang="en-US" altLang="zh-CN" dirty="0" err="1"/>
              <a:t>rm</a:t>
            </a:r>
            <a:r>
              <a:rPr lang="en-US" altLang="zh-CN" dirty="0"/>
              <a:t> -</a:t>
            </a:r>
            <a:r>
              <a:rPr lang="en-US" altLang="zh-CN" dirty="0" err="1"/>
              <a:t>fr</a:t>
            </a:r>
            <a:r>
              <a:rPr lang="en-US" altLang="zh-CN" dirty="0"/>
              <a:t> /</a:t>
            </a:r>
            <a:r>
              <a:rPr lang="en-US" altLang="zh-CN" dirty="0" err="1"/>
              <a:t>var</a:t>
            </a:r>
            <a:r>
              <a:rPr lang="en-US" altLang="zh-CN" dirty="0"/>
              <a:t>/lib/</a:t>
            </a:r>
            <a:r>
              <a:rPr lang="en-US" altLang="zh-CN" dirty="0" err="1"/>
              <a:t>etcd</a:t>
            </a:r>
            <a:r>
              <a:rPr lang="en-US" altLang="zh-CN" dirty="0"/>
              <a:t> mv /</a:t>
            </a:r>
            <a:r>
              <a:rPr lang="en-US" altLang="zh-CN" dirty="0" err="1"/>
              <a:t>tmp</a:t>
            </a:r>
            <a:r>
              <a:rPr lang="en-US" altLang="zh-CN" dirty="0"/>
              <a:t>/</a:t>
            </a:r>
            <a:r>
              <a:rPr lang="en-US" altLang="zh-CN" dirty="0" err="1"/>
              <a:t>etcd_backup</a:t>
            </a:r>
            <a:r>
              <a:rPr lang="en-US" altLang="zh-CN" dirty="0"/>
              <a:t> /</a:t>
            </a:r>
            <a:r>
              <a:rPr lang="en-US" altLang="zh-CN" dirty="0" err="1"/>
              <a:t>var</a:t>
            </a:r>
            <a:r>
              <a:rPr lang="en-US" altLang="zh-CN" dirty="0"/>
              <a:t>/lib/</a:t>
            </a:r>
            <a:r>
              <a:rPr lang="en-US" altLang="zh-CN" dirty="0" err="1"/>
              <a:t>etcd</a:t>
            </a:r>
            <a:r>
              <a:rPr lang="en-US" altLang="zh-CN" dirty="0"/>
              <a:t> </a:t>
            </a:r>
            <a:r>
              <a:rPr lang="en-US" altLang="zh-CN" dirty="0" err="1"/>
              <a:t>etcd</a:t>
            </a:r>
            <a:r>
              <a:rPr lang="en-US" altLang="zh-CN" dirty="0"/>
              <a:t> </a:t>
            </a:r>
            <a:r>
              <a:rPr lang="en-US" altLang="zh-CN" dirty="0" smtClean="0"/>
              <a:t>-data-</a:t>
            </a:r>
            <a:r>
              <a:rPr lang="en-US" altLang="zh-CN" dirty="0" err="1" smtClean="0"/>
              <a:t>dir</a:t>
            </a:r>
            <a:r>
              <a:rPr lang="en-US" altLang="zh-CN" b="1" dirty="0"/>
              <a:t>=</a:t>
            </a:r>
            <a:r>
              <a:rPr lang="en-US" altLang="zh-CN" dirty="0"/>
              <a:t>/</a:t>
            </a:r>
            <a:r>
              <a:rPr lang="en-US" altLang="zh-CN" dirty="0" err="1"/>
              <a:t>var</a:t>
            </a:r>
            <a:r>
              <a:rPr lang="en-US" altLang="zh-CN" dirty="0"/>
              <a:t>/lib/</a:t>
            </a:r>
            <a:r>
              <a:rPr lang="en-US" altLang="zh-CN" dirty="0" err="1"/>
              <a:t>etcd</a:t>
            </a:r>
            <a:r>
              <a:rPr lang="en-US" altLang="zh-CN" dirty="0"/>
              <a:t> </a:t>
            </a:r>
          </a:p>
          <a:p>
            <a:pPr marL="0" indent="0">
              <a:buNone/>
            </a:pPr>
            <a:r>
              <a:rPr lang="en-US" altLang="zh-CN" dirty="0" smtClean="0"/>
              <a:t>	</a:t>
            </a:r>
            <a:r>
              <a:rPr lang="zh-CN" altLang="en-US" dirty="0" smtClean="0"/>
              <a:t>覆盖原来的文件</a:t>
            </a:r>
            <a:endParaRPr lang="en-US" altLang="zh-CN" dirty="0" smtClean="0"/>
          </a:p>
          <a:p>
            <a:r>
              <a:rPr lang="en-US" altLang="zh-CN" dirty="0" smtClean="0"/>
              <a:t>4. </a:t>
            </a:r>
            <a:r>
              <a:rPr lang="en-US" altLang="zh-CN" dirty="0" err="1" smtClean="0"/>
              <a:t>etcdctl</a:t>
            </a:r>
            <a:r>
              <a:rPr lang="en-US" altLang="zh-CN" dirty="0" smtClean="0"/>
              <a:t> member add</a:t>
            </a:r>
          </a:p>
          <a:p>
            <a:pPr marL="0" indent="0">
              <a:buNone/>
            </a:pPr>
            <a:r>
              <a:rPr lang="en-US" altLang="zh-CN" dirty="0"/>
              <a:t>	</a:t>
            </a:r>
            <a:r>
              <a:rPr lang="zh-CN" altLang="en-US" dirty="0" smtClean="0"/>
              <a:t>动态增加节点</a:t>
            </a:r>
            <a:endParaRPr lang="en-US" altLang="zh-CN" dirty="0" smtClean="0"/>
          </a:p>
          <a:p>
            <a:pPr marL="914400" lvl="2" indent="0">
              <a:buNone/>
            </a:pPr>
            <a:endParaRPr lang="en-US" altLang="zh-CN" dirty="0"/>
          </a:p>
        </p:txBody>
      </p:sp>
    </p:spTree>
    <p:extLst>
      <p:ext uri="{BB962C8B-B14F-4D97-AF65-F5344CB8AC3E}">
        <p14:creationId xmlns:p14="http://schemas.microsoft.com/office/powerpoint/2010/main" val="475448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Etcd</a:t>
            </a:r>
            <a:r>
              <a:rPr lang="zh-CN" altLang="en-US" dirty="0" smtClean="0"/>
              <a:t> </a:t>
            </a:r>
            <a:r>
              <a:rPr lang="zh-CN" altLang="en-US" dirty="0"/>
              <a:t>初体验</a:t>
            </a:r>
          </a:p>
        </p:txBody>
      </p:sp>
      <p:sp>
        <p:nvSpPr>
          <p:cNvPr id="3" name="内容占位符 2"/>
          <p:cNvSpPr>
            <a:spLocks noGrp="1"/>
          </p:cNvSpPr>
          <p:nvPr>
            <p:ph sz="quarter" idx="13"/>
          </p:nvPr>
        </p:nvSpPr>
        <p:spPr/>
        <p:txBody>
          <a:bodyPr/>
          <a:lstStyle/>
          <a:p>
            <a:r>
              <a:rPr lang="zh-CN" altLang="en-US" dirty="0" smtClean="0"/>
              <a:t>客户端访问：</a:t>
            </a:r>
            <a:endParaRPr lang="en-US" altLang="zh-CN" dirty="0" smtClean="0"/>
          </a:p>
          <a:p>
            <a:r>
              <a:rPr lang="en-US" altLang="zh-CN" dirty="0" err="1" smtClean="0"/>
              <a:t>etcdctl</a:t>
            </a:r>
            <a:r>
              <a:rPr lang="en-US" altLang="zh-CN" dirty="0" smtClean="0"/>
              <a:t> </a:t>
            </a:r>
            <a:r>
              <a:rPr lang="zh-CN" altLang="en-US" dirty="0" smtClean="0"/>
              <a:t>或 </a:t>
            </a:r>
            <a:r>
              <a:rPr lang="en-US" altLang="zh-CN" dirty="0" smtClean="0"/>
              <a:t>curl</a:t>
            </a:r>
            <a:r>
              <a:rPr lang="zh-CN" altLang="en-US" dirty="0" smtClean="0"/>
              <a:t>，本质都是</a:t>
            </a:r>
            <a:r>
              <a:rPr lang="en-US" altLang="zh-CN" dirty="0" smtClean="0"/>
              <a:t>HTTP</a:t>
            </a:r>
            <a:r>
              <a:rPr lang="zh-CN" altLang="en-US" dirty="0" smtClean="0"/>
              <a:t>协议：</a:t>
            </a:r>
            <a:endParaRPr lang="en-US" altLang="zh-CN" dirty="0" smtClean="0"/>
          </a:p>
          <a:p>
            <a:endParaRPr lang="en-US" altLang="zh-CN" dirty="0" smtClean="0"/>
          </a:p>
        </p:txBody>
      </p:sp>
      <p:sp>
        <p:nvSpPr>
          <p:cNvPr id="4" name="TextBox 3"/>
          <p:cNvSpPr txBox="1"/>
          <p:nvPr/>
        </p:nvSpPr>
        <p:spPr>
          <a:xfrm>
            <a:off x="843192" y="3501008"/>
            <a:ext cx="7315200" cy="1477328"/>
          </a:xfrm>
          <a:prstGeom prst="rect">
            <a:avLst/>
          </a:prstGeom>
          <a:noFill/>
        </p:spPr>
        <p:txBody>
          <a:bodyPr wrap="square" rtlCol="0">
            <a:spAutoFit/>
          </a:bodyPr>
          <a:lstStyle/>
          <a:p>
            <a:r>
              <a:rPr lang="en-US" altLang="zh-CN" dirty="0" err="1" smtClean="0"/>
              <a:t>modifiedIndex</a:t>
            </a:r>
            <a:r>
              <a:rPr lang="zh-CN" altLang="en-US" dirty="0" smtClean="0"/>
              <a:t>和</a:t>
            </a:r>
            <a:r>
              <a:rPr lang="en-US" altLang="zh-CN" dirty="0" err="1" smtClean="0"/>
              <a:t>createdIndex</a:t>
            </a:r>
            <a:r>
              <a:rPr lang="zh-CN" altLang="en-US" dirty="0" smtClean="0"/>
              <a:t>含义：都在全局自增量</a:t>
            </a:r>
            <a:endParaRPr lang="en-US" altLang="zh-CN" dirty="0" smtClean="0"/>
          </a:p>
          <a:p>
            <a:r>
              <a:rPr lang="zh-CN" altLang="en-US" dirty="0" smtClean="0"/>
              <a:t>触发</a:t>
            </a:r>
            <a:r>
              <a:rPr lang="en-US" altLang="zh-CN" dirty="0" err="1" smtClean="0"/>
              <a:t>modifiedIndex</a:t>
            </a:r>
            <a:r>
              <a:rPr lang="zh-CN" altLang="en-US" dirty="0" smtClean="0"/>
              <a:t>增长的操作：</a:t>
            </a:r>
            <a:r>
              <a:rPr lang="en-US" altLang="zh-CN" dirty="0" smtClean="0"/>
              <a:t>set, delete, update (</a:t>
            </a:r>
            <a:r>
              <a:rPr lang="en-US" altLang="zh-CN" dirty="0" err="1" smtClean="0"/>
              <a:t>prevExist</a:t>
            </a:r>
            <a:r>
              <a:rPr lang="en-US" altLang="zh-CN" b="1" dirty="0" smtClean="0"/>
              <a:t>=</a:t>
            </a:r>
            <a:r>
              <a:rPr lang="en-US" altLang="zh-CN" dirty="0" smtClean="0"/>
              <a:t>true), create, </a:t>
            </a:r>
            <a:r>
              <a:rPr lang="en-US" altLang="zh-CN" dirty="0" err="1" smtClean="0"/>
              <a:t>compareAndSwap</a:t>
            </a:r>
            <a:r>
              <a:rPr lang="en-US" altLang="zh-CN" dirty="0" smtClean="0"/>
              <a:t>, </a:t>
            </a:r>
            <a:r>
              <a:rPr lang="en-US" altLang="zh-CN" dirty="0" err="1" smtClean="0"/>
              <a:t>compareAndDelete</a:t>
            </a:r>
            <a:endParaRPr lang="en-US" altLang="zh-CN" dirty="0" smtClean="0"/>
          </a:p>
          <a:p>
            <a:r>
              <a:rPr lang="zh-CN" altLang="en-US" dirty="0" smtClean="0"/>
              <a:t>触发</a:t>
            </a:r>
            <a:r>
              <a:rPr lang="en-US" altLang="zh-CN" dirty="0" err="1" smtClean="0"/>
              <a:t>createIndex</a:t>
            </a:r>
            <a:r>
              <a:rPr lang="zh-CN" altLang="en-US" dirty="0" smtClean="0"/>
              <a:t>增长的操作：</a:t>
            </a:r>
            <a:r>
              <a:rPr lang="en-US" altLang="zh-CN" dirty="0" smtClean="0"/>
              <a:t>set, delete, </a:t>
            </a:r>
            <a:r>
              <a:rPr lang="en-US" altLang="zh-CN" dirty="0" err="1" smtClean="0"/>
              <a:t>compareAndDelete</a:t>
            </a:r>
            <a:endParaRPr lang="en-US" altLang="zh-CN" dirty="0" smtClean="0"/>
          </a:p>
          <a:p>
            <a:endParaRPr lang="en-US" altLang="zh-CN"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391" y="2430989"/>
            <a:ext cx="755332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0473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调优</a:t>
            </a:r>
            <a:endParaRPr lang="zh-CN" altLang="en-US" dirty="0"/>
          </a:p>
        </p:txBody>
      </p:sp>
      <p:sp>
        <p:nvSpPr>
          <p:cNvPr id="3" name="内容占位符 2"/>
          <p:cNvSpPr>
            <a:spLocks noGrp="1"/>
          </p:cNvSpPr>
          <p:nvPr>
            <p:ph sz="quarter" idx="13"/>
          </p:nvPr>
        </p:nvSpPr>
        <p:spPr/>
        <p:txBody>
          <a:bodyPr/>
          <a:lstStyle/>
          <a:p>
            <a:r>
              <a:rPr lang="zh-CN" altLang="en-US" dirty="0" smtClean="0"/>
              <a:t>心跳间隔：</a:t>
            </a:r>
            <a:r>
              <a:rPr lang="en-US" altLang="zh-CN" dirty="0" smtClean="0"/>
              <a:t>leader</a:t>
            </a:r>
            <a:r>
              <a:rPr lang="zh-CN" altLang="en-US" dirty="0" smtClean="0"/>
              <a:t>压制</a:t>
            </a:r>
            <a:r>
              <a:rPr lang="en-US" altLang="zh-CN" dirty="0" smtClean="0"/>
              <a:t>follower</a:t>
            </a:r>
            <a:r>
              <a:rPr lang="zh-CN" altLang="en-US" dirty="0" smtClean="0"/>
              <a:t>变成</a:t>
            </a:r>
            <a:r>
              <a:rPr lang="en-US" altLang="zh-CN" dirty="0" smtClean="0"/>
              <a:t>candidate</a:t>
            </a:r>
            <a:r>
              <a:rPr lang="zh-CN" altLang="en-US" dirty="0" smtClean="0"/>
              <a:t>，</a:t>
            </a:r>
            <a:r>
              <a:rPr lang="en-US" altLang="zh-CN" dirty="0" err="1" smtClean="0"/>
              <a:t>etcd</a:t>
            </a:r>
            <a:r>
              <a:rPr lang="zh-CN" altLang="en-US" dirty="0" smtClean="0"/>
              <a:t>， </a:t>
            </a:r>
            <a:r>
              <a:rPr lang="en-US" altLang="zh-CN" dirty="0" smtClean="0"/>
              <a:t>sync</a:t>
            </a:r>
            <a:r>
              <a:rPr lang="zh-CN" altLang="en-US" dirty="0" smtClean="0"/>
              <a:t>最长</a:t>
            </a:r>
            <a:r>
              <a:rPr lang="en-US" altLang="zh-CN" dirty="0" smtClean="0"/>
              <a:t>1s. </a:t>
            </a:r>
            <a:r>
              <a:rPr lang="en-US" altLang="zh-CN" dirty="0" err="1" smtClean="0"/>
              <a:t>Etcd</a:t>
            </a:r>
            <a:r>
              <a:rPr lang="zh-CN" altLang="en-US" dirty="0" smtClean="0"/>
              <a:t>为了提高吞吐量，将集群同步数据打包（</a:t>
            </a:r>
            <a:r>
              <a:rPr lang="en-US" altLang="zh-CN" dirty="0" smtClean="0"/>
              <a:t>batch request</a:t>
            </a:r>
            <a:r>
              <a:rPr lang="zh-CN" altLang="en-US" dirty="0" smtClean="0"/>
              <a:t>）</a:t>
            </a:r>
            <a:r>
              <a:rPr lang="en-US" altLang="zh-CN" dirty="0" smtClean="0"/>
              <a:t>,</a:t>
            </a:r>
            <a:r>
              <a:rPr lang="zh-CN" altLang="en-US" dirty="0"/>
              <a:t>放</a:t>
            </a:r>
            <a:r>
              <a:rPr lang="zh-CN" altLang="en-US" dirty="0" smtClean="0"/>
              <a:t>到心跳报文中实现集群数据同步。</a:t>
            </a:r>
            <a:endParaRPr lang="en-US" altLang="zh-CN" dirty="0" smtClean="0"/>
          </a:p>
          <a:p>
            <a:endParaRPr lang="en-US" altLang="zh-CN" dirty="0"/>
          </a:p>
          <a:p>
            <a:r>
              <a:rPr lang="zh-CN" altLang="en-US" dirty="0" smtClean="0"/>
              <a:t>选举超时：太长则可能长时间无</a:t>
            </a:r>
            <a:r>
              <a:rPr lang="en-US" altLang="zh-CN" dirty="0" smtClean="0"/>
              <a:t>leader</a:t>
            </a:r>
            <a:r>
              <a:rPr lang="zh-CN" altLang="en-US" dirty="0" smtClean="0"/>
              <a:t>，太短</a:t>
            </a:r>
            <a:r>
              <a:rPr lang="en-US" altLang="zh-CN" dirty="0" smtClean="0"/>
              <a:t>leader</a:t>
            </a:r>
            <a:r>
              <a:rPr lang="zh-CN" altLang="en-US" dirty="0" smtClean="0"/>
              <a:t>切换平凡</a:t>
            </a:r>
            <a:endParaRPr lang="en-US" altLang="zh-CN" dirty="0" smtClean="0"/>
          </a:p>
          <a:p>
            <a:endParaRPr lang="en-US" altLang="zh-CN" dirty="0"/>
          </a:p>
          <a:p>
            <a:r>
              <a:rPr lang="zh-CN" altLang="en-US" dirty="0" smtClean="0"/>
              <a:t>快照触发条件：</a:t>
            </a:r>
            <a:r>
              <a:rPr lang="zh-CN" altLang="en-US" dirty="0"/>
              <a:t>根</a:t>
            </a:r>
            <a:r>
              <a:rPr lang="zh-CN" altLang="en-US" dirty="0" smtClean="0"/>
              <a:t>据写请求并发量调整</a:t>
            </a:r>
            <a:endParaRPr lang="en-US" altLang="zh-CN" dirty="0" smtClean="0"/>
          </a:p>
          <a:p>
            <a:endParaRPr lang="zh-CN" altLang="en-US" dirty="0"/>
          </a:p>
        </p:txBody>
      </p:sp>
    </p:spTree>
    <p:extLst>
      <p:ext uri="{BB962C8B-B14F-4D97-AF65-F5344CB8AC3E}">
        <p14:creationId xmlns:p14="http://schemas.microsoft.com/office/powerpoint/2010/main" val="24233744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使用过程的的一些问题</a:t>
            </a:r>
            <a:endParaRPr lang="zh-CN" altLang="en-US" dirty="0"/>
          </a:p>
        </p:txBody>
      </p:sp>
      <p:sp>
        <p:nvSpPr>
          <p:cNvPr id="3" name="内容占位符 2"/>
          <p:cNvSpPr>
            <a:spLocks noGrp="1"/>
          </p:cNvSpPr>
          <p:nvPr>
            <p:ph sz="quarter" idx="13"/>
          </p:nvPr>
        </p:nvSpPr>
        <p:spPr/>
        <p:txBody>
          <a:bodyPr>
            <a:normAutofit lnSpcReduction="10000"/>
          </a:bodyPr>
          <a:lstStyle/>
          <a:p>
            <a:r>
              <a:rPr lang="en-US" altLang="zh-CN" dirty="0" smtClean="0"/>
              <a:t>1. </a:t>
            </a:r>
            <a:r>
              <a:rPr lang="zh-CN" altLang="en-US" dirty="0" smtClean="0"/>
              <a:t>服务发现时的</a:t>
            </a:r>
            <a:r>
              <a:rPr lang="en-US" altLang="zh-CN" dirty="0" smtClean="0"/>
              <a:t>watch</a:t>
            </a:r>
            <a:r>
              <a:rPr lang="zh-CN" altLang="en-US" dirty="0" smtClean="0"/>
              <a:t>问题</a:t>
            </a:r>
            <a:endParaRPr lang="en-US" altLang="zh-CN" dirty="0" smtClean="0"/>
          </a:p>
          <a:p>
            <a:endParaRPr lang="en-US" altLang="zh-CN" dirty="0"/>
          </a:p>
          <a:p>
            <a:r>
              <a:rPr lang="en-US" altLang="zh-CN" dirty="0" smtClean="0"/>
              <a:t>2. TTL</a:t>
            </a:r>
            <a:r>
              <a:rPr lang="zh-CN" altLang="en-US" dirty="0" smtClean="0"/>
              <a:t>在集群中的实现问题</a:t>
            </a:r>
            <a:endParaRPr lang="en-US" altLang="zh-CN" dirty="0" smtClean="0"/>
          </a:p>
          <a:p>
            <a:endParaRPr lang="en-US" altLang="zh-CN" dirty="0"/>
          </a:p>
          <a:p>
            <a:r>
              <a:rPr lang="en-US" altLang="zh-CN" dirty="0" smtClean="0"/>
              <a:t>3. </a:t>
            </a:r>
            <a:r>
              <a:rPr lang="zh-CN" altLang="en-US" dirty="0" smtClean="0"/>
              <a:t>在集群状态变化（选举）过程中的对外服务</a:t>
            </a:r>
            <a:endParaRPr lang="en-US" altLang="zh-CN" dirty="0" smtClean="0"/>
          </a:p>
          <a:p>
            <a:endParaRPr lang="en-US" altLang="zh-CN" dirty="0"/>
          </a:p>
          <a:p>
            <a:r>
              <a:rPr lang="en-US" altLang="zh-CN" dirty="0" smtClean="0"/>
              <a:t>4. </a:t>
            </a:r>
            <a:r>
              <a:rPr lang="zh-CN" altLang="en-US" dirty="0" smtClean="0"/>
              <a:t>服务发现实现的</a:t>
            </a:r>
            <a:r>
              <a:rPr lang="en-US" altLang="zh-CN" dirty="0" smtClean="0"/>
              <a:t>time wait</a:t>
            </a:r>
            <a:r>
              <a:rPr lang="zh-CN" altLang="en-US" dirty="0" smtClean="0"/>
              <a:t>问题</a:t>
            </a:r>
            <a:endParaRPr lang="en-US" altLang="zh-CN" dirty="0" smtClean="0"/>
          </a:p>
          <a:p>
            <a:endParaRPr lang="en-US" altLang="zh-CN" dirty="0"/>
          </a:p>
          <a:p>
            <a:r>
              <a:rPr lang="en-US" altLang="zh-CN" dirty="0" smtClean="0"/>
              <a:t>5. </a:t>
            </a:r>
            <a:r>
              <a:rPr lang="zh-CN" altLang="en-US" dirty="0" smtClean="0"/>
              <a:t>删除一个失效的节点</a:t>
            </a:r>
            <a:endParaRPr lang="en-US" altLang="zh-CN" dirty="0" smtClean="0"/>
          </a:p>
          <a:p>
            <a:endParaRPr lang="en-US" altLang="zh-CN" dirty="0"/>
          </a:p>
          <a:p>
            <a:r>
              <a:rPr lang="en-US" altLang="zh-CN" dirty="0"/>
              <a:t>6</a:t>
            </a:r>
            <a:r>
              <a:rPr lang="en-US" altLang="zh-CN" dirty="0" smtClean="0"/>
              <a:t>. </a:t>
            </a:r>
            <a:r>
              <a:rPr lang="zh-CN" altLang="en-US" dirty="0" smtClean="0"/>
              <a:t>代码阅读</a:t>
            </a:r>
            <a:endParaRPr lang="zh-CN" altLang="en-US" dirty="0"/>
          </a:p>
        </p:txBody>
      </p:sp>
    </p:spTree>
    <p:extLst>
      <p:ext uri="{BB962C8B-B14F-4D97-AF65-F5344CB8AC3E}">
        <p14:creationId xmlns:p14="http://schemas.microsoft.com/office/powerpoint/2010/main" val="1161390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0"/>
            <a:ext cx="7924800" cy="1143000"/>
          </a:xfrm>
        </p:spPr>
        <p:txBody>
          <a:bodyPr/>
          <a:lstStyle/>
          <a:p>
            <a:r>
              <a:rPr lang="en-US" altLang="zh-CN" dirty="0" err="1" smtClean="0"/>
              <a:t>Etcd</a:t>
            </a:r>
            <a:r>
              <a:rPr lang="en-US" altLang="zh-CN" dirty="0" smtClean="0"/>
              <a:t> ecosystem</a:t>
            </a:r>
            <a:endParaRPr lang="zh-CN" altLang="en-US" dirty="0"/>
          </a:p>
        </p:txBody>
      </p:sp>
      <p:sp>
        <p:nvSpPr>
          <p:cNvPr id="3" name="内容占位符 2"/>
          <p:cNvSpPr>
            <a:spLocks noGrp="1"/>
          </p:cNvSpPr>
          <p:nvPr>
            <p:ph sz="quarter" idx="13"/>
          </p:nvPr>
        </p:nvSpPr>
        <p:spPr>
          <a:xfrm>
            <a:off x="609600" y="1124744"/>
            <a:ext cx="7924800" cy="5112568"/>
          </a:xfrm>
        </p:spPr>
        <p:txBody>
          <a:bodyPr>
            <a:normAutofit fontScale="62500" lnSpcReduction="20000"/>
          </a:bodyPr>
          <a:lstStyle/>
          <a:p>
            <a:r>
              <a:rPr lang="en-US" altLang="zh-CN" b="1" dirty="0"/>
              <a:t>Projects using </a:t>
            </a:r>
            <a:r>
              <a:rPr lang="en-US" altLang="zh-CN" b="1" dirty="0" err="1"/>
              <a:t>etcd</a:t>
            </a:r>
            <a:endParaRPr lang="en-US" altLang="zh-CN" dirty="0"/>
          </a:p>
          <a:p>
            <a:r>
              <a:rPr lang="en-US" altLang="zh-CN" dirty="0" err="1">
                <a:hlinkClick r:id="rId2"/>
              </a:rPr>
              <a:t>binocarlos</a:t>
            </a:r>
            <a:r>
              <a:rPr lang="en-US" altLang="zh-CN" dirty="0">
                <a:hlinkClick r:id="rId2"/>
              </a:rPr>
              <a:t>/</a:t>
            </a:r>
            <a:r>
              <a:rPr lang="en-US" altLang="zh-CN" dirty="0" err="1">
                <a:hlinkClick r:id="rId2"/>
              </a:rPr>
              <a:t>yoda</a:t>
            </a:r>
            <a:r>
              <a:rPr lang="en-US" altLang="zh-CN" dirty="0"/>
              <a:t> - </a:t>
            </a:r>
            <a:r>
              <a:rPr lang="en-US" altLang="zh-CN" dirty="0" err="1"/>
              <a:t>etcd</a:t>
            </a:r>
            <a:r>
              <a:rPr lang="en-US" altLang="zh-CN" dirty="0"/>
              <a:t> + </a:t>
            </a:r>
            <a:r>
              <a:rPr lang="en-US" altLang="zh-CN" dirty="0" err="1"/>
              <a:t>ZeroMQ</a:t>
            </a:r>
            <a:endParaRPr lang="en-US" altLang="zh-CN" dirty="0"/>
          </a:p>
          <a:p>
            <a:r>
              <a:rPr lang="en-US" altLang="zh-CN" dirty="0" err="1">
                <a:hlinkClick r:id="rId3"/>
              </a:rPr>
              <a:t>calavera</a:t>
            </a:r>
            <a:r>
              <a:rPr lang="en-US" altLang="zh-CN" dirty="0">
                <a:hlinkClick r:id="rId3"/>
              </a:rPr>
              <a:t>/active-proxy</a:t>
            </a:r>
            <a:r>
              <a:rPr lang="en-US" altLang="zh-CN" dirty="0"/>
              <a:t> - HTTP Proxy configured with </a:t>
            </a:r>
            <a:r>
              <a:rPr lang="en-US" altLang="zh-CN" dirty="0" err="1"/>
              <a:t>etcd</a:t>
            </a:r>
            <a:endParaRPr lang="en-US" altLang="zh-CN" dirty="0"/>
          </a:p>
          <a:p>
            <a:r>
              <a:rPr lang="en-US" altLang="zh-CN" dirty="0" err="1">
                <a:hlinkClick r:id="rId4"/>
              </a:rPr>
              <a:t>derekchiang</a:t>
            </a:r>
            <a:r>
              <a:rPr lang="en-US" altLang="zh-CN" dirty="0">
                <a:hlinkClick r:id="rId4"/>
              </a:rPr>
              <a:t>/</a:t>
            </a:r>
            <a:r>
              <a:rPr lang="en-US" altLang="zh-CN" dirty="0" err="1">
                <a:hlinkClick r:id="rId4"/>
              </a:rPr>
              <a:t>etcdplus</a:t>
            </a:r>
            <a:r>
              <a:rPr lang="en-US" altLang="zh-CN" dirty="0"/>
              <a:t> - A set of distributed synchronization primitives built upon </a:t>
            </a:r>
            <a:r>
              <a:rPr lang="en-US" altLang="zh-CN" dirty="0" err="1"/>
              <a:t>etcd</a:t>
            </a:r>
            <a:endParaRPr lang="en-US" altLang="zh-CN" dirty="0"/>
          </a:p>
          <a:p>
            <a:r>
              <a:rPr lang="en-US" altLang="zh-CN" dirty="0">
                <a:hlinkClick r:id="rId5"/>
              </a:rPr>
              <a:t>go-discover</a:t>
            </a:r>
            <a:r>
              <a:rPr lang="en-US" altLang="zh-CN" dirty="0"/>
              <a:t> - service discovery in Go</a:t>
            </a:r>
          </a:p>
          <a:p>
            <a:r>
              <a:rPr lang="en-US" altLang="zh-CN" dirty="0" err="1">
                <a:hlinkClick r:id="rId6"/>
              </a:rPr>
              <a:t>gleicon</a:t>
            </a:r>
            <a:r>
              <a:rPr lang="en-US" altLang="zh-CN" dirty="0">
                <a:hlinkClick r:id="rId6"/>
              </a:rPr>
              <a:t>/</a:t>
            </a:r>
            <a:r>
              <a:rPr lang="en-US" altLang="zh-CN" dirty="0" err="1">
                <a:hlinkClick r:id="rId6"/>
              </a:rPr>
              <a:t>goreman</a:t>
            </a:r>
            <a:r>
              <a:rPr lang="en-US" altLang="zh-CN" dirty="0"/>
              <a:t> - Branch of the Go Foreman clone with </a:t>
            </a:r>
            <a:r>
              <a:rPr lang="en-US" altLang="zh-CN" dirty="0" err="1"/>
              <a:t>etcd</a:t>
            </a:r>
            <a:r>
              <a:rPr lang="en-US" altLang="zh-CN" dirty="0"/>
              <a:t> support</a:t>
            </a:r>
          </a:p>
          <a:p>
            <a:r>
              <a:rPr lang="en-US" altLang="zh-CN" dirty="0" err="1">
                <a:hlinkClick r:id="rId7"/>
              </a:rPr>
              <a:t>garethr</a:t>
            </a:r>
            <a:r>
              <a:rPr lang="en-US" altLang="zh-CN" dirty="0">
                <a:hlinkClick r:id="rId7"/>
              </a:rPr>
              <a:t>/</a:t>
            </a:r>
            <a:r>
              <a:rPr lang="en-US" altLang="zh-CN" dirty="0" err="1">
                <a:hlinkClick r:id="rId7"/>
              </a:rPr>
              <a:t>hiera-etcd</a:t>
            </a:r>
            <a:r>
              <a:rPr lang="en-US" altLang="zh-CN" dirty="0"/>
              <a:t> - Puppet </a:t>
            </a:r>
            <a:r>
              <a:rPr lang="en-US" altLang="zh-CN" dirty="0" err="1"/>
              <a:t>hiera</a:t>
            </a:r>
            <a:r>
              <a:rPr lang="en-US" altLang="zh-CN" dirty="0"/>
              <a:t> backend using </a:t>
            </a:r>
            <a:r>
              <a:rPr lang="en-US" altLang="zh-CN" dirty="0" err="1"/>
              <a:t>etcd</a:t>
            </a:r>
            <a:endParaRPr lang="en-US" altLang="zh-CN" dirty="0"/>
          </a:p>
          <a:p>
            <a:r>
              <a:rPr lang="en-US" altLang="zh-CN" dirty="0" err="1">
                <a:hlinkClick r:id="rId8"/>
              </a:rPr>
              <a:t>mattn</a:t>
            </a:r>
            <a:r>
              <a:rPr lang="en-US" altLang="zh-CN" dirty="0">
                <a:hlinkClick r:id="rId8"/>
              </a:rPr>
              <a:t>/</a:t>
            </a:r>
            <a:r>
              <a:rPr lang="en-US" altLang="zh-CN" dirty="0" err="1">
                <a:hlinkClick r:id="rId8"/>
              </a:rPr>
              <a:t>etcd</a:t>
            </a:r>
            <a:r>
              <a:rPr lang="en-US" altLang="zh-CN" dirty="0">
                <a:hlinkClick r:id="rId8"/>
              </a:rPr>
              <a:t>-vim</a:t>
            </a:r>
            <a:r>
              <a:rPr lang="en-US" altLang="zh-CN" dirty="0"/>
              <a:t> - SET and GET keys from inside vim</a:t>
            </a:r>
          </a:p>
          <a:p>
            <a:r>
              <a:rPr lang="en-US" altLang="zh-CN" dirty="0" err="1">
                <a:hlinkClick r:id="rId9"/>
              </a:rPr>
              <a:t>mattn</a:t>
            </a:r>
            <a:r>
              <a:rPr lang="en-US" altLang="zh-CN" dirty="0">
                <a:hlinkClick r:id="rId9"/>
              </a:rPr>
              <a:t>/</a:t>
            </a:r>
            <a:r>
              <a:rPr lang="en-US" altLang="zh-CN" dirty="0" err="1">
                <a:hlinkClick r:id="rId9"/>
              </a:rPr>
              <a:t>etcdenv</a:t>
            </a:r>
            <a:r>
              <a:rPr lang="en-US" altLang="zh-CN" dirty="0"/>
              <a:t> - "</a:t>
            </a:r>
            <a:r>
              <a:rPr lang="en-US" altLang="zh-CN" dirty="0" err="1"/>
              <a:t>env</a:t>
            </a:r>
            <a:r>
              <a:rPr lang="en-US" altLang="zh-CN" dirty="0"/>
              <a:t>" shebang with </a:t>
            </a:r>
            <a:r>
              <a:rPr lang="en-US" altLang="zh-CN" dirty="0" err="1"/>
              <a:t>etcd</a:t>
            </a:r>
            <a:r>
              <a:rPr lang="en-US" altLang="zh-CN" dirty="0"/>
              <a:t> integration</a:t>
            </a:r>
          </a:p>
          <a:p>
            <a:r>
              <a:rPr lang="en-US" altLang="zh-CN" dirty="0" err="1">
                <a:hlinkClick r:id="rId10"/>
              </a:rPr>
              <a:t>kelseyhightower</a:t>
            </a:r>
            <a:r>
              <a:rPr lang="en-US" altLang="zh-CN" dirty="0">
                <a:hlinkClick r:id="rId10"/>
              </a:rPr>
              <a:t>/</a:t>
            </a:r>
            <a:r>
              <a:rPr lang="en-US" altLang="zh-CN" dirty="0" err="1">
                <a:hlinkClick r:id="rId10"/>
              </a:rPr>
              <a:t>confd</a:t>
            </a:r>
            <a:r>
              <a:rPr lang="en-US" altLang="zh-CN" dirty="0"/>
              <a:t> - Manage local app </a:t>
            </a:r>
            <a:r>
              <a:rPr lang="en-US" altLang="zh-CN" dirty="0" err="1"/>
              <a:t>config</a:t>
            </a:r>
            <a:r>
              <a:rPr lang="en-US" altLang="zh-CN" dirty="0"/>
              <a:t> files using templates and data from </a:t>
            </a:r>
            <a:r>
              <a:rPr lang="en-US" altLang="zh-CN" dirty="0" err="1"/>
              <a:t>etcd</a:t>
            </a:r>
            <a:endParaRPr lang="en-US" altLang="zh-CN" dirty="0"/>
          </a:p>
          <a:p>
            <a:r>
              <a:rPr lang="en-US" altLang="zh-CN" dirty="0" err="1">
                <a:hlinkClick r:id="rId11"/>
              </a:rPr>
              <a:t>configdb</a:t>
            </a:r>
            <a:r>
              <a:rPr lang="en-US" altLang="zh-CN" dirty="0"/>
              <a:t> - A REST relational abstraction on top of arbitrary database </a:t>
            </a:r>
            <a:r>
              <a:rPr lang="en-US" altLang="zh-CN" dirty="0" err="1"/>
              <a:t>backends</a:t>
            </a:r>
            <a:r>
              <a:rPr lang="en-US" altLang="zh-CN" dirty="0"/>
              <a:t>, aimed at storing </a:t>
            </a:r>
            <a:r>
              <a:rPr lang="en-US" altLang="zh-CN" dirty="0" err="1"/>
              <a:t>configs</a:t>
            </a:r>
            <a:r>
              <a:rPr lang="en-US" altLang="zh-CN" dirty="0"/>
              <a:t> and inventories.</a:t>
            </a:r>
          </a:p>
          <a:p>
            <a:r>
              <a:rPr lang="en-US" altLang="zh-CN" dirty="0" err="1">
                <a:hlinkClick r:id="rId12"/>
              </a:rPr>
              <a:t>scrz</a:t>
            </a:r>
            <a:r>
              <a:rPr lang="en-US" altLang="zh-CN" dirty="0"/>
              <a:t> - Container manager, stores configuration in </a:t>
            </a:r>
            <a:r>
              <a:rPr lang="en-US" altLang="zh-CN" dirty="0" err="1"/>
              <a:t>etcd</a:t>
            </a:r>
            <a:r>
              <a:rPr lang="en-US" altLang="zh-CN" dirty="0"/>
              <a:t>.</a:t>
            </a:r>
          </a:p>
          <a:p>
            <a:r>
              <a:rPr lang="en-US" altLang="zh-CN" dirty="0">
                <a:hlinkClick r:id="rId13"/>
              </a:rPr>
              <a:t>fleet</a:t>
            </a:r>
            <a:r>
              <a:rPr lang="en-US" altLang="zh-CN" dirty="0"/>
              <a:t> - Distributed </a:t>
            </a:r>
            <a:r>
              <a:rPr lang="en-US" altLang="zh-CN" dirty="0" err="1"/>
              <a:t>init</a:t>
            </a:r>
            <a:r>
              <a:rPr lang="en-US" altLang="zh-CN" dirty="0"/>
              <a:t> system</a:t>
            </a:r>
          </a:p>
          <a:p>
            <a:r>
              <a:rPr lang="en-US" altLang="zh-CN" dirty="0" err="1">
                <a:hlinkClick r:id="rId14"/>
              </a:rPr>
              <a:t>GoogleCloudPlatform</a:t>
            </a:r>
            <a:r>
              <a:rPr lang="en-US" altLang="zh-CN" dirty="0">
                <a:hlinkClick r:id="rId14"/>
              </a:rPr>
              <a:t>/</a:t>
            </a:r>
            <a:r>
              <a:rPr lang="en-US" altLang="zh-CN" dirty="0" err="1">
                <a:hlinkClick r:id="rId14"/>
              </a:rPr>
              <a:t>kubernetes</a:t>
            </a:r>
            <a:r>
              <a:rPr lang="en-US" altLang="zh-CN" dirty="0"/>
              <a:t> - Container cluster manager.</a:t>
            </a:r>
          </a:p>
          <a:p>
            <a:r>
              <a:rPr lang="en-US" altLang="zh-CN" dirty="0" err="1">
                <a:hlinkClick r:id="rId15"/>
              </a:rPr>
              <a:t>mailgun</a:t>
            </a:r>
            <a:r>
              <a:rPr lang="en-US" altLang="zh-CN" dirty="0">
                <a:hlinkClick r:id="rId15"/>
              </a:rPr>
              <a:t>/</a:t>
            </a:r>
            <a:r>
              <a:rPr lang="en-US" altLang="zh-CN" dirty="0" err="1">
                <a:hlinkClick r:id="rId15"/>
              </a:rPr>
              <a:t>vulcand</a:t>
            </a:r>
            <a:r>
              <a:rPr lang="en-US" altLang="zh-CN" dirty="0"/>
              <a:t> - HTTP proxy that uses </a:t>
            </a:r>
            <a:r>
              <a:rPr lang="en-US" altLang="zh-CN" dirty="0" err="1"/>
              <a:t>etcd</a:t>
            </a:r>
            <a:r>
              <a:rPr lang="en-US" altLang="zh-CN" dirty="0"/>
              <a:t> as a configuration backend.</a:t>
            </a:r>
          </a:p>
          <a:p>
            <a:r>
              <a:rPr lang="en-US" altLang="zh-CN" dirty="0" err="1">
                <a:hlinkClick r:id="rId16"/>
              </a:rPr>
              <a:t>duedil</a:t>
            </a:r>
            <a:r>
              <a:rPr lang="en-US" altLang="zh-CN" dirty="0">
                <a:hlinkClick r:id="rId16"/>
              </a:rPr>
              <a:t>-ltd/</a:t>
            </a:r>
            <a:r>
              <a:rPr lang="en-US" altLang="zh-CN" dirty="0" err="1">
                <a:hlinkClick r:id="rId16"/>
              </a:rPr>
              <a:t>discodns</a:t>
            </a:r>
            <a:r>
              <a:rPr lang="en-US" altLang="zh-CN" dirty="0"/>
              <a:t> - Simple DNS </a:t>
            </a:r>
            <a:r>
              <a:rPr lang="en-US" altLang="zh-CN" dirty="0" err="1"/>
              <a:t>nameserver</a:t>
            </a:r>
            <a:r>
              <a:rPr lang="en-US" altLang="zh-CN" dirty="0"/>
              <a:t> using </a:t>
            </a:r>
            <a:r>
              <a:rPr lang="en-US" altLang="zh-CN" dirty="0" err="1"/>
              <a:t>etcd</a:t>
            </a:r>
            <a:r>
              <a:rPr lang="en-US" altLang="zh-CN" dirty="0"/>
              <a:t> as a database for names and records.</a:t>
            </a:r>
          </a:p>
          <a:p>
            <a:r>
              <a:rPr lang="en-US" altLang="zh-CN" dirty="0" err="1">
                <a:hlinkClick r:id="rId17"/>
              </a:rPr>
              <a:t>skynetservices</a:t>
            </a:r>
            <a:r>
              <a:rPr lang="en-US" altLang="zh-CN" dirty="0">
                <a:hlinkClick r:id="rId17"/>
              </a:rPr>
              <a:t>/</a:t>
            </a:r>
            <a:r>
              <a:rPr lang="en-US" altLang="zh-CN" dirty="0" err="1">
                <a:hlinkClick r:id="rId17"/>
              </a:rPr>
              <a:t>skydns</a:t>
            </a:r>
            <a:r>
              <a:rPr lang="en-US" altLang="zh-CN" dirty="0"/>
              <a:t> - RFC compliant DNS server</a:t>
            </a:r>
          </a:p>
          <a:p>
            <a:r>
              <a:rPr lang="en-US" altLang="zh-CN" dirty="0" err="1">
                <a:hlinkClick r:id="rId18"/>
              </a:rPr>
              <a:t>xordataexchange</a:t>
            </a:r>
            <a:r>
              <a:rPr lang="en-US" altLang="zh-CN" dirty="0">
                <a:hlinkClick r:id="rId18"/>
              </a:rPr>
              <a:t>/crypt</a:t>
            </a:r>
            <a:r>
              <a:rPr lang="en-US" altLang="zh-CN" dirty="0"/>
              <a:t> - Securely store values in </a:t>
            </a:r>
            <a:r>
              <a:rPr lang="en-US" altLang="zh-CN" dirty="0" err="1"/>
              <a:t>etcd</a:t>
            </a:r>
            <a:r>
              <a:rPr lang="en-US" altLang="zh-CN" dirty="0"/>
              <a:t> using GPG encryption</a:t>
            </a:r>
          </a:p>
          <a:p>
            <a:r>
              <a:rPr lang="en-US" altLang="zh-CN" dirty="0">
                <a:hlinkClick r:id="rId19"/>
              </a:rPr>
              <a:t>spf13/viper</a:t>
            </a:r>
            <a:r>
              <a:rPr lang="en-US" altLang="zh-CN" dirty="0"/>
              <a:t> - Go configuration library, reads values from ENV, </a:t>
            </a:r>
            <a:r>
              <a:rPr lang="en-US" altLang="zh-CN" dirty="0" err="1"/>
              <a:t>pflags</a:t>
            </a:r>
            <a:r>
              <a:rPr lang="en-US" altLang="zh-CN" dirty="0"/>
              <a:t>, files, and </a:t>
            </a:r>
            <a:r>
              <a:rPr lang="en-US" altLang="zh-CN" dirty="0" err="1"/>
              <a:t>etcd</a:t>
            </a:r>
            <a:r>
              <a:rPr lang="en-US" altLang="zh-CN" dirty="0"/>
              <a:t> with optional encryption</a:t>
            </a:r>
          </a:p>
          <a:p>
            <a:r>
              <a:rPr lang="en-US" altLang="zh-CN" dirty="0" err="1">
                <a:hlinkClick r:id="rId20"/>
              </a:rPr>
              <a:t>lytics</a:t>
            </a:r>
            <a:r>
              <a:rPr lang="en-US" altLang="zh-CN" dirty="0">
                <a:hlinkClick r:id="rId20"/>
              </a:rPr>
              <a:t>/</a:t>
            </a:r>
            <a:r>
              <a:rPr lang="en-US" altLang="zh-CN" dirty="0" err="1">
                <a:hlinkClick r:id="rId20"/>
              </a:rPr>
              <a:t>metafora</a:t>
            </a:r>
            <a:r>
              <a:rPr lang="en-US" altLang="zh-CN" dirty="0"/>
              <a:t> - Go distributed task library</a:t>
            </a:r>
          </a:p>
          <a:p>
            <a:endParaRPr lang="zh-CN" altLang="en-US" dirty="0"/>
          </a:p>
        </p:txBody>
      </p:sp>
    </p:spTree>
    <p:extLst>
      <p:ext uri="{BB962C8B-B14F-4D97-AF65-F5344CB8AC3E}">
        <p14:creationId xmlns:p14="http://schemas.microsoft.com/office/powerpoint/2010/main" val="38609752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ETCD VS. ZOOKEEPR</a:t>
            </a:r>
            <a:endParaRPr lang="en-US" dirty="0"/>
          </a:p>
        </p:txBody>
      </p:sp>
      <p:sp>
        <p:nvSpPr>
          <p:cNvPr id="3" name="Content Placeholder 2"/>
          <p:cNvSpPr>
            <a:spLocks noGrp="1"/>
          </p:cNvSpPr>
          <p:nvPr>
            <p:ph sz="quarter" idx="13"/>
          </p:nvPr>
        </p:nvSpPr>
        <p:spPr/>
        <p:txBody>
          <a:bodyPr/>
          <a:lstStyle/>
          <a:p>
            <a:r>
              <a:rPr lang="en-US" dirty="0" smtClean="0"/>
              <a:t>Pros:</a:t>
            </a:r>
          </a:p>
          <a:p>
            <a:pPr marL="0" indent="0">
              <a:buNone/>
            </a:pPr>
            <a:r>
              <a:rPr lang="en-US" dirty="0"/>
              <a:t>	</a:t>
            </a:r>
            <a:r>
              <a:rPr lang="en-US" dirty="0" smtClean="0"/>
              <a:t>1.</a:t>
            </a:r>
            <a:r>
              <a:rPr lang="zh-CN" altLang="en-US" dirty="0"/>
              <a:t>静</a:t>
            </a:r>
            <a:r>
              <a:rPr lang="zh-CN" altLang="en-US" dirty="0" smtClean="0"/>
              <a:t>态链接</a:t>
            </a:r>
            <a:r>
              <a:rPr lang="en-US" altLang="zh-CN" dirty="0" smtClean="0"/>
              <a:t>ELF</a:t>
            </a:r>
            <a:r>
              <a:rPr lang="zh-CN" altLang="en-US" dirty="0" smtClean="0"/>
              <a:t>，部署方便，满足</a:t>
            </a:r>
            <a:r>
              <a:rPr lang="en-US" altLang="zh-CN" dirty="0" smtClean="0"/>
              <a:t>ABI</a:t>
            </a:r>
            <a:r>
              <a:rPr lang="zh-CN" altLang="en-US" dirty="0" smtClean="0"/>
              <a:t>兼容即可（</a:t>
            </a:r>
            <a:r>
              <a:rPr lang="en-US" altLang="zh-CN" dirty="0" smtClean="0"/>
              <a:t>Linux standard base</a:t>
            </a:r>
            <a:r>
              <a:rPr lang="zh-CN" altLang="en-US" dirty="0" smtClean="0"/>
              <a:t>）</a:t>
            </a:r>
            <a:endParaRPr lang="en-US" altLang="zh-CN" dirty="0" smtClean="0"/>
          </a:p>
          <a:p>
            <a:pPr marL="0" indent="0">
              <a:buNone/>
            </a:pPr>
            <a:r>
              <a:rPr lang="en-US" dirty="0"/>
              <a:t>	</a:t>
            </a:r>
            <a:r>
              <a:rPr lang="en-US" dirty="0" smtClean="0"/>
              <a:t>2.HTTP</a:t>
            </a:r>
            <a:r>
              <a:rPr lang="zh-CN" altLang="en-US" dirty="0" smtClean="0"/>
              <a:t>协议，使用调试方便</a:t>
            </a:r>
            <a:endParaRPr lang="en-US" altLang="zh-CN" dirty="0" smtClean="0"/>
          </a:p>
          <a:p>
            <a:pPr marL="0" indent="0">
              <a:buNone/>
            </a:pPr>
            <a:r>
              <a:rPr lang="en-US" altLang="zh-CN" dirty="0"/>
              <a:t>	</a:t>
            </a:r>
            <a:r>
              <a:rPr lang="en-US" altLang="zh-CN" dirty="0" smtClean="0"/>
              <a:t>3.ttl</a:t>
            </a:r>
            <a:r>
              <a:rPr lang="zh-CN" altLang="en-US" dirty="0" smtClean="0"/>
              <a:t>优化网络不稳定时的服务发现问题</a:t>
            </a:r>
            <a:endParaRPr lang="en-US" altLang="zh-CN" dirty="0" smtClean="0"/>
          </a:p>
          <a:p>
            <a:pPr marL="0" indent="0">
              <a:buNone/>
            </a:pPr>
            <a:r>
              <a:rPr lang="en-US" altLang="zh-CN" dirty="0"/>
              <a:t>	</a:t>
            </a:r>
            <a:r>
              <a:rPr lang="en-US" altLang="zh-CN" dirty="0" smtClean="0"/>
              <a:t>4.</a:t>
            </a:r>
            <a:r>
              <a:rPr lang="zh-CN" altLang="en-US" dirty="0" smtClean="0"/>
              <a:t>高速发展，用户权限管理，</a:t>
            </a:r>
            <a:r>
              <a:rPr lang="en-US" altLang="zh-CN" dirty="0" smtClean="0"/>
              <a:t>atomic </a:t>
            </a:r>
            <a:r>
              <a:rPr lang="en-US" altLang="zh-CN" dirty="0" err="1" smtClean="0"/>
              <a:t>opertions</a:t>
            </a:r>
            <a:endParaRPr lang="en-US" altLang="zh-CN" dirty="0" smtClean="0"/>
          </a:p>
          <a:p>
            <a:pPr marL="0" indent="0">
              <a:buNone/>
            </a:pPr>
            <a:r>
              <a:rPr lang="en-US" altLang="zh-CN" dirty="0"/>
              <a:t>	</a:t>
            </a:r>
            <a:r>
              <a:rPr lang="en-US" altLang="zh-CN" dirty="0" smtClean="0"/>
              <a:t>5.raft</a:t>
            </a:r>
            <a:r>
              <a:rPr lang="zh-CN" altLang="en-US" dirty="0" smtClean="0"/>
              <a:t>理解比</a:t>
            </a:r>
            <a:r>
              <a:rPr lang="en-US" altLang="zh-CN" dirty="0" err="1" smtClean="0"/>
              <a:t>paxos</a:t>
            </a:r>
            <a:r>
              <a:rPr lang="zh-CN" altLang="en-US" dirty="0" smtClean="0"/>
              <a:t>容易</a:t>
            </a:r>
            <a:endParaRPr lang="en-US" dirty="0"/>
          </a:p>
          <a:p>
            <a:r>
              <a:rPr lang="en-US" dirty="0" smtClean="0"/>
              <a:t>Cons:</a:t>
            </a:r>
          </a:p>
          <a:p>
            <a:pPr marL="457200" lvl="1" indent="0">
              <a:buNone/>
            </a:pPr>
            <a:r>
              <a:rPr lang="en-US" dirty="0"/>
              <a:t>	</a:t>
            </a:r>
            <a:r>
              <a:rPr lang="en-US" dirty="0" smtClean="0"/>
              <a:t>1.</a:t>
            </a:r>
            <a:r>
              <a:rPr lang="zh-CN" altLang="en-US" dirty="0" smtClean="0"/>
              <a:t>成熟度</a:t>
            </a:r>
            <a:r>
              <a:rPr lang="en-US" altLang="zh-CN" dirty="0" err="1" smtClean="0"/>
              <a:t>zk</a:t>
            </a:r>
            <a:r>
              <a:rPr lang="zh-CN" altLang="en-US" dirty="0" smtClean="0"/>
              <a:t>更好</a:t>
            </a:r>
            <a:endParaRPr lang="en-US" altLang="zh-CN" dirty="0" smtClean="0"/>
          </a:p>
          <a:p>
            <a:pPr marL="457200" lvl="1" indent="0">
              <a:buNone/>
            </a:pPr>
            <a:r>
              <a:rPr lang="en-US" dirty="0"/>
              <a:t>	</a:t>
            </a:r>
            <a:r>
              <a:rPr lang="en-US" dirty="0" smtClean="0"/>
              <a:t>2.java</a:t>
            </a:r>
            <a:r>
              <a:rPr lang="zh-CN" altLang="en-US" dirty="0" smtClean="0"/>
              <a:t>以及</a:t>
            </a:r>
            <a:r>
              <a:rPr lang="en-US" altLang="zh-CN" dirty="0" err="1" smtClean="0"/>
              <a:t>scala</a:t>
            </a:r>
            <a:r>
              <a:rPr lang="zh-CN" altLang="en-US" dirty="0"/>
              <a:t>生</a:t>
            </a:r>
            <a:r>
              <a:rPr lang="zh-CN" altLang="en-US" dirty="0" smtClean="0"/>
              <a:t>态圈的开源软件依赖</a:t>
            </a:r>
            <a:r>
              <a:rPr lang="en-US" altLang="zh-CN" dirty="0" err="1" smtClean="0"/>
              <a:t>zk</a:t>
            </a:r>
            <a:r>
              <a:rPr lang="zh-CN" altLang="en-US" dirty="0" smtClean="0"/>
              <a:t>的较多</a:t>
            </a:r>
            <a:endParaRPr lang="en-US" altLang="zh-CN" dirty="0"/>
          </a:p>
        </p:txBody>
      </p:sp>
    </p:spTree>
    <p:extLst>
      <p:ext uri="{BB962C8B-B14F-4D97-AF65-F5344CB8AC3E}">
        <p14:creationId xmlns:p14="http://schemas.microsoft.com/office/powerpoint/2010/main" val="24029887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pPr algn="ctr"/>
            <a:endParaRPr lang="en-US" altLang="zh-CN" dirty="0" smtClean="0"/>
          </a:p>
          <a:p>
            <a:pPr algn="ctr"/>
            <a:endParaRPr lang="en-US" altLang="zh-CN" dirty="0"/>
          </a:p>
          <a:p>
            <a:pPr algn="ctr"/>
            <a:endParaRPr lang="en-US" altLang="zh-CN" dirty="0" smtClean="0"/>
          </a:p>
          <a:p>
            <a:pPr algn="ctr"/>
            <a:endParaRPr lang="en-US" altLang="zh-CN" dirty="0"/>
          </a:p>
          <a:p>
            <a:pPr marL="0" indent="0" algn="ctr">
              <a:buNone/>
            </a:pPr>
            <a:r>
              <a:rPr lang="zh-CN" altLang="en-US" sz="7200" dirty="0" smtClean="0"/>
              <a:t>谢谢大家</a:t>
            </a:r>
            <a:endParaRPr lang="en-US" sz="7200" dirty="0"/>
          </a:p>
        </p:txBody>
      </p:sp>
    </p:spTree>
    <p:extLst>
      <p:ext uri="{BB962C8B-B14F-4D97-AF65-F5344CB8AC3E}">
        <p14:creationId xmlns:p14="http://schemas.microsoft.com/office/powerpoint/2010/main" val="1102370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 </a:t>
            </a:r>
            <a:r>
              <a:rPr lang="en-US" altLang="zh-CN" dirty="0" err="1" smtClean="0"/>
              <a:t>api</a:t>
            </a:r>
            <a:endParaRPr lang="zh-CN" altLang="en-US" dirty="0"/>
          </a:p>
        </p:txBody>
      </p:sp>
      <p:sp>
        <p:nvSpPr>
          <p:cNvPr id="3" name="内容占位符 2"/>
          <p:cNvSpPr>
            <a:spLocks noGrp="1"/>
          </p:cNvSpPr>
          <p:nvPr>
            <p:ph sz="quarter" idx="13"/>
          </p:nvPr>
        </p:nvSpPr>
        <p:spPr/>
        <p:txBody>
          <a:bodyPr>
            <a:normAutofit fontScale="92500" lnSpcReduction="20000"/>
          </a:bodyPr>
          <a:lstStyle/>
          <a:p>
            <a:r>
              <a:rPr lang="en-US" altLang="zh-CN" dirty="0"/>
              <a:t>Ref: </a:t>
            </a:r>
            <a:r>
              <a:rPr lang="en-US" altLang="zh-CN" dirty="0">
                <a:hlinkClick r:id="rId2"/>
              </a:rPr>
              <a:t>https://</a:t>
            </a:r>
            <a:r>
              <a:rPr lang="en-US" altLang="zh-CN" dirty="0" smtClean="0">
                <a:hlinkClick r:id="rId2"/>
              </a:rPr>
              <a:t>coreos.com/etcd/docs/2.0.12/api.html</a:t>
            </a:r>
            <a:endParaRPr lang="en-US" altLang="zh-CN" dirty="0" smtClean="0"/>
          </a:p>
          <a:p>
            <a:r>
              <a:rPr lang="en-US" altLang="zh-CN" dirty="0" smtClean="0"/>
              <a:t>SET: </a:t>
            </a:r>
            <a:r>
              <a:rPr lang="en-US" altLang="zh-CN" dirty="0" err="1" smtClean="0"/>
              <a:t>etcdctl</a:t>
            </a:r>
            <a:r>
              <a:rPr lang="en-US" altLang="zh-CN" dirty="0" smtClean="0"/>
              <a:t> set … -XPUT</a:t>
            </a:r>
          </a:p>
          <a:p>
            <a:r>
              <a:rPr lang="en-US" altLang="zh-CN" dirty="0" smtClean="0"/>
              <a:t>GET: </a:t>
            </a:r>
            <a:r>
              <a:rPr lang="en-US" altLang="zh-CN" dirty="0" err="1" smtClean="0"/>
              <a:t>etcdctl</a:t>
            </a:r>
            <a:r>
              <a:rPr lang="en-US" altLang="zh-CN" dirty="0" smtClean="0"/>
              <a:t> get … -XGET</a:t>
            </a:r>
          </a:p>
          <a:p>
            <a:r>
              <a:rPr lang="en-US" altLang="zh-CN" dirty="0" smtClean="0"/>
              <a:t>READ Linearization: ?quorum=true -XGET</a:t>
            </a:r>
          </a:p>
          <a:p>
            <a:r>
              <a:rPr lang="en-US" altLang="zh-CN" dirty="0" smtClean="0"/>
              <a:t>UPDATE: </a:t>
            </a:r>
            <a:r>
              <a:rPr lang="en-US" altLang="zh-CN" dirty="0" err="1" smtClean="0"/>
              <a:t>prevExist</a:t>
            </a:r>
            <a:r>
              <a:rPr lang="en-US" altLang="zh-CN" b="1" dirty="0" smtClean="0"/>
              <a:t>=</a:t>
            </a:r>
            <a:r>
              <a:rPr lang="en-US" altLang="zh-CN" dirty="0" smtClean="0"/>
              <a:t>true -XPUT</a:t>
            </a:r>
          </a:p>
          <a:p>
            <a:r>
              <a:rPr lang="en-US" altLang="zh-CN" dirty="0" smtClean="0"/>
              <a:t>DELETE: </a:t>
            </a:r>
            <a:r>
              <a:rPr lang="en-US" altLang="zh-CN" dirty="0" err="1" smtClean="0"/>
              <a:t>etcdctl</a:t>
            </a:r>
            <a:r>
              <a:rPr lang="en-US" altLang="zh-CN" dirty="0" smtClean="0"/>
              <a:t> </a:t>
            </a:r>
            <a:r>
              <a:rPr lang="en-US" altLang="zh-CN" dirty="0" err="1" smtClean="0"/>
              <a:t>rm</a:t>
            </a:r>
            <a:r>
              <a:rPr lang="en-US" altLang="zh-CN" dirty="0" smtClean="0"/>
              <a:t> -XDELETE</a:t>
            </a:r>
          </a:p>
          <a:p>
            <a:r>
              <a:rPr lang="en-US" altLang="zh-CN" dirty="0" smtClean="0"/>
              <a:t>TTL</a:t>
            </a:r>
            <a:r>
              <a:rPr lang="zh-CN" altLang="en-US" dirty="0" smtClean="0"/>
              <a:t>：</a:t>
            </a:r>
            <a:r>
              <a:rPr lang="en-US" altLang="zh-CN" dirty="0" smtClean="0"/>
              <a:t>Key or </a:t>
            </a:r>
            <a:r>
              <a:rPr lang="en-US" altLang="zh-CN" dirty="0" err="1" smtClean="0"/>
              <a:t>Dir</a:t>
            </a:r>
            <a:r>
              <a:rPr lang="en-US" altLang="zh-CN" dirty="0" smtClean="0"/>
              <a:t> </a:t>
            </a:r>
          </a:p>
          <a:p>
            <a:r>
              <a:rPr lang="en-US" altLang="zh-CN" dirty="0" smtClean="0"/>
              <a:t>WATCH: </a:t>
            </a:r>
            <a:r>
              <a:rPr lang="en-US" altLang="zh-CN" dirty="0" err="1" smtClean="0"/>
              <a:t>etcdctl</a:t>
            </a:r>
            <a:r>
              <a:rPr lang="en-US" altLang="zh-CN" dirty="0" smtClean="0"/>
              <a:t> watch recursive=true …</a:t>
            </a:r>
          </a:p>
          <a:p>
            <a:r>
              <a:rPr lang="en-US" altLang="zh-CN" dirty="0" smtClean="0"/>
              <a:t>Atomic:</a:t>
            </a:r>
          </a:p>
          <a:p>
            <a:pPr lvl="1"/>
            <a:r>
              <a:rPr lang="en-US" altLang="zh-CN" dirty="0" smtClean="0"/>
              <a:t>CREATE IN-ORDER KEYS  -XPOST on a directory</a:t>
            </a:r>
          </a:p>
          <a:p>
            <a:pPr lvl="1"/>
            <a:r>
              <a:rPr lang="en-US" altLang="zh-CN" dirty="0" smtClean="0"/>
              <a:t>COMPARE AND SWAP </a:t>
            </a:r>
            <a:r>
              <a:rPr lang="en-US" altLang="zh-CN" dirty="0" err="1" smtClean="0"/>
              <a:t>prevValue</a:t>
            </a:r>
            <a:r>
              <a:rPr lang="en-US" altLang="zh-CN" dirty="0" smtClean="0"/>
              <a:t>, </a:t>
            </a:r>
            <a:r>
              <a:rPr lang="en-US" altLang="zh-CN" dirty="0" err="1" smtClean="0"/>
              <a:t>prevIndex</a:t>
            </a:r>
            <a:r>
              <a:rPr lang="en-US" altLang="zh-CN" dirty="0" smtClean="0"/>
              <a:t>, </a:t>
            </a:r>
            <a:r>
              <a:rPr lang="en-US" altLang="zh-CN" dirty="0" err="1" smtClean="0"/>
              <a:t>prevExist</a:t>
            </a:r>
            <a:r>
              <a:rPr lang="en-US" altLang="zh-CN" dirty="0" smtClean="0"/>
              <a:t> -XPUT</a:t>
            </a:r>
          </a:p>
          <a:p>
            <a:pPr lvl="1"/>
            <a:r>
              <a:rPr lang="en-US" altLang="zh-CN" dirty="0" smtClean="0"/>
              <a:t>COMPARE AND DELETE </a:t>
            </a:r>
            <a:r>
              <a:rPr lang="en-US" altLang="zh-CN" dirty="0" err="1" smtClean="0"/>
              <a:t>prevValue</a:t>
            </a:r>
            <a:r>
              <a:rPr lang="en-US" altLang="zh-CN" dirty="0" smtClean="0"/>
              <a:t>, </a:t>
            </a:r>
            <a:r>
              <a:rPr lang="en-US" altLang="zh-CN" dirty="0" err="1" smtClean="0"/>
              <a:t>prevIndex</a:t>
            </a:r>
            <a:r>
              <a:rPr lang="en-US" altLang="zh-CN" dirty="0" smtClean="0"/>
              <a:t>, -XDELETE</a:t>
            </a:r>
          </a:p>
          <a:p>
            <a:pPr marL="457200" lvl="1" indent="0">
              <a:buNone/>
            </a:pPr>
            <a:endParaRPr lang="en-US" altLang="zh-CN" dirty="0" smtClean="0"/>
          </a:p>
          <a:p>
            <a:pPr lvl="1"/>
            <a:endParaRPr lang="en-US" altLang="zh-CN" dirty="0" smtClean="0"/>
          </a:p>
          <a:p>
            <a:pPr marL="457200" lvl="1" indent="0">
              <a:buNone/>
            </a:pPr>
            <a:endParaRPr lang="en-US" altLang="zh-CN" dirty="0" smtClean="0"/>
          </a:p>
          <a:p>
            <a:pPr lvl="2"/>
            <a:endParaRPr lang="en-US" altLang="zh-CN" dirty="0" smtClean="0"/>
          </a:p>
          <a:p>
            <a:endParaRPr lang="en-US" altLang="zh-CN" dirty="0"/>
          </a:p>
        </p:txBody>
      </p:sp>
    </p:spTree>
    <p:extLst>
      <p:ext uri="{BB962C8B-B14F-4D97-AF65-F5344CB8AC3E}">
        <p14:creationId xmlns:p14="http://schemas.microsoft.com/office/powerpoint/2010/main" val="2146670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应用场景：服务发现</a:t>
            </a:r>
            <a:endParaRPr lang="zh-CN" altLang="en-US" dirty="0"/>
          </a:p>
        </p:txBody>
      </p:sp>
      <p:sp>
        <p:nvSpPr>
          <p:cNvPr id="3" name="内容占位符 2"/>
          <p:cNvSpPr>
            <a:spLocks noGrp="1"/>
          </p:cNvSpPr>
          <p:nvPr>
            <p:ph sz="quarter" idx="13"/>
          </p:nvPr>
        </p:nvSpPr>
        <p:spPr/>
        <p:txBody>
          <a:bodyPr/>
          <a:lstStyle/>
          <a:p>
            <a:r>
              <a:rPr lang="zh-CN" altLang="en-US" dirty="0"/>
              <a:t>服务发现要解决的也是分布式系统中最常见的问题之一，即在同一个分布式集群中的进程或服务，要如何才能找到对方并建立连接。本质上来说，服务发现就是想要了解集群中是否有进程在监听</a:t>
            </a:r>
            <a:r>
              <a:rPr lang="en-US" altLang="zh-CN" dirty="0" err="1"/>
              <a:t>udp</a:t>
            </a:r>
            <a:r>
              <a:rPr lang="zh-CN" altLang="en-US" dirty="0"/>
              <a:t>或</a:t>
            </a:r>
            <a:r>
              <a:rPr lang="en-US" altLang="zh-CN" dirty="0" err="1"/>
              <a:t>tcp</a:t>
            </a:r>
            <a:r>
              <a:rPr lang="zh-CN" altLang="en-US" dirty="0"/>
              <a:t>端口，并且通过名字就可以查找和连接</a:t>
            </a:r>
            <a:r>
              <a:rPr lang="zh-CN" altLang="en-US" dirty="0" smtClean="0"/>
              <a:t>。服务发现的需求：</a:t>
            </a:r>
            <a:endParaRPr lang="en-US" altLang="zh-CN" dirty="0" smtClean="0"/>
          </a:p>
          <a:p>
            <a:pPr>
              <a:buFont typeface="+mj-lt"/>
              <a:buAutoNum type="arabicPeriod"/>
            </a:pPr>
            <a:r>
              <a:rPr lang="zh-CN" altLang="en-US" b="1" dirty="0"/>
              <a:t>一个强一致性、高可用的服务存储目录</a:t>
            </a:r>
            <a:r>
              <a:rPr lang="zh-CN" altLang="en-US" dirty="0"/>
              <a:t>。基于</a:t>
            </a:r>
            <a:r>
              <a:rPr lang="en-US" altLang="zh-CN" dirty="0"/>
              <a:t>Raft</a:t>
            </a:r>
            <a:r>
              <a:rPr lang="zh-CN" altLang="en-US" dirty="0"/>
              <a:t>算法的</a:t>
            </a:r>
            <a:r>
              <a:rPr lang="en-US" altLang="zh-CN" dirty="0" err="1"/>
              <a:t>etcd</a:t>
            </a:r>
            <a:r>
              <a:rPr lang="zh-CN" altLang="en-US" dirty="0"/>
              <a:t>天生就是这样一个强一致性高可用的服务存储目录。</a:t>
            </a:r>
          </a:p>
          <a:p>
            <a:pPr>
              <a:buFont typeface="+mj-lt"/>
              <a:buAutoNum type="arabicPeriod"/>
            </a:pPr>
            <a:r>
              <a:rPr lang="zh-CN" altLang="en-US" b="1" dirty="0"/>
              <a:t>一种注册服务和监控服务健康状态的机制</a:t>
            </a:r>
            <a:r>
              <a:rPr lang="zh-CN" altLang="en-US" dirty="0"/>
              <a:t>。用户可以在</a:t>
            </a:r>
            <a:r>
              <a:rPr lang="en-US" altLang="zh-CN" dirty="0" err="1"/>
              <a:t>etcd</a:t>
            </a:r>
            <a:r>
              <a:rPr lang="zh-CN" altLang="en-US" dirty="0"/>
              <a:t>中注册服务，并且对注册的服务设置</a:t>
            </a:r>
            <a:r>
              <a:rPr lang="en-US" altLang="zh-CN" dirty="0"/>
              <a:t>key TTL</a:t>
            </a:r>
            <a:r>
              <a:rPr lang="zh-CN" altLang="en-US" dirty="0"/>
              <a:t>，定时保持服务的心跳以达到监控健康状态的效果。</a:t>
            </a:r>
          </a:p>
          <a:p>
            <a:pPr>
              <a:buFont typeface="+mj-lt"/>
              <a:buAutoNum type="arabicPeriod"/>
            </a:pPr>
            <a:r>
              <a:rPr lang="zh-CN" altLang="en-US" b="1" dirty="0"/>
              <a:t>一种查找和连接服务的机制</a:t>
            </a:r>
            <a:r>
              <a:rPr lang="zh-CN" altLang="en-US" dirty="0"/>
              <a:t>。通过在</a:t>
            </a:r>
            <a:r>
              <a:rPr lang="en-US" altLang="zh-CN" dirty="0" err="1"/>
              <a:t>etcd</a:t>
            </a:r>
            <a:r>
              <a:rPr lang="zh-CN" altLang="en-US" dirty="0"/>
              <a:t>指定的主题下注册的服务也能在对应的主题下查找到。为了确保连接，我们可以在每个服务机器上都部署一个</a:t>
            </a:r>
            <a:r>
              <a:rPr lang="en-US" altLang="zh-CN" dirty="0"/>
              <a:t>Proxy</a:t>
            </a:r>
            <a:r>
              <a:rPr lang="zh-CN" altLang="en-US" dirty="0"/>
              <a:t>模式的</a:t>
            </a:r>
            <a:r>
              <a:rPr lang="en-US" altLang="zh-CN" dirty="0" err="1"/>
              <a:t>etcd</a:t>
            </a:r>
            <a:r>
              <a:rPr lang="zh-CN" altLang="en-US" dirty="0"/>
              <a:t>，这样就可以确保能访问</a:t>
            </a:r>
            <a:r>
              <a:rPr lang="en-US" altLang="zh-CN" dirty="0" err="1"/>
              <a:t>etcd</a:t>
            </a:r>
            <a:r>
              <a:rPr lang="zh-CN" altLang="en-US" dirty="0"/>
              <a:t>集群的服务都能互相连接。</a:t>
            </a:r>
          </a:p>
          <a:p>
            <a:endParaRPr lang="zh-CN" altLang="en-US" dirty="0"/>
          </a:p>
        </p:txBody>
      </p:sp>
    </p:spTree>
    <p:extLst>
      <p:ext uri="{BB962C8B-B14F-4D97-AF65-F5344CB8AC3E}">
        <p14:creationId xmlns:p14="http://schemas.microsoft.com/office/powerpoint/2010/main" val="4006538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应用场景：配置中心</a:t>
            </a:r>
            <a:endParaRPr lang="zh-CN" altLang="en-US" dirty="0"/>
          </a:p>
        </p:txBody>
      </p:sp>
      <p:sp>
        <p:nvSpPr>
          <p:cNvPr id="3" name="内容占位符 2"/>
          <p:cNvSpPr>
            <a:spLocks noGrp="1"/>
          </p:cNvSpPr>
          <p:nvPr>
            <p:ph sz="quarter" idx="13"/>
          </p:nvPr>
        </p:nvSpPr>
        <p:spPr/>
        <p:txBody>
          <a:bodyPr/>
          <a:lstStyle/>
          <a:p>
            <a:r>
              <a:rPr lang="zh-CN" altLang="en-US" dirty="0"/>
              <a:t>在分布式系统中，最适用的一种组件间通信方式就是消息发布与订阅。即构建一个配置共享中心，数据提供者在这个配置中心发布消息，而消息使用者则订阅他们关心的主题，一旦主题有消息发布，就会实时通知订阅者。通过这种方式可以做到分布式系统配置的集中式管理与动态更新</a:t>
            </a:r>
            <a:r>
              <a:rPr lang="zh-CN" altLang="en-US" dirty="0" smtClean="0"/>
              <a:t>。</a:t>
            </a:r>
            <a:endParaRPr lang="en-US" altLang="zh-CN" dirty="0" smtClean="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6175" y="2852936"/>
            <a:ext cx="4968552" cy="2952328"/>
          </a:xfrm>
          <a:prstGeom prst="rect">
            <a:avLst/>
          </a:prstGeom>
        </p:spPr>
      </p:pic>
    </p:spTree>
    <p:extLst>
      <p:ext uri="{BB962C8B-B14F-4D97-AF65-F5344CB8AC3E}">
        <p14:creationId xmlns:p14="http://schemas.microsoft.com/office/powerpoint/2010/main" val="1647484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0"/>
            <a:ext cx="7924800" cy="1143000"/>
          </a:xfrm>
        </p:spPr>
        <p:txBody>
          <a:bodyPr/>
          <a:lstStyle/>
          <a:p>
            <a:r>
              <a:rPr lang="en-US" altLang="zh-CN" dirty="0" smtClean="0"/>
              <a:t>ETCD</a:t>
            </a:r>
            <a:r>
              <a:rPr lang="zh-CN" altLang="en-US" dirty="0" smtClean="0"/>
              <a:t>应用场景：分布式锁</a:t>
            </a:r>
            <a:endParaRPr lang="zh-CN" altLang="en-US" dirty="0"/>
          </a:p>
        </p:txBody>
      </p:sp>
      <p:sp>
        <p:nvSpPr>
          <p:cNvPr id="3" name="内容占位符 2"/>
          <p:cNvSpPr>
            <a:spLocks noGrp="1"/>
          </p:cNvSpPr>
          <p:nvPr>
            <p:ph sz="quarter" idx="13"/>
          </p:nvPr>
        </p:nvSpPr>
        <p:spPr>
          <a:xfrm>
            <a:off x="611560" y="1124744"/>
            <a:ext cx="7994848" cy="3360914"/>
          </a:xfrm>
        </p:spPr>
        <p:txBody>
          <a:bodyPr>
            <a:normAutofit lnSpcReduction="10000"/>
          </a:bodyPr>
          <a:lstStyle/>
          <a:p>
            <a:r>
              <a:rPr lang="zh-CN" altLang="en-US" dirty="0"/>
              <a:t>因为</a:t>
            </a:r>
            <a:r>
              <a:rPr lang="en-US" altLang="zh-CN" dirty="0" err="1"/>
              <a:t>etcd</a:t>
            </a:r>
            <a:r>
              <a:rPr lang="zh-CN" altLang="en-US" dirty="0"/>
              <a:t>使用</a:t>
            </a:r>
            <a:r>
              <a:rPr lang="en-US" altLang="zh-CN" dirty="0"/>
              <a:t>Raft</a:t>
            </a:r>
            <a:r>
              <a:rPr lang="zh-CN" altLang="en-US" dirty="0"/>
              <a:t>算法保持了数据的强一致性，某次操作存储到集群中的值必然是全局一致的，所以很容易实现分布式锁。锁服务有两种使用方式，一是保持独占，二是控制时序。</a:t>
            </a:r>
          </a:p>
          <a:p>
            <a:r>
              <a:rPr lang="zh-CN" altLang="en-US" b="1" dirty="0"/>
              <a:t>保持独占即所有获取锁的用户最终只有一个可以得到</a:t>
            </a:r>
            <a:r>
              <a:rPr lang="zh-CN" altLang="en-US" dirty="0"/>
              <a:t>。</a:t>
            </a:r>
            <a:r>
              <a:rPr lang="en-US" altLang="zh-CN" dirty="0" err="1"/>
              <a:t>etcd</a:t>
            </a:r>
            <a:r>
              <a:rPr lang="zh-CN" altLang="en-US" dirty="0"/>
              <a:t>为此提供了一套实现分布式锁原子操作</a:t>
            </a:r>
            <a:r>
              <a:rPr lang="en-US" altLang="zh-CN" dirty="0"/>
              <a:t>CAS</a:t>
            </a:r>
            <a:r>
              <a:rPr lang="zh-CN" altLang="en-US" dirty="0"/>
              <a:t>（</a:t>
            </a:r>
            <a:r>
              <a:rPr lang="en-US" altLang="zh-CN" dirty="0" err="1"/>
              <a:t>CompareAndSwap</a:t>
            </a:r>
            <a:r>
              <a:rPr lang="zh-CN" altLang="en-US" dirty="0"/>
              <a:t>）的</a:t>
            </a:r>
            <a:r>
              <a:rPr lang="en-US" altLang="zh-CN" dirty="0"/>
              <a:t>API</a:t>
            </a:r>
            <a:r>
              <a:rPr lang="zh-CN" altLang="en-US" dirty="0"/>
              <a:t>。通过设置</a:t>
            </a:r>
            <a:r>
              <a:rPr lang="en-US" altLang="zh-CN" dirty="0" err="1"/>
              <a:t>prevExist</a:t>
            </a:r>
            <a:r>
              <a:rPr lang="zh-CN" altLang="en-US" dirty="0"/>
              <a:t>值，可以保证在多个节点同时去创建某个目录时，只有一个成功。而创建成功的用户就可以认为是获得了锁。</a:t>
            </a:r>
          </a:p>
          <a:p>
            <a:r>
              <a:rPr lang="zh-CN" altLang="en-US" dirty="0"/>
              <a:t>控制时序，即所有想要获得锁的用户都会被安排执行，但是</a:t>
            </a:r>
            <a:r>
              <a:rPr lang="zh-CN" altLang="en-US" b="1" dirty="0"/>
              <a:t>获得锁的顺序也是全局唯一的，同时决定了执行顺序</a:t>
            </a:r>
            <a:r>
              <a:rPr lang="zh-CN" altLang="en-US" dirty="0"/>
              <a:t>。</a:t>
            </a:r>
            <a:r>
              <a:rPr lang="en-US" altLang="zh-CN" dirty="0" err="1"/>
              <a:t>etcd</a:t>
            </a:r>
            <a:r>
              <a:rPr lang="zh-CN" altLang="en-US" dirty="0"/>
              <a:t>为此也提供了一套</a:t>
            </a:r>
            <a:r>
              <a:rPr lang="en-US" altLang="zh-CN" dirty="0"/>
              <a:t>API</a:t>
            </a:r>
            <a:r>
              <a:rPr lang="zh-CN" altLang="en-US" dirty="0"/>
              <a:t>（自动创建有序键），对一个目录建值时指定为</a:t>
            </a:r>
            <a:r>
              <a:rPr lang="en-US" altLang="zh-CN" dirty="0"/>
              <a:t>POST</a:t>
            </a:r>
            <a:r>
              <a:rPr lang="zh-CN" altLang="en-US" dirty="0"/>
              <a:t>动作，这样</a:t>
            </a:r>
            <a:r>
              <a:rPr lang="en-US" altLang="zh-CN" dirty="0" err="1"/>
              <a:t>etcd</a:t>
            </a:r>
            <a:r>
              <a:rPr lang="zh-CN" altLang="en-US" dirty="0"/>
              <a:t>会自动在目录下生成一个当前最大的值为键，存储这个新的值（客户端编号）。同时还可以使用</a:t>
            </a:r>
            <a:r>
              <a:rPr lang="en-US" altLang="zh-CN" dirty="0"/>
              <a:t>API</a:t>
            </a:r>
            <a:r>
              <a:rPr lang="zh-CN" altLang="en-US" dirty="0"/>
              <a:t>按顺序列出所有当前目录下的键值。此时这些键的值就是客户端的</a:t>
            </a:r>
            <a:r>
              <a:rPr lang="zh-CN" altLang="en-US" dirty="0" smtClean="0"/>
              <a:t>时序。</a:t>
            </a:r>
            <a:endParaRPr lang="zh-CN" altLang="en-US" dirty="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4221088"/>
            <a:ext cx="5111552" cy="2113316"/>
          </a:xfrm>
          <a:prstGeom prst="rect">
            <a:avLst/>
          </a:prstGeom>
        </p:spPr>
      </p:pic>
    </p:spTree>
    <p:extLst>
      <p:ext uri="{BB962C8B-B14F-4D97-AF65-F5344CB8AC3E}">
        <p14:creationId xmlns:p14="http://schemas.microsoft.com/office/powerpoint/2010/main" val="82499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ETCD</a:t>
            </a:r>
            <a:r>
              <a:rPr lang="zh-CN" altLang="en-US" dirty="0" smtClean="0"/>
              <a:t>实现原理核心算法</a:t>
            </a:r>
            <a:r>
              <a:rPr lang="en-US" altLang="zh-CN" dirty="0" smtClean="0"/>
              <a:t>RAFT</a:t>
            </a:r>
            <a:endParaRPr lang="zh-CN" altLang="en-US" dirty="0"/>
          </a:p>
        </p:txBody>
      </p:sp>
      <p:sp>
        <p:nvSpPr>
          <p:cNvPr id="3" name="内容占位符 2"/>
          <p:cNvSpPr>
            <a:spLocks noGrp="1"/>
          </p:cNvSpPr>
          <p:nvPr>
            <p:ph sz="quarter" idx="13"/>
          </p:nvPr>
        </p:nvSpPr>
        <p:spPr>
          <a:xfrm>
            <a:off x="611560" y="1340768"/>
            <a:ext cx="7924800" cy="4114800"/>
          </a:xfrm>
        </p:spPr>
        <p:txBody>
          <a:bodyPr>
            <a:normAutofit/>
          </a:bodyPr>
          <a:lstStyle/>
          <a:p>
            <a:pPr marL="0" indent="0">
              <a:buNone/>
            </a:pPr>
            <a:r>
              <a:rPr lang="en-US" altLang="zh-CN" dirty="0" smtClean="0"/>
              <a:t>raft </a:t>
            </a:r>
            <a:r>
              <a:rPr lang="zh-CN" altLang="en-US" dirty="0"/>
              <a:t>集群中的每个节点都可以根据集群运行的情况在三种状态间切换</a:t>
            </a:r>
            <a:r>
              <a:rPr lang="zh-CN" altLang="en-US" dirty="0" smtClean="0"/>
              <a:t>：</a:t>
            </a:r>
            <a:endParaRPr lang="en-US" altLang="zh-CN" dirty="0" smtClean="0"/>
          </a:p>
          <a:p>
            <a:r>
              <a:rPr lang="en-US" altLang="zh-CN" dirty="0" smtClean="0"/>
              <a:t>Follower: </a:t>
            </a:r>
            <a:r>
              <a:rPr lang="zh-CN" altLang="en-US" dirty="0" smtClean="0"/>
              <a:t>启动都的初始状态。</a:t>
            </a:r>
            <a:endParaRPr lang="en-US" altLang="zh-CN" dirty="0" smtClean="0"/>
          </a:p>
          <a:p>
            <a:r>
              <a:rPr lang="en-US" altLang="zh-CN" dirty="0" smtClean="0"/>
              <a:t>Candidate</a:t>
            </a:r>
            <a:r>
              <a:rPr lang="zh-CN" altLang="en-US" dirty="0" smtClean="0"/>
              <a:t>：</a:t>
            </a:r>
            <a:r>
              <a:rPr lang="en-US" altLang="zh-CN" dirty="0" smtClean="0"/>
              <a:t>Follower</a:t>
            </a:r>
            <a:r>
              <a:rPr lang="zh-CN" altLang="en-US" dirty="0" smtClean="0"/>
              <a:t>在没有发现</a:t>
            </a:r>
            <a:r>
              <a:rPr lang="en-US" altLang="zh-CN" dirty="0" smtClean="0"/>
              <a:t>leader</a:t>
            </a:r>
            <a:r>
              <a:rPr lang="zh-CN" altLang="en-US" dirty="0" smtClean="0"/>
              <a:t>情况下转化为</a:t>
            </a:r>
            <a:r>
              <a:rPr lang="en-US" altLang="zh-CN" dirty="0" smtClean="0"/>
              <a:t>Candidate</a:t>
            </a:r>
            <a:r>
              <a:rPr lang="zh-CN" altLang="en-US" dirty="0" smtClean="0"/>
              <a:t>。</a:t>
            </a:r>
            <a:endParaRPr lang="en-US" altLang="zh-CN" dirty="0" smtClean="0"/>
          </a:p>
          <a:p>
            <a:r>
              <a:rPr lang="en-US" altLang="zh-CN" dirty="0" smtClean="0"/>
              <a:t>Leader: </a:t>
            </a:r>
            <a:r>
              <a:rPr lang="zh-CN" altLang="en-US" dirty="0" smtClean="0"/>
              <a:t>处理任何所有客户端请求，日志复制。同一时间只能有一个。</a:t>
            </a:r>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5"/>
            <a:ext cx="7326787" cy="2952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390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16720</TotalTime>
  <Words>2560</Words>
  <Application>Microsoft Office PowerPoint</Application>
  <PresentationFormat>全屏显示(4:3)</PresentationFormat>
  <Paragraphs>385</Paragraphs>
  <Slides>44</Slides>
  <Notes>4</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极目远眺</vt:lpstr>
      <vt:lpstr>Etcd技术分享</vt:lpstr>
      <vt:lpstr>什么是ETCD？</vt:lpstr>
      <vt:lpstr>Etcd 初体验</vt:lpstr>
      <vt:lpstr>Etcd 初体验</vt:lpstr>
      <vt:lpstr>ETCD api</vt:lpstr>
      <vt:lpstr>ETCD应用场景：服务发现</vt:lpstr>
      <vt:lpstr>ETCD应用场景：配置中心</vt:lpstr>
      <vt:lpstr>ETCD应用场景：分布式锁</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ETCD实现原理核心算法RAFT</vt:lpstr>
      <vt:lpstr>ETCD安全性论证</vt:lpstr>
      <vt:lpstr>ETCD配置</vt:lpstr>
      <vt:lpstr>ETCD配置</vt:lpstr>
      <vt:lpstr>ETCD实现原理</vt:lpstr>
      <vt:lpstr>ETCD实现原理</vt:lpstr>
      <vt:lpstr>Etcd做配置中心</vt:lpstr>
      <vt:lpstr>ETCD做配置中心</vt:lpstr>
      <vt:lpstr>ETCD做配置中心</vt:lpstr>
      <vt:lpstr>Etcd做服务发现</vt:lpstr>
      <vt:lpstr>Etcd做服务发现</vt:lpstr>
      <vt:lpstr>ETCD做服务发现</vt:lpstr>
      <vt:lpstr>Etcd做服务发现</vt:lpstr>
      <vt:lpstr>Etcd运维相关</vt:lpstr>
      <vt:lpstr>ETCD数据恢复</vt:lpstr>
      <vt:lpstr>ETCD调优</vt:lpstr>
      <vt:lpstr>ETCD使用过程的的一些问题</vt:lpstr>
      <vt:lpstr>Etcd ecosystem</vt:lpstr>
      <vt:lpstr>ETCD VS. ZOOKEEPR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Etcd技术分享</dc:title>
  <dc:creator>郑强</dc:creator>
  <cp:lastModifiedBy>郑强</cp:lastModifiedBy>
  <cp:revision>127</cp:revision>
  <dcterms:created xsi:type="dcterms:W3CDTF">2015-05-26T02:27:04Z</dcterms:created>
  <dcterms:modified xsi:type="dcterms:W3CDTF">2015-07-15T05:32:07Z</dcterms:modified>
</cp:coreProperties>
</file>