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7" r:id="rId2"/>
    <p:sldId id="258" r:id="rId3"/>
    <p:sldId id="307" r:id="rId4"/>
    <p:sldId id="259" r:id="rId5"/>
    <p:sldId id="260" r:id="rId6"/>
    <p:sldId id="288" r:id="rId7"/>
    <p:sldId id="308" r:id="rId8"/>
    <p:sldId id="264" r:id="rId9"/>
    <p:sldId id="292" r:id="rId10"/>
    <p:sldId id="309" r:id="rId11"/>
    <p:sldId id="266" r:id="rId12"/>
    <p:sldId id="293" r:id="rId13"/>
    <p:sldId id="286" r:id="rId14"/>
    <p:sldId id="310" r:id="rId15"/>
    <p:sldId id="271" r:id="rId16"/>
    <p:sldId id="272" r:id="rId17"/>
    <p:sldId id="287" r:id="rId18"/>
    <p:sldId id="311" r:id="rId19"/>
    <p:sldId id="305" r:id="rId20"/>
    <p:sldId id="277" r:id="rId21"/>
    <p:sldId id="278" r:id="rId22"/>
    <p:sldId id="280" r:id="rId23"/>
    <p:sldId id="295" r:id="rId24"/>
    <p:sldId id="300" r:id="rId25"/>
    <p:sldId id="302" r:id="rId26"/>
    <p:sldId id="282" r:id="rId27"/>
    <p:sldId id="283" r:id="rId28"/>
    <p:sldId id="306" r:id="rId29"/>
    <p:sldId id="303" r:id="rId30"/>
    <p:sldId id="294" r:id="rId31"/>
    <p:sldId id="296" r:id="rId32"/>
    <p:sldId id="304" r:id="rId33"/>
    <p:sldId id="298" r:id="rId34"/>
    <p:sldId id="314" r:id="rId35"/>
    <p:sldId id="317" r:id="rId36"/>
    <p:sldId id="315" r:id="rId37"/>
    <p:sldId id="316" r:id="rId38"/>
    <p:sldId id="313" r:id="rId39"/>
    <p:sldId id="299"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107" d="100"/>
          <a:sy n="107" d="100"/>
        </p:scale>
        <p:origin x="1949"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31AC0936-13A7-4206-A04C-633A232996C4}">
      <dgm:prSet/>
      <dgm:spPr/>
      <dgm:t>
        <a:bodyPr/>
        <a:lstStyle/>
        <a:p>
          <a:r>
            <a:rPr lang="en-US" dirty="0"/>
            <a:t>Does it get stuck?</a:t>
          </a:r>
        </a:p>
      </dgm:t>
    </dgm:pt>
    <dgm:pt modelId="{8477092A-2C17-4EB6-AC91-8D7FED19D23C}" type="parTrans" cxnId="{D4C5A42B-EDA1-41D5-8B8B-37FF404423F8}">
      <dgm:prSet/>
      <dgm:spPr/>
      <dgm:t>
        <a:bodyPr/>
        <a:lstStyle/>
        <a:p>
          <a:endParaRPr lang="en-US"/>
        </a:p>
      </dgm:t>
    </dgm:pt>
    <dgm:pt modelId="{482F6E00-E232-4B46-9304-64094FC5B909}" type="sibTrans" cxnId="{D4C5A42B-EDA1-41D5-8B8B-37FF404423F8}">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10/23/2023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23</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33</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37</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38</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38914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0.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image" Target="../media/image35.svg"/></Relationships>
</file>

<file path=ppt/slides/_rels/slide3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 Id="rId9" Type="http://schemas.openxmlformats.org/officeDocument/2006/relationships/image" Target="../media/image35.svg"/></Relationships>
</file>

<file path=ppt/slides/_rels/slide38.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17411" name="Rectangle 3"/>
          <p:cNvSpPr>
            <a:spLocks noGrp="1" noChangeArrowheads="1"/>
          </p:cNvSpPr>
          <p:nvPr>
            <p:ph sz="half" idx="1"/>
          </p:nvPr>
        </p:nvSpPr>
        <p:spPr>
          <a:xfrm>
            <a:off x="628650" y="1825625"/>
            <a:ext cx="3562350" cy="4351338"/>
          </a:xfrm>
        </p:spPr>
        <p:txBody>
          <a:bodyPr>
            <a:noAutofit/>
          </a:bodyPr>
          <a:lstStyle/>
          <a:p>
            <a:pPr marL="0" indent="0">
              <a:buNone/>
            </a:pPr>
            <a:r>
              <a:rPr lang="en-US" sz="1600" b="1" dirty="0">
                <a:solidFill>
                  <a:srgbClr val="FF0000"/>
                </a:solidFill>
              </a:rPr>
              <a:t>Fully observable: </a:t>
            </a:r>
            <a:r>
              <a:rPr lang="en-US" sz="1600" dirty="0"/>
              <a:t>The agent's sensors give it access to the complete state of the environment. The agent can “see” the whole environment.</a:t>
            </a:r>
            <a:endParaRPr lang="en-US" sz="1600" b="1" dirty="0">
              <a:solidFill>
                <a:srgbClr val="FF0000"/>
              </a:solidFill>
            </a:endParaRPr>
          </a:p>
          <a:p>
            <a:pPr marL="0" indent="0">
              <a:buNone/>
            </a:pPr>
            <a:r>
              <a:rPr lang="en-US" sz="1600" b="1" dirty="0">
                <a:solidFill>
                  <a:srgbClr val="FF0000"/>
                </a:solidFill>
              </a:rPr>
              <a:t>Deterministic: </a:t>
            </a:r>
            <a:r>
              <a:rPr lang="en-US" sz="1600" dirty="0"/>
              <a:t>The next state of the environment is completely determined by the current state and the agent’s action.</a:t>
            </a:r>
          </a:p>
          <a:p>
            <a:pPr marL="0" indent="0">
              <a:buNone/>
            </a:pPr>
            <a:endParaRPr lang="en-US" sz="1600" b="1" dirty="0">
              <a:solidFill>
                <a:srgbClr val="FF0000"/>
              </a:solidFill>
            </a:endParaRPr>
          </a:p>
          <a:p>
            <a:pPr marL="0" indent="0">
              <a:buNone/>
            </a:pPr>
            <a:endParaRPr lang="en-US" sz="1600" b="1" dirty="0">
              <a:solidFill>
                <a:srgbClr val="FF0000"/>
              </a:solidFill>
            </a:endParaRPr>
          </a:p>
          <a:p>
            <a:pPr marL="0" indent="0">
              <a:buNone/>
            </a:pPr>
            <a:endParaRPr lang="en-US" sz="1600" b="1" dirty="0">
              <a:solidFill>
                <a:srgbClr val="FF0000"/>
              </a:solidFill>
            </a:endParaRPr>
          </a:p>
          <a:p>
            <a:pPr marL="0" indent="0">
              <a:buNone/>
            </a:pPr>
            <a:endParaRPr lang="en-US" sz="1600" b="1" dirty="0">
              <a:solidFill>
                <a:srgbClr val="FF0000"/>
              </a:solidFill>
            </a:endParaRPr>
          </a:p>
          <a:p>
            <a:pPr marL="0" indent="0">
              <a:buNone/>
            </a:pPr>
            <a:r>
              <a:rPr lang="en-US" sz="1600" b="1" dirty="0">
                <a:solidFill>
                  <a:srgbClr val="FF0000"/>
                </a:solidFill>
              </a:rPr>
              <a:t>Known: </a:t>
            </a:r>
            <a:r>
              <a:rPr lang="en-US" sz="1600" dirty="0"/>
              <a:t>The agent knows the rules of the environment and can predict the outcome of actions. It knows the transition function. </a:t>
            </a:r>
            <a:endParaRPr lang="en-US" sz="1600" b="1" dirty="0">
              <a:solidFill>
                <a:srgbClr val="FF0000"/>
              </a:solidFill>
            </a:endParaRPr>
          </a:p>
        </p:txBody>
      </p:sp>
      <p:sp>
        <p:nvSpPr>
          <p:cNvPr id="2" name="Content Placeholder 1">
            <a:extLst>
              <a:ext uri="{FF2B5EF4-FFF2-40B4-BE49-F238E27FC236}">
                <a16:creationId xmlns:a16="http://schemas.microsoft.com/office/drawing/2014/main" id="{3D04E000-9259-5BB2-2488-89EAF2E2F3A6}"/>
              </a:ext>
            </a:extLst>
          </p:cNvPr>
          <p:cNvSpPr>
            <a:spLocks noGrp="1"/>
          </p:cNvSpPr>
          <p:nvPr>
            <p:ph sz="half" idx="2"/>
          </p:nvPr>
        </p:nvSpPr>
        <p:spPr>
          <a:xfrm>
            <a:off x="4800600" y="1825625"/>
            <a:ext cx="3714750" cy="4351338"/>
          </a:xfrm>
        </p:spPr>
        <p:txBody>
          <a:bodyPr>
            <a:noAutofit/>
          </a:bodyPr>
          <a:lstStyle/>
          <a:p>
            <a:pPr marL="0" indent="0">
              <a:buNone/>
            </a:pPr>
            <a:r>
              <a:rPr lang="en-US" sz="1600" b="1" dirty="0">
                <a:solidFill>
                  <a:srgbClr val="FF0000"/>
                </a:solidFill>
              </a:rPr>
              <a:t>Partially observable): </a:t>
            </a:r>
            <a:r>
              <a:rPr lang="en-US" sz="1600" dirty="0"/>
              <a:t>The agent cannot see all aspects of the state. E.g., it can’t see through walls.</a:t>
            </a:r>
          </a:p>
          <a:p>
            <a:pPr marL="0" indent="0">
              <a:buNone/>
            </a:pPr>
            <a:r>
              <a:rPr lang="en-US" sz="1600" dirty="0"/>
              <a:t> </a:t>
            </a:r>
            <a:endParaRPr lang="en-US" sz="1600" b="1" dirty="0">
              <a:solidFill>
                <a:srgbClr val="FF0000"/>
              </a:solidFill>
            </a:endParaRPr>
          </a:p>
          <a:p>
            <a:pPr marL="0" indent="0">
              <a:buNone/>
            </a:pPr>
            <a:r>
              <a:rPr lang="en-US" sz="1600" b="1" dirty="0">
                <a:solidFill>
                  <a:srgbClr val="FF0000"/>
                </a:solidFill>
              </a:rPr>
              <a:t>Stochastic: </a:t>
            </a:r>
            <a:r>
              <a:rPr lang="en-US" sz="1600" dirty="0"/>
              <a:t>The next state cannot be determined from the current state and the action (there is some randomness).</a:t>
            </a:r>
          </a:p>
          <a:p>
            <a:pPr marL="342900" lvl="1" indent="0">
              <a:buNone/>
            </a:pPr>
            <a:r>
              <a:rPr lang="en-US" sz="1600" b="1" dirty="0">
                <a:solidFill>
                  <a:srgbClr val="FF0000"/>
                </a:solidFill>
              </a:rPr>
              <a:t>Strategic:</a:t>
            </a:r>
            <a:r>
              <a:rPr lang="en-US" sz="1600" dirty="0">
                <a:solidFill>
                  <a:srgbClr val="FF0000"/>
                </a:solidFill>
              </a:rPr>
              <a:t> </a:t>
            </a:r>
            <a:r>
              <a:rPr lang="en-US" sz="1600" dirty="0"/>
              <a:t>The environment is adversarial and chooses actions strategically to harm the agent. E.g., a game where the other player is modeled as part of the environment. </a:t>
            </a:r>
          </a:p>
          <a:p>
            <a:pPr marL="342900" lvl="1" indent="0">
              <a:buNone/>
            </a:pPr>
            <a:endParaRPr lang="en-US" sz="1600" b="1" dirty="0">
              <a:solidFill>
                <a:srgbClr val="FF0000"/>
              </a:solidFill>
            </a:endParaRPr>
          </a:p>
          <a:p>
            <a:pPr marL="0" indent="0">
              <a:buNone/>
            </a:pPr>
            <a:r>
              <a:rPr lang="en-US" sz="1600" b="1" dirty="0">
                <a:solidFill>
                  <a:srgbClr val="FF0000"/>
                </a:solidFill>
              </a:rPr>
              <a:t>Unknown: </a:t>
            </a:r>
            <a:r>
              <a:rPr lang="en-US" sz="1600" dirty="0"/>
              <a:t>The agent cannot predict the outcome of actions. It needs to learn the  transition function by trying actions. </a:t>
            </a:r>
            <a:endParaRPr lang="en-US" sz="1600" b="1" dirty="0">
              <a:solidFill>
                <a:srgbClr val="FF0000"/>
              </a:solidFill>
            </a:endParaRPr>
          </a:p>
          <a:p>
            <a:pPr marL="0" indent="0">
              <a:buNone/>
            </a:pPr>
            <a:endParaRPr lang="en-US" sz="1600" dirty="0"/>
          </a:p>
        </p:txBody>
      </p:sp>
      <p:sp>
        <p:nvSpPr>
          <p:cNvPr id="3" name="TextBox 2">
            <a:extLst>
              <a:ext uri="{FF2B5EF4-FFF2-40B4-BE49-F238E27FC236}">
                <a16:creationId xmlns:a16="http://schemas.microsoft.com/office/drawing/2014/main" id="{EB4EE6AF-025E-E64D-E65C-8B1334B2C89F}"/>
              </a:ext>
            </a:extLst>
          </p:cNvPr>
          <p:cNvSpPr txBox="1"/>
          <p:nvPr/>
        </p:nvSpPr>
        <p:spPr>
          <a:xfrm>
            <a:off x="4191000" y="1752600"/>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4167187" y="2873415"/>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4167187" y="5029200"/>
            <a:ext cx="590550" cy="369332"/>
          </a:xfrm>
          <a:prstGeom prst="rect">
            <a:avLst/>
          </a:prstGeom>
          <a:noFill/>
        </p:spPr>
        <p:txBody>
          <a:bodyPr wrap="square" rtlCol="0">
            <a:spAutoFit/>
          </a:bodyPr>
          <a:lstStyle/>
          <a:p>
            <a:r>
              <a:rPr lang="en-US" b="1" dirty="0">
                <a:solidFill>
                  <a:srgbClr val="FF0000"/>
                </a:solidFill>
              </a:rPr>
              <a:t>vs.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18435" name="Rectangle 3"/>
          <p:cNvSpPr>
            <a:spLocks noGrp="1" noChangeArrowheads="1"/>
          </p:cNvSpPr>
          <p:nvPr>
            <p:ph sz="half" idx="1"/>
          </p:nvPr>
        </p:nvSpPr>
        <p:spPr>
          <a:xfrm>
            <a:off x="523874" y="1828800"/>
            <a:ext cx="3657600" cy="4351338"/>
          </a:xfrm>
        </p:spPr>
        <p:txBody>
          <a:bodyPr>
            <a:noAutofit/>
          </a:bodyPr>
          <a:lstStyle/>
          <a:p>
            <a:pPr marL="0" indent="0">
              <a:buNone/>
            </a:pPr>
            <a:r>
              <a:rPr lang="en-US" sz="1600" b="1" dirty="0">
                <a:solidFill>
                  <a:srgbClr val="FF0000"/>
                </a:solidFill>
              </a:rPr>
              <a:t>Static: </a:t>
            </a:r>
            <a:r>
              <a:rPr lang="en-US" sz="1600" dirty="0"/>
              <a:t>The environment is </a:t>
            </a:r>
            <a:r>
              <a:rPr lang="en-US" sz="1600" b="1" dirty="0"/>
              <a:t>not</a:t>
            </a:r>
            <a:r>
              <a:rPr lang="en-US" sz="1600" dirty="0"/>
              <a:t> changing while  agent is deliberating.</a:t>
            </a:r>
          </a:p>
          <a:p>
            <a:pPr marL="342900" lvl="1" indent="0">
              <a:buNone/>
            </a:pPr>
            <a:r>
              <a:rPr lang="en-US" sz="1300" b="1" dirty="0" err="1">
                <a:solidFill>
                  <a:srgbClr val="FF0000"/>
                </a:solidFill>
              </a:rPr>
              <a:t>Semidynamic</a:t>
            </a:r>
            <a:r>
              <a:rPr lang="en-US" sz="1300" b="1" dirty="0">
                <a:solidFill>
                  <a:srgbClr val="FF0000"/>
                </a:solidFill>
              </a:rPr>
              <a:t>:</a:t>
            </a:r>
            <a:r>
              <a:rPr lang="en-US" sz="1300" dirty="0">
                <a:solidFill>
                  <a:srgbClr val="FF0000"/>
                </a:solidFill>
              </a:rPr>
              <a:t> </a:t>
            </a:r>
            <a:r>
              <a:rPr lang="en-US" sz="1300" dirty="0"/>
              <a:t>the environment does not change while deliberating, but the agent's performance score depends on how fast it acts.</a:t>
            </a:r>
          </a:p>
          <a:p>
            <a:pPr marL="342900" lvl="1" indent="0">
              <a:buNone/>
            </a:pPr>
            <a:endParaRPr lang="en-US" sz="1600" b="1" dirty="0">
              <a:solidFill>
                <a:srgbClr val="FF0000"/>
              </a:solidFill>
            </a:endParaRPr>
          </a:p>
          <a:p>
            <a:pPr marL="0" indent="0">
              <a:buNone/>
            </a:pPr>
            <a:r>
              <a:rPr lang="en-US" sz="1600" b="1" dirty="0">
                <a:solidFill>
                  <a:srgbClr val="FF0000"/>
                </a:solidFill>
              </a:rPr>
              <a:t>Discrete: </a:t>
            </a:r>
            <a:r>
              <a:rPr lang="en-US" sz="1600" dirty="0"/>
              <a:t>The environment provides a fixed number of distinct percepts, actions, and environment states. Time can also evolve in a discrete or continuous fashion.</a:t>
            </a:r>
          </a:p>
          <a:p>
            <a:pPr marL="0" indent="0">
              <a:buNone/>
            </a:pPr>
            <a:r>
              <a:rPr lang="en-US" sz="1600" b="1" dirty="0">
                <a:solidFill>
                  <a:srgbClr val="FF0000"/>
                </a:solidFill>
              </a:rPr>
              <a:t>Episodic: </a:t>
            </a:r>
            <a:r>
              <a:rPr lang="en-US" sz="1600" dirty="0"/>
              <a:t>Episode = a self-contained sequence of actions. The agent's choice of action in one episode does not affect the next episodes. The agent does the same task repeatedly.</a:t>
            </a:r>
            <a:endParaRPr lang="en-US" sz="1600" b="1" dirty="0">
              <a:solidFill>
                <a:srgbClr val="FF0000"/>
              </a:solidFill>
            </a:endParaRPr>
          </a:p>
          <a:p>
            <a:pPr marL="0" indent="0">
              <a:buNone/>
            </a:pPr>
            <a:r>
              <a:rPr lang="en-US" sz="1600" b="1" dirty="0">
                <a:solidFill>
                  <a:srgbClr val="FF0000"/>
                </a:solidFill>
              </a:rPr>
              <a:t>Single agent: </a:t>
            </a:r>
            <a:r>
              <a:rPr lang="en-US" sz="1600" dirty="0"/>
              <a:t>An agent operating by itself in an environment.</a:t>
            </a:r>
          </a:p>
        </p:txBody>
      </p:sp>
      <p:sp>
        <p:nvSpPr>
          <p:cNvPr id="5" name="Content Placeholder 4">
            <a:extLst>
              <a:ext uri="{FF2B5EF4-FFF2-40B4-BE49-F238E27FC236}">
                <a16:creationId xmlns:a16="http://schemas.microsoft.com/office/drawing/2014/main" id="{9E2F1108-D318-D8BD-7455-3CEF2C59BD65}"/>
              </a:ext>
            </a:extLst>
          </p:cNvPr>
          <p:cNvSpPr>
            <a:spLocks noGrp="1"/>
          </p:cNvSpPr>
          <p:nvPr>
            <p:ph sz="half" idx="2"/>
          </p:nvPr>
        </p:nvSpPr>
        <p:spPr>
          <a:xfrm>
            <a:off x="4757740" y="1862137"/>
            <a:ext cx="3657600" cy="4351338"/>
          </a:xfrm>
        </p:spPr>
        <p:txBody>
          <a:bodyPr>
            <a:noAutofit/>
          </a:bodyPr>
          <a:lstStyle/>
          <a:p>
            <a:pPr marL="0" indent="0">
              <a:buNone/>
            </a:pPr>
            <a:r>
              <a:rPr lang="en-US" sz="1600" b="1" dirty="0">
                <a:solidFill>
                  <a:srgbClr val="FF0000"/>
                </a:solidFill>
              </a:rPr>
              <a:t>Dynamic: </a:t>
            </a:r>
            <a:r>
              <a:rPr lang="en-US" sz="1600" dirty="0"/>
              <a:t>The environment is changing while the agent is deliberating.</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b="1" dirty="0">
                <a:solidFill>
                  <a:srgbClr val="FF0000"/>
                </a:solidFill>
              </a:rPr>
              <a:t>Continuous: </a:t>
            </a:r>
            <a:r>
              <a:rPr lang="en-US" sz="1600" dirty="0"/>
              <a:t>Percepts, actions, state variables or time are continuous leading to an infinite state, percept or action space.</a:t>
            </a:r>
          </a:p>
          <a:p>
            <a:pPr marL="0" indent="0">
              <a:buNone/>
            </a:pPr>
            <a:r>
              <a:rPr lang="en-US" sz="1600" b="1" dirty="0">
                <a:solidFill>
                  <a:srgbClr val="FF0000"/>
                </a:solidFill>
              </a:rPr>
              <a:t>Sequential: </a:t>
            </a:r>
            <a:r>
              <a:rPr lang="en-US" sz="1600" dirty="0"/>
              <a:t>Actions now affect the outcomes later. E.g., learning makes problems sequential. </a:t>
            </a:r>
            <a:endParaRPr lang="en-US" sz="1600" b="1" dirty="0">
              <a:solidFill>
                <a:srgbClr val="FF0000"/>
              </a:solidFill>
            </a:endParaRPr>
          </a:p>
          <a:p>
            <a:pPr marL="0" indent="0">
              <a:buNone/>
            </a:pPr>
            <a:endParaRPr lang="en-US" sz="1600" b="1" dirty="0">
              <a:solidFill>
                <a:srgbClr val="FF0000"/>
              </a:solidFill>
            </a:endParaRPr>
          </a:p>
          <a:p>
            <a:pPr marL="0" indent="0">
              <a:buNone/>
            </a:pPr>
            <a:r>
              <a:rPr lang="en-US" sz="1600" b="1" dirty="0">
                <a:solidFill>
                  <a:srgbClr val="FF0000"/>
                </a:solidFill>
              </a:rPr>
              <a:t>Multi-agent: </a:t>
            </a:r>
            <a:r>
              <a:rPr lang="en-US" sz="1600" dirty="0"/>
              <a:t>Agent cooperate or compete in the same environment. </a:t>
            </a:r>
          </a:p>
          <a:p>
            <a:pPr marL="0" indent="0">
              <a:buNone/>
            </a:pPr>
            <a:endParaRPr lang="en-US" sz="1600" dirty="0"/>
          </a:p>
        </p:txBody>
      </p:sp>
      <p:sp>
        <p:nvSpPr>
          <p:cNvPr id="6" name="TextBox 5">
            <a:extLst>
              <a:ext uri="{FF2B5EF4-FFF2-40B4-BE49-F238E27FC236}">
                <a16:creationId xmlns:a16="http://schemas.microsoft.com/office/drawing/2014/main" id="{490F1121-67CD-301E-1F2E-3D64E9B9ADD6}"/>
              </a:ext>
            </a:extLst>
          </p:cNvPr>
          <p:cNvSpPr txBox="1"/>
          <p:nvPr/>
        </p:nvSpPr>
        <p:spPr>
          <a:xfrm>
            <a:off x="4157663" y="1809276"/>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366849"/>
            <a:ext cx="590550" cy="369332"/>
          </a:xfrm>
          <a:prstGeom prst="rect">
            <a:avLst/>
          </a:prstGeom>
          <a:noFill/>
        </p:spPr>
        <p:txBody>
          <a:bodyPr wrap="square" rtlCol="0">
            <a:spAutoFit/>
          </a:bodyPr>
          <a:lstStyle/>
          <a:p>
            <a:r>
              <a:rPr lang="en-US" b="1" dirty="0">
                <a:solidFill>
                  <a:srgbClr val="FF0000"/>
                </a:solidFill>
              </a:rPr>
              <a:t>vs.</a:t>
            </a: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4" y="3246437"/>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7254" y="3779837"/>
              <a:ext cx="1118598" cy="391495"/>
            </a:xfrm>
            <a:prstGeom prst="rect">
              <a:avLst/>
            </a:prstGeom>
          </p:spPr>
          <p:txBody>
            <a:bodyPr wrap="none">
              <a:spAutoFit/>
            </a:bodyPr>
            <a:lstStyle/>
            <a:p>
              <a:r>
                <a:rPr lang="en-US" dirty="0"/>
                <a:t>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7253" y="4313237"/>
              <a:ext cx="1068148" cy="391495"/>
            </a:xfrm>
            <a:prstGeom prst="rect">
              <a:avLst/>
            </a:prstGeom>
          </p:spPr>
          <p:txBody>
            <a:bodyPr wrap="none">
              <a:spAutoFit/>
            </a:bodyPr>
            <a:lstStyle/>
            <a:p>
              <a:r>
                <a:rPr lang="en-US" dirty="0"/>
                <a:t>Episodic</a:t>
              </a:r>
            </a:p>
          </p:txBody>
        </p:sp>
        <p:sp>
          <p:nvSpPr>
            <p:cNvPr id="12" name="Rectangle 11"/>
            <p:cNvSpPr/>
            <p:nvPr/>
          </p:nvSpPr>
          <p:spPr>
            <a:xfrm>
              <a:off x="5562601" y="4332347"/>
              <a:ext cx="1068148" cy="391495"/>
            </a:xfrm>
            <a:prstGeom prst="rect">
              <a:avLst/>
            </a:prstGeom>
          </p:spPr>
          <p:txBody>
            <a:bodyPr wrap="none">
              <a:spAutoFit/>
            </a:bodyPr>
            <a:lstStyle/>
            <a:p>
              <a:r>
                <a:rPr lang="en-US" dirty="0"/>
                <a:t>Episodic</a:t>
              </a:r>
            </a:p>
          </p:txBody>
        </p:sp>
        <p:sp>
          <p:nvSpPr>
            <p:cNvPr id="13" name="Rectangle 12"/>
            <p:cNvSpPr/>
            <p:nvPr/>
          </p:nvSpPr>
          <p:spPr>
            <a:xfrm>
              <a:off x="7481054" y="431323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313237"/>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0" name="Rectangle 29">
            <a:extLst>
              <a:ext uri="{FF2B5EF4-FFF2-40B4-BE49-F238E27FC236}">
                <a16:creationId xmlns:a16="http://schemas.microsoft.com/office/drawing/2014/main" id="{0A30D3E1-02C8-AF0F-3B20-66909B1B78B5}"/>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4"/>
          <a:stretch>
            <a:fillRect/>
          </a:stretch>
        </p:blipFill>
        <p:spPr>
          <a:xfrm>
            <a:off x="2619882" y="3798765"/>
            <a:ext cx="4648439" cy="2946551"/>
          </a:xfrm>
          <a:prstGeom prst="rect">
            <a:avLst/>
          </a:prstGeom>
        </p:spPr>
      </p:pic>
      <p:sp>
        <p:nvSpPr>
          <p:cNvPr id="13" name="Arrow: Right 12">
            <a:extLst>
              <a:ext uri="{FF2B5EF4-FFF2-40B4-BE49-F238E27FC236}">
                <a16:creationId xmlns:a16="http://schemas.microsoft.com/office/drawing/2014/main" id="{6BA93B0D-23E3-4061-99A1-D8A3BDEBB410}"/>
              </a:ext>
            </a:extLst>
          </p:cNvPr>
          <p:cNvSpPr/>
          <p:nvPr/>
        </p:nvSpPr>
        <p:spPr>
          <a:xfrm rot="4605895">
            <a:off x="3478465" y="3054381"/>
            <a:ext cx="778144" cy="527073"/>
          </a:xfrm>
          <a:prstGeom prst="rightArrow">
            <a:avLst>
              <a:gd name="adj1" fmla="val 50000"/>
              <a:gd name="adj2" fmla="val 3987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50508" y="4014396"/>
            <a:ext cx="2011567" cy="2310204"/>
          </a:xfrm>
          <a:prstGeom prst="wedgeRectCallout">
            <a:avLst>
              <a:gd name="adj1" fmla="val 127618"/>
              <a:gd name="adj2" fmla="val 1586"/>
            </a:avLst>
          </a:prstGeom>
        </p:spPr>
        <p:style>
          <a:lnRef idx="3">
            <a:schemeClr val="lt1"/>
          </a:lnRef>
          <a:fillRef idx="1">
            <a:schemeClr val="accent6"/>
          </a:fillRef>
          <a:effectRef idx="1">
            <a:schemeClr val="accent6"/>
          </a:effectRef>
          <a:fontRef idx="minor">
            <a:schemeClr val="lt1"/>
          </a:fontRef>
        </p:style>
        <p:txBody>
          <a:bodyPr rtlCol="0" anchor="ctr"/>
          <a:lstStyle/>
          <a:p>
            <a:pPr marL="285750" indent="-285750">
              <a:buFont typeface="Arial" panose="020B0604020202020204" pitchFamily="34" charset="0"/>
              <a:buChar char="•"/>
            </a:pPr>
            <a:r>
              <a:rPr lang="en-US" dirty="0"/>
              <a:t>Assess performance measure</a:t>
            </a:r>
          </a:p>
          <a:p>
            <a:pPr marL="285750" indent="-285750">
              <a:buFont typeface="Arial" panose="020B0604020202020204" pitchFamily="34" charset="0"/>
              <a:buChar char="•"/>
            </a:pPr>
            <a:r>
              <a:rPr lang="en-US" dirty="0"/>
              <a:t>Remember percept sequence</a:t>
            </a:r>
          </a:p>
          <a:p>
            <a:pPr marL="285750" indent="-285750">
              <a:buFont typeface="Arial" panose="020B0604020202020204" pitchFamily="34" charset="0"/>
              <a:buChar char="•"/>
            </a:pPr>
            <a:r>
              <a:rPr lang="en-US" dirty="0"/>
              <a:t>Built-in knowledge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4800600"/>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4800600"/>
                <a:ext cx="381000" cy="338554"/>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interactions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3"/>
                <a:stretch>
                  <a:fillRect l="-677" t="-3974" b="-9934"/>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4"/>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a:t>
            </a:r>
          </a:p>
          <a:p>
            <a:r>
              <a:rPr lang="en-US" dirty="0"/>
              <a:t>The state is updated using the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interactions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 …</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3"/>
                <a:stretch>
                  <a:fillRect l="-617" t="-3289" b="-921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4"/>
          <a:stretch>
            <a:fillRect/>
          </a:stretch>
        </p:blipFill>
        <p:spPr>
          <a:xfrm>
            <a:off x="1981200" y="2717650"/>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1981200" y="2667000"/>
            <a:ext cx="2982360" cy="1828800"/>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fontScale="92500" lnSpcReduction="20000"/>
              </a:bodyPr>
              <a:lstStyle/>
              <a:p>
                <a:pPr marL="0" indent="0">
                  <a:buNone/>
                </a:pPr>
                <a:r>
                  <a:rPr lang="en-US" sz="2000" dirty="0"/>
                  <a:t>States help to keep track of the environment. The representation can be </a:t>
                </a:r>
              </a:p>
              <a:p>
                <a:pPr lvl="1"/>
                <a:r>
                  <a:rPr lang="en-US" b="1" dirty="0"/>
                  <a:t>Atomic</a:t>
                </a:r>
                <a:r>
                  <a:rPr lang="en-US" dirty="0"/>
                  <a:t>: Just a label for a black box. E.g., A, B</a:t>
                </a:r>
              </a:p>
              <a:p>
                <a:pPr lvl="1"/>
                <a:r>
                  <a:rPr lang="en-US" b="1" dirty="0"/>
                  <a:t>Factored</a:t>
                </a:r>
                <a:r>
                  <a:rPr lang="en-US" dirty="0"/>
                  <a:t>: A vector of attribute values.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r>
                  <a:rPr lang="en-US" sz="2000" dirty="0"/>
                  <a:t>We often construct atomic labels from factored information. E.g.: If the agent’s factored state is the coordinate x = 7 and y = 3, then the atomic state label could be the string “(7, 3)”. With the label, we can only compare if two labels are the same. With the factored state we can calculate distances!</a:t>
                </a:r>
              </a:p>
              <a:p>
                <a:pPr marL="0" indent="0">
                  <a:buNone/>
                </a:pPr>
                <a:endParaRPr lang="en-US" sz="2000" b="1" dirty="0">
                  <a:solidFill>
                    <a:srgbClr val="FF0000"/>
                  </a:solidFill>
                </a:endParaRPr>
              </a:p>
              <a:p>
                <a:pPr marL="0" indent="0">
                  <a:buNone/>
                </a:pPr>
                <a:r>
                  <a:rPr lang="en-US" sz="2000" b="1" dirty="0">
                    <a:solidFill>
                      <a:srgbClr val="FF0000"/>
                    </a:solidFill>
                  </a:rPr>
                  <a:t>State Space</a:t>
                </a:r>
                <a:r>
                  <a:rPr lang="en-US" sz="2000" dirty="0"/>
                  <a:t>: The set of all possible states </a:t>
                </a:r>
                <a14:m>
                  <m:oMath xmlns:m="http://schemas.openxmlformats.org/officeDocument/2006/math">
                    <m:r>
                      <a:rPr lang="en-US" sz="2000" b="0" i="1" smtClean="0">
                        <a:latin typeface="Cambria Math" panose="02040503050406030204" pitchFamily="18" charset="0"/>
                      </a:rPr>
                      <m:t>𝑆</m:t>
                    </m:r>
                  </m:oMath>
                </a14:m>
                <a:r>
                  <a:rPr lang="en-US" sz="2000" dirty="0"/>
                  <a:t>. This set is typically very large!</a:t>
                </a:r>
              </a:p>
            </p:txBody>
          </p:sp>
        </mc:Choice>
        <mc:Fallback>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696" t="-2120" r="-773"/>
                </a:stretch>
              </a:blipFill>
            </p:spPr>
            <p:txBody>
              <a:bodyPr/>
              <a:lstStyle/>
              <a:p>
                <a:r>
                  <a:rPr lang="en-US">
                    <a:noFill/>
                  </a:rPr>
                  <a:t> </a:t>
                </a:r>
              </a:p>
            </p:txBody>
          </p:sp>
        </mc:Fallback>
      </mc:AlternateContent>
      <p:sp>
        <p:nvSpPr>
          <p:cNvPr id="5" name="Speech Bubble: Rectangle 4">
            <a:extLst>
              <a:ext uri="{FF2B5EF4-FFF2-40B4-BE49-F238E27FC236}">
                <a16:creationId xmlns:a16="http://schemas.microsoft.com/office/drawing/2014/main" id="{A1F6455A-2485-B0DA-DAC2-B15E3F61A4BE}"/>
              </a:ext>
            </a:extLst>
          </p:cNvPr>
          <p:cNvSpPr/>
          <p:nvPr/>
        </p:nvSpPr>
        <p:spPr>
          <a:xfrm>
            <a:off x="2483644" y="2773362"/>
            <a:ext cx="603250" cy="268593"/>
          </a:xfrm>
          <a:prstGeom prst="wedgeRectCallout">
            <a:avLst>
              <a:gd name="adj1" fmla="val -20834"/>
              <a:gd name="adj2" fmla="val 232984"/>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action</a:t>
            </a:r>
          </a:p>
        </p:txBody>
      </p:sp>
      <p:sp>
        <p:nvSpPr>
          <p:cNvPr id="7" name="TextBox 6">
            <a:extLst>
              <a:ext uri="{FF2B5EF4-FFF2-40B4-BE49-F238E27FC236}">
                <a16:creationId xmlns:a16="http://schemas.microsoft.com/office/drawing/2014/main" id="{AA03CBD6-0AA4-0600-A791-23C25B022577}"/>
              </a:ext>
            </a:extLst>
          </p:cNvPr>
          <p:cNvSpPr txBox="1"/>
          <p:nvPr/>
        </p:nvSpPr>
        <p:spPr>
          <a:xfrm>
            <a:off x="5715000" y="3065767"/>
            <a:ext cx="2057400" cy="923330"/>
          </a:xfrm>
          <a:prstGeom prst="rect">
            <a:avLst/>
          </a:prstGeom>
          <a:noFill/>
        </p:spPr>
        <p:txBody>
          <a:bodyPr wrap="square">
            <a:spAutoFit/>
          </a:bodyPr>
          <a:lstStyle/>
          <a:p>
            <a:pPr marL="0" indent="0">
              <a:buNone/>
            </a:pPr>
            <a:r>
              <a:rPr lang="en-US" sz="1800" dirty="0"/>
              <a:t>Actions cause to a transition from one state to another.</a:t>
            </a:r>
          </a:p>
        </p:txBody>
      </p:sp>
    </p:spTree>
    <p:extLst>
      <p:ext uri="{BB962C8B-B14F-4D97-AF65-F5344CB8AC3E}">
        <p14:creationId xmlns:p14="http://schemas.microsoft.com/office/powerpoint/2010/main" val="73149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4" cy="1477328"/>
          </a:xfrm>
          <a:prstGeom prst="rect">
            <a:avLst/>
          </a:prstGeom>
          <a:noFill/>
        </p:spPr>
        <p:txBody>
          <a:bodyPr wrap="none" rtlCol="0">
            <a:spAutoFit/>
          </a:bodyPr>
          <a:lstStyle/>
          <a:p>
            <a:r>
              <a:rPr lang="en-US" b="1" dirty="0"/>
              <a:t>Percepts</a:t>
            </a:r>
            <a:br>
              <a:rPr lang="en-US" dirty="0"/>
            </a:br>
            <a:br>
              <a:rPr lang="en-US" dirty="0"/>
            </a:br>
            <a:br>
              <a:rPr lang="en-US" dirty="0"/>
            </a:br>
            <a:r>
              <a:rPr lang="en-US" dirty="0"/>
              <a:t>temperature:</a:t>
            </a:r>
          </a:p>
          <a:p>
            <a:r>
              <a:rPr lang="en-US" dirty="0"/>
              <a:t>Low, ok, high</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2031325"/>
          </a:xfrm>
          <a:prstGeom prst="rect">
            <a:avLst/>
          </a:prstGeom>
          <a:noFill/>
        </p:spPr>
        <p:txBody>
          <a:bodyPr wrap="square" rtlCol="0">
            <a:spAutoFit/>
          </a:bodyPr>
          <a:lstStyle/>
          <a:p>
            <a:r>
              <a:rPr lang="en-US" b="1" dirty="0"/>
              <a:t>States</a:t>
            </a:r>
          </a:p>
          <a:p>
            <a:endParaRPr lang="en-US" dirty="0"/>
          </a:p>
          <a:p>
            <a:endParaRPr lang="en-US" dirty="0"/>
          </a:p>
          <a:p>
            <a:endParaRPr lang="en-US" dirty="0"/>
          </a:p>
          <a:p>
            <a:r>
              <a:rPr lang="en-US" dirty="0"/>
              <a:t>No states need</a:t>
            </a:r>
          </a:p>
          <a:p>
            <a:endParaRPr lang="en-US" dirty="0"/>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E7C2D6C5-C842-4F68-BA5B-73EEC57595E6}"/>
              </a:ext>
            </a:extLst>
          </p:cNvPr>
          <p:cNvSpPr txBox="1"/>
          <p:nvPr/>
        </p:nvSpPr>
        <p:spPr>
          <a:xfrm>
            <a:off x="2819400" y="1374333"/>
            <a:ext cx="1676401" cy="923330"/>
          </a:xfrm>
          <a:prstGeom prst="rect">
            <a:avLst/>
          </a:prstGeom>
          <a:noFill/>
        </p:spPr>
        <p:txBody>
          <a:bodyPr wrap="square" rtlCol="0">
            <a:spAutoFit/>
          </a:bodyPr>
          <a:lstStyle/>
          <a:p>
            <a:r>
              <a:rPr lang="en-US" dirty="0"/>
              <a:t>Set temperature</a:t>
            </a:r>
          </a:p>
          <a:p>
            <a:r>
              <a:rPr lang="en-US" dirty="0"/>
              <a:t>range</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477328"/>
          </a:xfrm>
          <a:prstGeom prst="rect">
            <a:avLst/>
          </a:prstGeom>
          <a:noFill/>
        </p:spPr>
        <p:txBody>
          <a:bodyPr wrap="square" rtlCol="0">
            <a:spAutoFit/>
          </a:bodyPr>
          <a:lstStyle/>
          <a:p>
            <a:r>
              <a:rPr lang="en-US" dirty="0"/>
              <a:t>Change temperature when you are too cold/warm.</a:t>
            </a:r>
          </a:p>
        </p:txBody>
      </p:sp>
    </p:spTree>
    <p:extLst>
      <p:ext uri="{BB962C8B-B14F-4D97-AF65-F5344CB8AC3E}">
        <p14:creationId xmlns:p14="http://schemas.microsoft.com/office/powerpoint/2010/main" val="3836960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 </a:t>
            </a:r>
            <a:r>
              <a:rPr lang="en-US" dirty="0"/>
              <a:t>and is then finished.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The performance measure is typically the cost to reach the goal.</a:t>
            </a:r>
            <a:r>
              <a:rPr lang="en-US" b="1" dirty="0">
                <a:solidFill>
                  <a:srgbClr val="FF0000"/>
                </a:solidFill>
              </a:rPr>
              <a:t>  </a:t>
            </a:r>
          </a:p>
        </p:txBody>
      </p:sp>
      <p:grpSp>
        <p:nvGrpSpPr>
          <p:cNvPr id="8" name="Group 7">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interactions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4"/>
                <a:stretch>
                  <a:fillRect l="-716" t="-2581" b="-77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4572000" y="2913527"/>
                <a:ext cx="51816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4572000" y="2913527"/>
                <a:ext cx="5181600" cy="972702"/>
              </a:xfrm>
              <a:prstGeom prst="rect">
                <a:avLst/>
              </a:prstGeom>
              <a:blipFill>
                <a:blip r:embed="rId5"/>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p:sp>
        <p:nvSpPr>
          <p:cNvPr id="12" name="Left Brace 11">
            <a:extLst>
              <a:ext uri="{FF2B5EF4-FFF2-40B4-BE49-F238E27FC236}">
                <a16:creationId xmlns:a16="http://schemas.microsoft.com/office/drawing/2014/main" id="{AB771649-5BF3-8747-5429-08474493638E}"/>
              </a:ext>
            </a:extLst>
          </p:cNvPr>
          <p:cNvSpPr/>
          <p:nvPr/>
        </p:nvSpPr>
        <p:spPr>
          <a:xfrm rot="16200000">
            <a:off x="5299907" y="4494088"/>
            <a:ext cx="144386"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794829"/>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expected utility over time.</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541" t="-4132" r="-850"/>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interactions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5"/>
                <a:stretch>
                  <a:fillRect l="-571"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743200"/>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ea typeface="Cambria Math" panose="02040503050406030204" pitchFamily="18" charset="0"/>
                            </a:rPr>
                            <m:t>𝔼</m:t>
                          </m:r>
                          <m:d>
                            <m:dPr>
                              <m:begChr m:val="["/>
                              <m:endChr m:val="]"/>
                              <m:ctrlPr>
                                <a:rPr lang="en-US" b="0" i="1" smtClean="0">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b="0" i="1" smtClean="0">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743200"/>
                <a:ext cx="3048000" cy="847861"/>
              </a:xfrm>
              <a:prstGeom prst="rect">
                <a:avLst/>
              </a:prstGeom>
              <a:blipFill>
                <a:blip r:embed="rId6"/>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3" y="3134341"/>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803954"/>
            <a:ext cx="1696278" cy="523220"/>
          </a:xfrm>
          <a:prstGeom prst="rect">
            <a:avLst/>
          </a:prstGeom>
          <a:noFill/>
        </p:spPr>
        <p:txBody>
          <a:bodyPr wrap="square" rtlCol="0">
            <a:spAutoFit/>
          </a:bodyPr>
          <a:lstStyle/>
          <a:p>
            <a:pPr algn="ctr"/>
            <a:r>
              <a:rPr lang="en-US" sz="1400" dirty="0"/>
              <a:t>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Lst>
          </p:cNvPr>
          <p:cNvSpPr/>
          <p:nvPr/>
        </p:nvSpPr>
        <p:spPr>
          <a:xfrm rot="16200000">
            <a:off x="4946402" y="4695193"/>
            <a:ext cx="89396" cy="2971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7" name="TextBox 6">
            <a:extLst>
              <a:ext uri="{FF2B5EF4-FFF2-40B4-BE49-F238E27FC236}">
                <a16:creationId xmlns:a16="http://schemas.microsoft.com/office/drawing/2014/main" id="{DA3A3043-96C4-4585-9DE4-156A53B69890}"/>
              </a:ext>
            </a:extLst>
          </p:cNvPr>
          <p:cNvSpPr txBox="1"/>
          <p:nvPr/>
        </p:nvSpPr>
        <p:spPr>
          <a:xfrm>
            <a:off x="5718057" y="4463547"/>
            <a:ext cx="990601" cy="43088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100" b="1" dirty="0"/>
              <a:t>Agent program</a:t>
            </a:r>
          </a:p>
        </p:txBody>
      </p:sp>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1371942" y="5398398"/>
            <a:ext cx="1295400" cy="392111"/>
          </a:xfrm>
          <a:prstGeom prst="borderCallout1">
            <a:avLst>
              <a:gd name="adj1" fmla="val 20790"/>
              <a:gd name="adj2" fmla="val 104328"/>
              <a:gd name="adj3" fmla="val 22670"/>
              <a:gd name="adj4" fmla="val 22473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711362"/>
          </a:xfrm>
          <a:prstGeom prst="borderCallout1">
            <a:avLst>
              <a:gd name="adj1" fmla="val 45008"/>
              <a:gd name="adj2" fmla="val 104907"/>
              <a:gd name="adj3" fmla="val 78170"/>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 the agent program</a:t>
            </a:r>
          </a:p>
        </p:txBody>
      </p:sp>
    </p:spTree>
    <p:extLst>
      <p:ext uri="{BB962C8B-B14F-4D97-AF65-F5344CB8AC3E}">
        <p14:creationId xmlns:p14="http://schemas.microsoft.com/office/powerpoint/2010/main" val="147365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DF5C27-232E-48B7-8171-EA8A2E3A93E7}"/>
              </a:ext>
            </a:extLst>
          </p:cNvPr>
          <p:cNvSpPr/>
          <p:nvPr/>
        </p:nvSpPr>
        <p:spPr>
          <a:xfrm>
            <a:off x="777136"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46BEEC65-AC0E-437D-8CD7-B9F36A8B4660}"/>
              </a:ext>
            </a:extLst>
          </p:cNvPr>
          <p:cNvSpPr/>
          <p:nvPr/>
        </p:nvSpPr>
        <p:spPr>
          <a:xfrm>
            <a:off x="1462938" y="28194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777136"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4" name="TextBox 13">
            <a:extLst>
              <a:ext uri="{FF2B5EF4-FFF2-40B4-BE49-F238E27FC236}">
                <a16:creationId xmlns:a16="http://schemas.microsoft.com/office/drawing/2014/main" id="{DF174D32-43A7-4A26-B966-801AF47D5F09}"/>
              </a:ext>
            </a:extLst>
          </p:cNvPr>
          <p:cNvSpPr txBox="1"/>
          <p:nvPr/>
        </p:nvSpPr>
        <p:spPr>
          <a:xfrm>
            <a:off x="2676448"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2682136"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5541721" y="3248888"/>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594082" y="1603383"/>
            <a:ext cx="286754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600" b="1" dirty="0"/>
              <a:t>Reflex Agent?</a:t>
            </a:r>
          </a:p>
        </p:txBody>
      </p:sp>
    </p:spTree>
    <p:extLst>
      <p:ext uri="{BB962C8B-B14F-4D97-AF65-F5344CB8AC3E}">
        <p14:creationId xmlns:p14="http://schemas.microsoft.com/office/powerpoint/2010/main" val="412548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What Type of Intelligent Agent is this?</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573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7398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Modern Robot Vacuum? </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200" y="4959905"/>
            <a:ext cx="2771721" cy="369332"/>
          </a:xfrm>
          <a:prstGeom prst="rect">
            <a:avLst/>
          </a:prstGeom>
          <a:noFill/>
        </p:spPr>
        <p:txBody>
          <a:bodyPr wrap="none" rtlCol="0">
            <a:spAutoFit/>
          </a:bodyPr>
          <a:lstStyle/>
          <a:p>
            <a:r>
              <a:rPr lang="en-US" dirty="0"/>
              <a:t>Does it use simple reflexes?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Tree>
    <p:extLst>
      <p:ext uri="{BB962C8B-B14F-4D97-AF65-F5344CB8AC3E}">
        <p14:creationId xmlns:p14="http://schemas.microsoft.com/office/powerpoint/2010/main" val="3695375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What Type of Intelligent </a:t>
            </a:r>
            <a:br>
              <a:rPr lang="en-US" dirty="0"/>
            </a:br>
            <a:r>
              <a:rPr lang="en-US" dirty="0"/>
              <a:t>Agent is this?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5543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How does ChatGPT work?</a:t>
            </a:r>
          </a:p>
        </p:txBody>
      </p:sp>
      <p:sp>
        <p:nvSpPr>
          <p:cNvPr id="5" name="Content Placeholder 4">
            <a:extLst>
              <a:ext uri="{FF2B5EF4-FFF2-40B4-BE49-F238E27FC236}">
                <a16:creationId xmlns:a16="http://schemas.microsoft.com/office/drawing/2014/main" id="{89876C7D-FEDD-860F-1E47-AA708CDF3889}"/>
              </a:ext>
            </a:extLst>
          </p:cNvPr>
          <p:cNvSpPr>
            <a:spLocks noGrp="1"/>
          </p:cNvSpPr>
          <p:nvPr>
            <p:ph idx="1"/>
          </p:nvPr>
        </p:nvSpPr>
        <p:spPr/>
        <p:txBody>
          <a:bodyPr/>
          <a:lstStyle/>
          <a:p>
            <a:pPr marL="0" indent="0" algn="ctr">
              <a:buNone/>
            </a:pPr>
            <a:endParaRPr lang="en-US" dirty="0"/>
          </a:p>
        </p:txBody>
      </p:sp>
    </p:spTree>
    <p:extLst>
      <p:ext uri="{BB962C8B-B14F-4D97-AF65-F5344CB8AC3E}">
        <p14:creationId xmlns:p14="http://schemas.microsoft.com/office/powerpoint/2010/main" val="1006094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nvPr>
        </p:nvGraphicFramePr>
        <p:xfrm>
          <a:off x="628650" y="14478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200" y="4739243"/>
            <a:ext cx="2771721" cy="369332"/>
          </a:xfrm>
          <a:prstGeom prst="rect">
            <a:avLst/>
          </a:prstGeom>
          <a:noFill/>
        </p:spPr>
        <p:txBody>
          <a:bodyPr wrap="none" rtlCol="0">
            <a:spAutoFit/>
          </a:bodyPr>
          <a:lstStyle/>
          <a:p>
            <a:r>
              <a:rPr lang="en-US" dirty="0"/>
              <a:t>Does it use simple reflexes?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5262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929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76175"/>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3470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4845782" y="5770681"/>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it ChatGPT a rational agent? Why?</a:t>
            </a:r>
          </a:p>
        </p:txBody>
      </p:sp>
      <p:grpSp>
        <p:nvGrpSpPr>
          <p:cNvPr id="9" name="Group 8">
            <a:extLst>
              <a:ext uri="{FF2B5EF4-FFF2-40B4-BE49-F238E27FC236}">
                <a16:creationId xmlns:a16="http://schemas.microsoft.com/office/drawing/2014/main" id="{007C13B2-6714-4C9A-E926-072509D0D5A3}"/>
              </a:ext>
            </a:extLst>
          </p:cNvPr>
          <p:cNvGrpSpPr/>
          <p:nvPr/>
        </p:nvGrpSpPr>
        <p:grpSpPr>
          <a:xfrm>
            <a:off x="628650" y="5930006"/>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Tree>
    <p:extLst>
      <p:ext uri="{BB962C8B-B14F-4D97-AF65-F5344CB8AC3E}">
        <p14:creationId xmlns:p14="http://schemas.microsoft.com/office/powerpoint/2010/main" val="3434945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as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639726629"/>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929806" y="4764294"/>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10" name="TextBox 9">
            <a:extLst>
              <a:ext uri="{FF2B5EF4-FFF2-40B4-BE49-F238E27FC236}">
                <a16:creationId xmlns:a16="http://schemas.microsoft.com/office/drawing/2014/main" id="{D89A5416-8469-7953-E766-1113C06E106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3"/>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33B71F9-FB09-AC8A-5B18-3FC68AD42A67}"/>
              </a:ext>
            </a:extLst>
          </p:cNvPr>
          <p:cNvGrpSpPr/>
          <p:nvPr/>
        </p:nvGrpSpPr>
        <p:grpSpPr>
          <a:xfrm>
            <a:off x="3810000" y="2286000"/>
            <a:ext cx="4245033" cy="1828800"/>
            <a:chOff x="5037528" y="3716336"/>
            <a:chExt cx="4245033" cy="1828800"/>
          </a:xfrm>
        </p:grpSpPr>
        <p:pic>
          <p:nvPicPr>
            <p:cNvPr id="2" name="Picture 4">
              <a:extLst>
                <a:ext uri="{FF2B5EF4-FFF2-40B4-BE49-F238E27FC236}">
                  <a16:creationId xmlns:a16="http://schemas.microsoft.com/office/drawing/2014/main" id="{272D6244-5F12-DAF1-493C-6996C6E0D9BC}"/>
                </a:ext>
              </a:extLst>
            </p:cNvPr>
            <p:cNvPicPr>
              <a:picLocks noChangeAspect="1" noChangeArrowheads="1"/>
            </p:cNvPicPr>
            <p:nvPr/>
          </p:nvPicPr>
          <p:blipFill>
            <a:blip r:embed="rId4" cstate="print"/>
            <a:srcRect/>
            <a:stretch>
              <a:fillRect/>
            </a:stretch>
          </p:blipFill>
          <p:spPr bwMode="auto">
            <a:xfrm>
              <a:off x="5037528" y="3716336"/>
              <a:ext cx="4245033" cy="1828800"/>
            </a:xfrm>
            <a:prstGeom prst="rect">
              <a:avLst/>
            </a:prstGeom>
            <a:noFill/>
            <a:ln w="9525">
              <a:noFill/>
              <a:miter lim="800000"/>
              <a:headEnd/>
              <a:tailEnd/>
            </a:ln>
          </p:spPr>
        </p:pic>
        <p:sp>
          <p:nvSpPr>
            <p:cNvPr id="7" name="Rectangle 6">
              <a:extLst>
                <a:ext uri="{FF2B5EF4-FFF2-40B4-BE49-F238E27FC236}">
                  <a16:creationId xmlns:a16="http://schemas.microsoft.com/office/drawing/2014/main" id="{587470C2-4341-7CA5-300A-0259AEE9A1CF}"/>
                </a:ext>
              </a:extLst>
            </p:cNvPr>
            <p:cNvSpPr/>
            <p:nvPr/>
          </p:nvSpPr>
          <p:spPr>
            <a:xfrm>
              <a:off x="8009328" y="4236419"/>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Lst>
                </p:cNvPr>
                <p:cNvSpPr txBox="1"/>
                <p:nvPr/>
              </p:nvSpPr>
              <p:spPr>
                <a:xfrm>
                  <a:off x="7952694" y="4265885"/>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7952694" y="4265885"/>
                  <a:ext cx="1047234" cy="307777"/>
                </a:xfrm>
                <a:prstGeom prst="rect">
                  <a:avLst/>
                </a:prstGeom>
                <a:blipFill>
                  <a:blip r:embed="rId5"/>
                  <a:stretch>
                    <a:fillRect b="-58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4892673"/>
          </a:xfrm>
        </p:spPr>
        <p:txBody>
          <a:bodyPr>
            <a:normAutofit fontScale="62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a:p>
            <a:endParaRPr lang="en-US" sz="2800" dirty="0"/>
          </a:p>
          <a:p>
            <a:pPr marL="0" indent="0">
              <a:buNone/>
            </a:pPr>
            <a:r>
              <a:rPr lang="en-US" sz="2800" dirty="0"/>
              <a:t>This means: </a:t>
            </a:r>
          </a:p>
          <a:p>
            <a:pPr lvl="1"/>
            <a:r>
              <a:rPr lang="en-US" sz="2500" b="1" dirty="0"/>
              <a:t>Rationality is only an ideal</a:t>
            </a:r>
          </a:p>
          <a:p>
            <a:pPr lvl="1"/>
            <a:r>
              <a:rPr lang="en-US" sz="2500" b="1" dirty="0"/>
              <a:t>Rationality ≠ Omniscience </a:t>
            </a:r>
            <a:r>
              <a:rPr lang="en-US" sz="2500" dirty="0">
                <a:solidFill>
                  <a:schemeClr val="tx1">
                    <a:lumMod val="50000"/>
                    <a:lumOff val="50000"/>
                  </a:schemeClr>
                </a:solidFill>
              </a:rPr>
              <a:t>(rational agents can make mistakes if percepts and knowledge do not suffice to make a good decision)</a:t>
            </a: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r>
              <a:rPr lang="en-US" sz="2500" b="1" dirty="0"/>
              <a:t>It is rational to explore and learn</a:t>
            </a:r>
            <a:r>
              <a:rPr lang="en-US" sz="2500" dirty="0"/>
              <a:t> </a:t>
            </a:r>
            <a:r>
              <a:rPr lang="en-US" sz="2500" dirty="0">
                <a:solidFill>
                  <a:schemeClr val="tx1">
                    <a:lumMod val="50000"/>
                    <a:lumOff val="50000"/>
                  </a:schemeClr>
                </a:solidFill>
              </a:rPr>
              <a:t>(i.e.,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43">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4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22735</TotalTime>
  <Words>2759</Words>
  <Application>Microsoft Office PowerPoint</Application>
  <PresentationFormat>On-screen Show (4:3)</PresentationFormat>
  <Paragraphs>493</Paragraphs>
  <Slides>39</Slides>
  <Notes>29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Cambria Math</vt:lpstr>
      <vt:lpstr>Courier New</vt:lpstr>
      <vt:lpstr>source sans pro</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State Representation</vt:lpstr>
      <vt:lpstr>Old-school vs. Smart Thermostat</vt:lpstr>
      <vt:lpstr>Old-school vs. Smart Thermostat</vt:lpstr>
      <vt:lpstr>Goal-based Agent</vt:lpstr>
      <vt:lpstr>Utility-based Agent</vt:lpstr>
      <vt:lpstr>Agents that Learn</vt:lpstr>
      <vt:lpstr>Smart Thermostat</vt:lpstr>
      <vt:lpstr>What Type of Intelligent Agent is this?</vt:lpstr>
      <vt:lpstr>PEAS Description of a Modern Robot Vacuum</vt:lpstr>
      <vt:lpstr>PEAS Description of a Modern Robot Vacuum</vt:lpstr>
      <vt:lpstr>What Type of Intelligent Agent is a Modern Robot Vacuum? </vt:lpstr>
      <vt:lpstr>What Type of Intelligent  Agent is this?</vt:lpstr>
      <vt:lpstr>PEAS Description of ChatGPT</vt:lpstr>
      <vt:lpstr>How does ChatGPT work?</vt:lpstr>
      <vt:lpstr>What Type of Intelligent Agent is ChatGPT?</vt:lpstr>
      <vt:lpstr>Intelligent Systems as  Sets of Agents: Self-driving Car</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189</cp:revision>
  <cp:lastPrinted>2021-08-30T18:56:39Z</cp:lastPrinted>
  <dcterms:created xsi:type="dcterms:W3CDTF">2003-12-17T02:32:09Z</dcterms:created>
  <dcterms:modified xsi:type="dcterms:W3CDTF">2023-10-23T14:40:52Z</dcterms:modified>
</cp:coreProperties>
</file>