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1"/>
  </p:notesMasterIdLst>
  <p:sldIdLst>
    <p:sldId id="256" r:id="rId2"/>
    <p:sldId id="278" r:id="rId3"/>
    <p:sldId id="279" r:id="rId4"/>
    <p:sldId id="280" r:id="rId5"/>
    <p:sldId id="262" r:id="rId6"/>
    <p:sldId id="259" r:id="rId7"/>
    <p:sldId id="261" r:id="rId8"/>
    <p:sldId id="260" r:id="rId9"/>
    <p:sldId id="264" r:id="rId10"/>
    <p:sldId id="263" r:id="rId11"/>
    <p:sldId id="265" r:id="rId12"/>
    <p:sldId id="269" r:id="rId13"/>
    <p:sldId id="268" r:id="rId14"/>
    <p:sldId id="270" r:id="rId15"/>
    <p:sldId id="281" r:id="rId16"/>
    <p:sldId id="266" r:id="rId17"/>
    <p:sldId id="271" r:id="rId18"/>
    <p:sldId id="272" r:id="rId19"/>
    <p:sldId id="282" r:id="rId2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cs-CZ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24F3F158-6AED-4C77-A6AB-EE7201508C47}" type="datetimeFigureOut">
              <a:rPr lang="cs-CZ"/>
              <a:pPr/>
              <a:t>22.9.2013</a:t>
            </a:fld>
            <a:endParaRPr lang="cs-CZ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cs-CZ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5BB9D0C3-7880-47C7-9DFE-6E93ED371C35}" type="slidenum">
              <a:rPr lang="cs-CZ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79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úhlý trojúhe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lný tvar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Přímá spojovací čára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11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0C3A864-5B09-42E1-AA42-00BE47607404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12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cs-CZ" dirty="0"/>
          </a:p>
        </p:txBody>
      </p:sp>
      <p:sp>
        <p:nvSpPr>
          <p:cNvPr id="13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A5FB77E-83F4-4F49-B5B2-E81D5941BF07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4733667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DB359-DA70-4B26-9438-99D37B832501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5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6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1F51-CC79-4AFA-984F-332B92DE3111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3239211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9EC1C-42CC-4108-9058-BDF3D027F180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5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6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B5D4-C396-43F7-A962-1480D213339B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3324709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4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BABD-B08E-4684-9860-9A1BF13952E9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5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6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6EB42-2B38-4649-A70F-5E284645E2FE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3738993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vojitá šip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Dvojitá šip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07C0BC-9D99-4FC1-B322-99A647F99AEF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cs-CZ" dirty="0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DCD3E5-4CA5-47DC-95F0-857DE5EB98C8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6634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B78752-F56D-4412-AC5D-E86188A3F032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E9E04F-642B-426F-B1C4-AA6A3C5AA58A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657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84C507-053F-41EA-987E-B195C58A5B96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F3BF26-B39B-4ABB-AC92-F18080D05F8B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016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9CBA15-2410-4023-8617-FBCA2387B5A7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FBE647-7BA6-4291-A6A9-363029210555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2104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1A201-CF1A-451D-BD9D-B7FFFBC9C252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3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4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A5120-CC18-4FA6-BF47-06023B55E78F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923951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46A54F-2766-41C1-A2B6-5F1E37B0EB19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C68982-72C8-4D02-A435-3F30EF05E7C1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843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lný tvar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Volný tvar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Pravoúhlý trojúhe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Přímá spojovací čára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vojitá šip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Dvojitá šip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cs-CZ" noProof="0" dirty="0" smtClean="0"/>
              <a:t>Klepnutím na ikonu přidáte obrázek.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1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C9D1316-9686-471D-9485-DFE59854CAB8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12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cs-CZ" dirty="0"/>
          </a:p>
        </p:txBody>
      </p:sp>
      <p:sp>
        <p:nvSpPr>
          <p:cNvPr id="13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9F9EA6F-F062-41F7-B9CF-28ABD3CDE808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265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033" name="Zástupný symbol pro text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smtClean="0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D28EFF6-76DF-44D4-8545-F7ED3A5C0852}" type="datetimeFigureOut">
              <a:rPr lang="cs-CZ"/>
              <a:pPr>
                <a:defRPr/>
              </a:pPr>
              <a:t>22.9.2013</a:t>
            </a:fld>
            <a:endParaRPr lang="cs-CZ" dirty="0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cs-CZ" dirty="0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42B27FA-1945-42FD-8194-731DAA83031E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9" r:id="rId2"/>
    <p:sldLayoutId id="2147483864" r:id="rId3"/>
    <p:sldLayoutId id="2147483865" r:id="rId4"/>
    <p:sldLayoutId id="2147483866" r:id="rId5"/>
    <p:sldLayoutId id="2147483867" r:id="rId6"/>
    <p:sldLayoutId id="2147483860" r:id="rId7"/>
    <p:sldLayoutId id="2147483868" r:id="rId8"/>
    <p:sldLayoutId id="2147483869" r:id="rId9"/>
    <p:sldLayoutId id="2147483861" r:id="rId10"/>
    <p:sldLayoutId id="2147483862" r:id="rId11"/>
  </p:sldLayoutIdLst>
  <p:transition>
    <p:cover/>
  </p:transition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e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winavr.sourceforge.ne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Podnadpis 2"/>
          <p:cNvSpPr>
            <a:spLocks noGrp="1"/>
          </p:cNvSpPr>
          <p:nvPr>
            <p:ph type="subTitle" idx="1"/>
          </p:nvPr>
        </p:nvSpPr>
        <p:spPr>
          <a:xfrm>
            <a:off x="1403350" y="4365625"/>
            <a:ext cx="6400800" cy="1752600"/>
          </a:xfrm>
        </p:spPr>
        <p:txBody>
          <a:bodyPr/>
          <a:lstStyle/>
          <a:p>
            <a:pPr marR="0"/>
            <a:r>
              <a:rPr lang="cs-CZ" dirty="0" smtClean="0">
                <a:latin typeface="Arial" charset="0"/>
              </a:rPr>
              <a:t>Ing. Daniel Zuth, Ph.D.</a:t>
            </a:r>
          </a:p>
        </p:txBody>
      </p:sp>
      <p:sp>
        <p:nvSpPr>
          <p:cNvPr id="9221" name="Rectangle 5"/>
          <p:cNvSpPr>
            <a:spLocks noGrp="1"/>
          </p:cNvSpPr>
          <p:nvPr>
            <p:ph type="ctrTitle" idx="4294967295"/>
          </p:nvPr>
        </p:nvSpPr>
        <p:spPr bwMode="auto">
          <a:xfrm>
            <a:off x="0" y="2636838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cs-CZ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megaAVR - ATMEL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916113"/>
            <a:ext cx="19050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0" y="6338888"/>
            <a:ext cx="3024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www.atmel.com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A/D převodník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Doba převodu 13 – 260 us</a:t>
            </a:r>
          </a:p>
          <a:p>
            <a:r>
              <a:rPr lang="cs-CZ" dirty="0" smtClean="0"/>
              <a:t>Rychlost až 15 kSPS</a:t>
            </a:r>
          </a:p>
          <a:p>
            <a:r>
              <a:rPr lang="cs-CZ" dirty="0" smtClean="0"/>
              <a:t>Až 7 diferenciálních kanálu</a:t>
            </a:r>
          </a:p>
          <a:p>
            <a:r>
              <a:rPr lang="cs-CZ" dirty="0" smtClean="0"/>
              <a:t>U 2 kanálů možnost programovatelného zesílení 1,10,200 (za cenu snížení rozlišovací schopnosti)</a:t>
            </a:r>
          </a:p>
          <a:p>
            <a:r>
              <a:rPr lang="cs-CZ" dirty="0" smtClean="0"/>
              <a:t>Maximální pracovní frekvence 200kHz, možnost zvýšit jen za cenu snížení rozlišovací schopnosti (předdělička)</a:t>
            </a:r>
          </a:p>
          <a:p>
            <a:r>
              <a:rPr lang="cs-CZ" dirty="0" smtClean="0"/>
              <a:t>Referenční napětí 2,56V</a:t>
            </a:r>
          </a:p>
          <a:p>
            <a:r>
              <a:rPr lang="cs-CZ" dirty="0" smtClean="0"/>
              <a:t>ADCSR,ADMUX,ADCx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Programovací jazyky 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3888" indent="-514350">
              <a:buFont typeface="Wingdings 3" pitchFamily="18" charset="2"/>
              <a:buNone/>
            </a:pPr>
            <a:r>
              <a:rPr lang="cs-CZ" b="1" dirty="0" smtClean="0">
                <a:latin typeface="Verdana" pitchFamily="34" charset="0"/>
              </a:rPr>
              <a:t>1) Jazyk symbolických adres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cs-CZ" b="1" dirty="0" smtClean="0">
                <a:latin typeface="Verdana" pitchFamily="34" charset="0"/>
              </a:rPr>
              <a:t>    (Assembly language)</a:t>
            </a:r>
          </a:p>
          <a:p>
            <a:pPr marL="623888" indent="-514350">
              <a:buFont typeface="Wingdings 3" pitchFamily="18" charset="2"/>
              <a:buNone/>
            </a:pPr>
            <a:endParaRPr lang="cs-CZ" b="1" dirty="0" smtClean="0">
              <a:latin typeface="Verdana" pitchFamily="34" charset="0"/>
            </a:endParaRPr>
          </a:p>
          <a:p>
            <a:pPr marL="623888" indent="-514350"/>
            <a:r>
              <a:rPr lang="cs-CZ" dirty="0" smtClean="0">
                <a:latin typeface="Verdana" pitchFamily="34" charset="0"/>
              </a:rPr>
              <a:t>nízko úrovňový programovací jazyk</a:t>
            </a:r>
          </a:p>
          <a:p>
            <a:pPr marL="623888" indent="-514350"/>
            <a:r>
              <a:rPr lang="pl-PL" dirty="0" smtClean="0">
                <a:latin typeface="Verdana" pitchFamily="34" charset="0"/>
              </a:rPr>
              <a:t>JSA je proto závislý na konkrétním procesoru (výrobci)</a:t>
            </a:r>
          </a:p>
          <a:p>
            <a:pPr marL="623888" indent="-514350"/>
            <a:r>
              <a:rPr lang="pl-PL" dirty="0" smtClean="0">
                <a:latin typeface="Verdana" pitchFamily="34" charset="0"/>
              </a:rPr>
              <a:t>Překlad do strojového kódu program tzv. assembler (překladač – dosl. sestavovatel)</a:t>
            </a:r>
          </a:p>
          <a:p>
            <a:pPr marL="623888" indent="-514350"/>
            <a:endParaRPr lang="pl-PL" dirty="0" smtClean="0">
              <a:latin typeface="Verdana" pitchFamily="34" charset="0"/>
            </a:endParaRPr>
          </a:p>
          <a:p>
            <a:pPr marL="623888" indent="-514350"/>
            <a:endParaRPr lang="pl-PL" dirty="0" smtClean="0">
              <a:latin typeface="Verdana" pitchFamily="34" charset="0"/>
            </a:endParaRPr>
          </a:p>
          <a:p>
            <a:pPr marL="623888" indent="-514350"/>
            <a:endParaRPr lang="cs-CZ" dirty="0" smtClean="0">
              <a:latin typeface="Verdana" pitchFamily="34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Program „Hello world“ v asm.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1258888" y="1484313"/>
            <a:ext cx="3251200" cy="4824412"/>
          </a:xfrm>
        </p:spPr>
        <p:txBody>
          <a:bodyPr/>
          <a:lstStyle/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[org 100h]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[bits 16]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jmp START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; Nastavit pozici kurzoru.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; IN: dl = x, dh = y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curto: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   xor bh,bh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   mov ah,2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   int 10h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ret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; Napsat barevne znaky, ale neposouvat kurzor.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; IN: al = char, bl = color, cx = count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putchar: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   xor bh,bh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   mov ah,9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   int 10h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ret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; Napsat znak a posunout kurzor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; IN: al = char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wrchar: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   xor bh,bh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   mov ah,0Eh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   int 10h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ret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; Cist klavesu s cekanim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; OUT: al = ASCII code || 0, ah = scan code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inkey: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   mov ah,0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   int 16h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cs-CZ" sz="900" dirty="0" smtClean="0"/>
              <a:t>ret</a:t>
            </a:r>
          </a:p>
          <a:p>
            <a:pPr>
              <a:lnSpc>
                <a:spcPct val="80000"/>
              </a:lnSpc>
            </a:pPr>
            <a:endParaRPr lang="cs-CZ" sz="900" dirty="0" smtClean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148263" y="1700213"/>
            <a:ext cx="388778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; Napsat textovy retezec ukonceny binarni nulou.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; IN: ds:si -&gt; null_terminated_string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writez: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l_writez1: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   lodsb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   or al,al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   jz l_writez9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       xor bh,bh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       mov ah,0Eh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       int 10h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       jmp l_writez1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l_writez9: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ret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cs-CZ" sz="900" dirty="0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msg1: db "Ahoj svete!", 13,10, 0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cs-CZ" sz="900" dirty="0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START: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push cs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pop ds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mov si,msg1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call writez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cs-CZ" sz="900" dirty="0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END: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mov ax,4C00h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900" dirty="0"/>
              <a:t>int 21h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Programovací jazyky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3888" indent="-514350">
              <a:buFont typeface="Wingdings 3" pitchFamily="18" charset="2"/>
              <a:buNone/>
            </a:pPr>
            <a:r>
              <a:rPr lang="cs-CZ" b="1" dirty="0" smtClean="0">
                <a:latin typeface="Verdana" pitchFamily="34" charset="0"/>
              </a:rPr>
              <a:t>2) Jazyk C</a:t>
            </a:r>
          </a:p>
          <a:p>
            <a:pPr marL="623888" indent="-514350">
              <a:buFont typeface="Wingdings 3" pitchFamily="18" charset="2"/>
              <a:buNone/>
            </a:pPr>
            <a:endParaRPr lang="cs-CZ" b="1" dirty="0" smtClean="0">
              <a:latin typeface="Verdana" pitchFamily="34" charset="0"/>
            </a:endParaRPr>
          </a:p>
          <a:p>
            <a:pPr marL="623888" indent="-514350"/>
            <a:r>
              <a:rPr lang="cs-CZ" dirty="0" smtClean="0">
                <a:latin typeface="Verdana" pitchFamily="34" charset="0"/>
              </a:rPr>
              <a:t>C je nízko úrovňový, kompilovaný, relativně minimalistický prog. jazyk</a:t>
            </a:r>
          </a:p>
          <a:p>
            <a:pPr marL="623888" indent="-514350"/>
            <a:r>
              <a:rPr lang="pl-PL" dirty="0" smtClean="0">
                <a:latin typeface="Verdana" pitchFamily="34" charset="0"/>
              </a:rPr>
              <a:t>mnohem čitelnější než assembler, je jednodušší ho zapsat  </a:t>
            </a:r>
          </a:p>
          <a:p>
            <a:pPr marL="623888" indent="-514350"/>
            <a:r>
              <a:rPr lang="pl-PL" dirty="0" smtClean="0">
                <a:latin typeface="Verdana" pitchFamily="34" charset="0"/>
              </a:rPr>
              <a:t>je snáze přenositelný na jiné architektury</a:t>
            </a:r>
          </a:p>
          <a:p>
            <a:pPr marL="623888" indent="-514350"/>
            <a:r>
              <a:rPr lang="pl-PL" dirty="0" smtClean="0">
                <a:latin typeface="Verdana" pitchFamily="34" charset="0"/>
              </a:rPr>
              <a:t>Překlad do strojového kódu program tzv. </a:t>
            </a:r>
            <a:r>
              <a:rPr lang="pl-PL" b="1" dirty="0" smtClean="0">
                <a:latin typeface="Verdana" pitchFamily="34" charset="0"/>
              </a:rPr>
              <a:t>GCC</a:t>
            </a:r>
            <a:r>
              <a:rPr lang="pl-PL" dirty="0" smtClean="0">
                <a:latin typeface="Verdana" pitchFamily="34" charset="0"/>
              </a:rPr>
              <a:t> (GNU C Compiler nebo GNU Compiler Collection)</a:t>
            </a:r>
            <a:endParaRPr lang="cs-CZ" dirty="0" smtClean="0">
              <a:latin typeface="Verdana" pitchFamily="34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Program „Hello world“ v C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2051050" y="1844675"/>
            <a:ext cx="8229600" cy="4525963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cs-CZ" dirty="0" smtClean="0">
                <a:solidFill>
                  <a:srgbClr val="000000"/>
                </a:solidFill>
                <a:latin typeface="Arial Unicode MS" pitchFamily="34" charset="-128"/>
              </a:rPr>
              <a:t>#include &lt;stdio.h&gt; </a:t>
            </a:r>
            <a:endParaRPr lang="cs-CZ" dirty="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cs-CZ" dirty="0" smtClean="0">
                <a:solidFill>
                  <a:srgbClr val="000000"/>
                </a:solidFill>
                <a:latin typeface="Arial Unicode MS" pitchFamily="34" charset="-128"/>
              </a:rPr>
              <a:t>int main(void) </a:t>
            </a:r>
            <a:endParaRPr lang="cs-CZ" dirty="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cs-CZ" dirty="0" smtClean="0">
                <a:solidFill>
                  <a:srgbClr val="000000"/>
                </a:solidFill>
                <a:latin typeface="Arial Unicode MS" pitchFamily="34" charset="-128"/>
              </a:rPr>
              <a:t>{ </a:t>
            </a:r>
            <a:endParaRPr lang="cs-CZ" dirty="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cs-CZ" dirty="0" smtClean="0">
                <a:solidFill>
                  <a:srgbClr val="000000"/>
                </a:solidFill>
              </a:rPr>
              <a:t>  </a:t>
            </a:r>
            <a:r>
              <a:rPr lang="cs-CZ" dirty="0" smtClean="0">
                <a:solidFill>
                  <a:srgbClr val="000000"/>
                </a:solidFill>
                <a:latin typeface="Arial Unicode MS" pitchFamily="34" charset="-128"/>
              </a:rPr>
              <a:t>printf("Hello, World!\n"); </a:t>
            </a:r>
            <a:endParaRPr lang="cs-CZ" dirty="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cs-CZ" dirty="0" smtClean="0">
                <a:solidFill>
                  <a:srgbClr val="000000"/>
                </a:solidFill>
              </a:rPr>
              <a:t>  </a:t>
            </a:r>
            <a:r>
              <a:rPr lang="cs-CZ" dirty="0" smtClean="0">
                <a:solidFill>
                  <a:srgbClr val="000000"/>
                </a:solidFill>
                <a:latin typeface="Arial Unicode MS" pitchFamily="34" charset="-128"/>
              </a:rPr>
              <a:t>return 0; </a:t>
            </a:r>
            <a:endParaRPr lang="cs-CZ" dirty="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cs-CZ" dirty="0" smtClean="0">
                <a:solidFill>
                  <a:srgbClr val="000000"/>
                </a:solidFill>
                <a:latin typeface="Arial Unicode MS" pitchFamily="34" charset="-128"/>
              </a:rPr>
              <a:t>}</a:t>
            </a:r>
            <a:r>
              <a:rPr lang="cs-CZ" dirty="0" smtClean="0"/>
              <a:t>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Mnoho periferií řešeno HW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USART – komunikace RS232  			(2)</a:t>
            </a:r>
          </a:p>
          <a:p>
            <a:r>
              <a:rPr lang="cs-CZ" dirty="0" smtClean="0"/>
              <a:t>TWI – Two Wire Interface – I2C 			(1)</a:t>
            </a:r>
          </a:p>
          <a:p>
            <a:r>
              <a:rPr lang="cs-CZ" dirty="0" smtClean="0"/>
              <a:t>Timers – 8 a 16bit časovače/čítače 			(2/2)</a:t>
            </a:r>
          </a:p>
          <a:p>
            <a:r>
              <a:rPr lang="cs-CZ" dirty="0" smtClean="0"/>
              <a:t>PWM – Pulsně šířkově modulovaný signál 		(2)</a:t>
            </a:r>
          </a:p>
          <a:p>
            <a:r>
              <a:rPr lang="cs-CZ" dirty="0" smtClean="0"/>
              <a:t>A/D Converter – A/D převodník 8b, vnitřní ref. 	(8)</a:t>
            </a:r>
          </a:p>
          <a:p>
            <a:r>
              <a:rPr lang="cs-CZ" dirty="0" smtClean="0"/>
              <a:t>Watchdog – s interním oscilátorem 			(1)</a:t>
            </a:r>
          </a:p>
          <a:p>
            <a:r>
              <a:rPr lang="cs-CZ" dirty="0" smtClean="0"/>
              <a:t>Analog Comparator </a:t>
            </a:r>
          </a:p>
          <a:p>
            <a:r>
              <a:rPr lang="cs-CZ" dirty="0" smtClean="0"/>
              <a:t>Sleep mode – 6 různých módů</a:t>
            </a:r>
          </a:p>
          <a:p>
            <a:pPr>
              <a:buFont typeface="Wingdings 3" pitchFamily="18" charset="2"/>
              <a:buNone/>
            </a:pPr>
            <a:endParaRPr lang="cs-CZ" dirty="0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Programování ATmega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cs-CZ" sz="2100" b="1" dirty="0" smtClean="0"/>
              <a:t>AVR studio</a:t>
            </a:r>
            <a:r>
              <a:rPr lang="cs-CZ" sz="2100" dirty="0" smtClean="0"/>
              <a:t> – vývojové prostředí. </a:t>
            </a:r>
            <a:r>
              <a:rPr lang="cs-CZ" sz="2100" dirty="0" smtClean="0">
                <a:hlinkClick r:id="rId3"/>
              </a:rPr>
              <a:t>www.atmel.com</a:t>
            </a:r>
            <a:r>
              <a:rPr lang="cs-CZ" sz="2100" dirty="0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cs-CZ" sz="2100" b="1" dirty="0" smtClean="0"/>
              <a:t>WinAVR</a:t>
            </a:r>
            <a:r>
              <a:rPr lang="cs-CZ" sz="2100" dirty="0" smtClean="0"/>
              <a:t> - </a:t>
            </a:r>
            <a:r>
              <a:rPr lang="en-US" sz="2100" dirty="0" smtClean="0"/>
              <a:t>GCC compiler for C and C++</a:t>
            </a:r>
            <a:r>
              <a:rPr lang="cs-CZ" sz="2100" dirty="0" smtClean="0"/>
              <a:t>. </a:t>
            </a:r>
            <a:r>
              <a:rPr lang="cs-CZ" sz="2100" dirty="0" smtClean="0">
                <a:hlinkClick r:id="rId4"/>
              </a:rPr>
              <a:t>http://winavr.sourceforge.net</a:t>
            </a:r>
            <a:r>
              <a:rPr lang="cs-CZ" sz="2100" dirty="0" smtClean="0"/>
              <a:t> </a:t>
            </a:r>
          </a:p>
          <a:p>
            <a:pPr>
              <a:buFont typeface="Wingdings 3" pitchFamily="18" charset="2"/>
              <a:buNone/>
            </a:pPr>
            <a:endParaRPr lang="cs-CZ" sz="2500" dirty="0" smtClean="0"/>
          </a:p>
          <a:p>
            <a:pPr>
              <a:buFont typeface="Wingdings 3" pitchFamily="18" charset="2"/>
              <a:buNone/>
            </a:pPr>
            <a:r>
              <a:rPr lang="cs-CZ" sz="2500" dirty="0" smtClean="0"/>
              <a:t>Možnost programování Assembler a AVR GCC (ANSI-C) </a:t>
            </a:r>
          </a:p>
          <a:p>
            <a:pPr>
              <a:buFont typeface="Wingdings 3" pitchFamily="18" charset="2"/>
              <a:buNone/>
            </a:pPr>
            <a:r>
              <a:rPr lang="cs-CZ" sz="2500" dirty="0" smtClean="0"/>
              <a:t>- Získaní souboru .hex</a:t>
            </a:r>
          </a:p>
          <a:p>
            <a:endParaRPr lang="cs-CZ" sz="2500" dirty="0" smtClean="0"/>
          </a:p>
          <a:p>
            <a:endParaRPr lang="cs-CZ" sz="2900" dirty="0" smtClean="0"/>
          </a:p>
          <a:p>
            <a:pPr>
              <a:buFont typeface="Wingdings 3" pitchFamily="18" charset="2"/>
              <a:buNone/>
            </a:pPr>
            <a:endParaRPr lang="cs-CZ" sz="2900" dirty="0" smtClean="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643313"/>
            <a:ext cx="3238500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44005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cs-CZ" dirty="0" smtClean="0">
              <a:effectLst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 smtClean="0"/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"/>
          <a:stretch>
            <a:fillRect/>
          </a:stretch>
        </p:blipFill>
        <p:spPr bwMode="auto">
          <a:xfrm>
            <a:off x="0" y="358775"/>
            <a:ext cx="9144000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Využití </a:t>
            </a:r>
            <a:r>
              <a:rPr lang="en-US" dirty="0" smtClean="0">
                <a:effectLst/>
                <a:cs typeface="Arial" charset="0"/>
              </a:rPr>
              <a:t>µ</a:t>
            </a:r>
            <a:r>
              <a:rPr lang="cs-CZ" dirty="0" smtClean="0">
                <a:effectLst/>
                <a:cs typeface="Arial" charset="0"/>
              </a:rPr>
              <a:t>C</a:t>
            </a:r>
            <a:endParaRPr lang="en-US" dirty="0" smtClean="0">
              <a:effectLst/>
              <a:cs typeface="Arial" charset="0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 dirty="0"/>
              <a:t>Robotika - ovládání servomotoru, </a:t>
            </a:r>
            <a:r>
              <a:rPr lang="cs-CZ" dirty="0" err="1"/>
              <a:t>krokmotorů</a:t>
            </a:r>
            <a:r>
              <a:rPr lang="cs-CZ" dirty="0"/>
              <a:t>, čidel  atd.</a:t>
            </a:r>
          </a:p>
          <a:p>
            <a:pPr lvl="0"/>
            <a:r>
              <a:rPr lang="cs-CZ" dirty="0"/>
              <a:t>Regulace (jakákoli i PID ) – A/D převodník</a:t>
            </a:r>
          </a:p>
          <a:p>
            <a:pPr lvl="0"/>
            <a:r>
              <a:rPr lang="cs-CZ" dirty="0"/>
              <a:t>Inteligentní senzory – převod jednotek </a:t>
            </a:r>
            <a:r>
              <a:rPr lang="cs-CZ" dirty="0" err="1"/>
              <a:t>linearizace</a:t>
            </a:r>
            <a:r>
              <a:rPr lang="cs-CZ" dirty="0"/>
              <a:t> atd.  </a:t>
            </a:r>
          </a:p>
          <a:p>
            <a:pPr lvl="0"/>
            <a:r>
              <a:rPr lang="cs-CZ" dirty="0"/>
              <a:t>Převodníky (RS232, I2C, SPI atd.)</a:t>
            </a:r>
          </a:p>
          <a:p>
            <a:pPr lvl="0"/>
            <a:r>
              <a:rPr lang="cs-CZ" dirty="0"/>
              <a:t>Jednoúčelová zařízení – audio-video přehrávače,  dálkové ovladače, hodinky, hračky - blikátka, pípátka</a:t>
            </a:r>
          </a:p>
          <a:p>
            <a:r>
              <a:rPr lang="cs-CZ" dirty="0"/>
              <a:t>Periferie složitějších zařízení (klávesnice, myš, </a:t>
            </a:r>
            <a:r>
              <a:rPr lang="cs-CZ" dirty="0" err="1"/>
              <a:t>router</a:t>
            </a:r>
            <a:r>
              <a:rPr lang="cs-CZ" dirty="0"/>
              <a:t>, DVD mechaniky </a:t>
            </a:r>
            <a:r>
              <a:rPr lang="cs-CZ" dirty="0" err="1"/>
              <a:t>atd</a:t>
            </a:r>
            <a:r>
              <a:rPr lang="cs-CZ" dirty="0"/>
              <a:t>)</a:t>
            </a:r>
            <a:endParaRPr lang="cs-CZ" dirty="0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sz="3700" dirty="0" smtClean="0">
                <a:effectLst/>
              </a:rPr>
              <a:t>Podmínky k doporučení k zápočtu:</a:t>
            </a:r>
            <a:endParaRPr lang="en-US" sz="3700" dirty="0" smtClean="0">
              <a:effectLst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sz="5400" dirty="0" smtClean="0"/>
          </a:p>
          <a:p>
            <a:r>
              <a:rPr lang="cs-CZ" sz="5400" dirty="0" smtClean="0"/>
              <a:t>Docházka</a:t>
            </a:r>
          </a:p>
          <a:p>
            <a:endParaRPr lang="cs-CZ" sz="5400" dirty="0" smtClean="0"/>
          </a:p>
          <a:p>
            <a:r>
              <a:rPr lang="cs-CZ" sz="5400" dirty="0" smtClean="0"/>
              <a:t>Test / závěrečný projekt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Von Neumannova architektura</a:t>
            </a:r>
          </a:p>
        </p:txBody>
      </p:sp>
      <p:sp>
        <p:nvSpPr>
          <p:cNvPr id="69638" name="Rectangle 6"/>
          <p:cNvSpPr>
            <a:spLocks noGrp="1"/>
          </p:cNvSpPr>
          <p:nvPr>
            <p:ph type="body" idx="1"/>
          </p:nvPr>
        </p:nvSpPr>
        <p:spPr>
          <a:xfrm>
            <a:off x="5580063" y="1557338"/>
            <a:ext cx="3384550" cy="51117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cs-CZ" sz="2300" dirty="0" smtClean="0"/>
              <a:t>Podle této koncepce jsou programové </a:t>
            </a:r>
            <a:r>
              <a:rPr lang="cs-CZ" sz="2300" b="1" dirty="0" smtClean="0"/>
              <a:t>instrukce a data</a:t>
            </a:r>
            <a:r>
              <a:rPr lang="cs-CZ" sz="2300" dirty="0" smtClean="0"/>
              <a:t> členěny do slov nebo slabik stejného formátu a </a:t>
            </a:r>
            <a:r>
              <a:rPr lang="cs-CZ" sz="2300" b="1" dirty="0" smtClean="0"/>
              <a:t>jsou uloženy ve stejném paměťovém prostoru.</a:t>
            </a:r>
            <a:r>
              <a:rPr lang="cs-CZ" sz="23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cs-CZ" sz="2300" dirty="0" smtClean="0"/>
              <a:t>Instrukce a data </a:t>
            </a:r>
            <a:r>
              <a:rPr lang="cs-CZ" sz="2300" smtClean="0"/>
              <a:t>nejsou </a:t>
            </a:r>
            <a:r>
              <a:rPr lang="cs-CZ" sz="2300" smtClean="0"/>
              <a:t>nijak </a:t>
            </a:r>
            <a:r>
              <a:rPr lang="cs-CZ" sz="2300" smtClean="0"/>
              <a:t>speciálně </a:t>
            </a:r>
            <a:r>
              <a:rPr lang="cs-CZ" sz="2300" smtClean="0"/>
              <a:t>označeny </a:t>
            </a:r>
            <a:r>
              <a:rPr lang="cs-CZ" sz="2300" dirty="0" smtClean="0"/>
              <a:t>a jsou rozlišovány pouze podle kontextu. </a:t>
            </a:r>
          </a:p>
          <a:p>
            <a:pPr>
              <a:lnSpc>
                <a:spcPct val="80000"/>
              </a:lnSpc>
            </a:pPr>
            <a:r>
              <a:rPr lang="cs-CZ" sz="2300" dirty="0" smtClean="0"/>
              <a:t>Instrukce a data jsou zakódovány dvojhodnotovými signály. </a:t>
            </a:r>
          </a:p>
        </p:txBody>
      </p:sp>
      <p:pic>
        <p:nvPicPr>
          <p:cNvPr id="5" name="Obrázek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5796136" cy="396044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Harvardská architektura 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5316538" y="4306888"/>
            <a:ext cx="3827462" cy="255111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cs-CZ" sz="2300" b="1" u="sng" dirty="0" smtClean="0"/>
              <a:t>Programová paměť </a:t>
            </a:r>
          </a:p>
          <a:p>
            <a:r>
              <a:rPr lang="cs-CZ" sz="2300" dirty="0" smtClean="0"/>
              <a:t>Uloženy instrukce</a:t>
            </a:r>
          </a:p>
          <a:p>
            <a:r>
              <a:rPr lang="cs-CZ" sz="2300" dirty="0" smtClean="0"/>
              <a:t>Uložen program</a:t>
            </a:r>
          </a:p>
          <a:p>
            <a:r>
              <a:rPr lang="cs-CZ" sz="2300" dirty="0" smtClean="0"/>
              <a:t>V podstatě ROM (realizace EPROM, EEPROM, </a:t>
            </a:r>
            <a:r>
              <a:rPr lang="cs-CZ" sz="2300" b="1" dirty="0" smtClean="0">
                <a:solidFill>
                  <a:srgbClr val="0000FF"/>
                </a:solidFill>
              </a:rPr>
              <a:t>Flash RAM</a:t>
            </a:r>
            <a:r>
              <a:rPr lang="cs-CZ" sz="2300" dirty="0" smtClean="0"/>
              <a:t> nebo kombinace)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547813" y="5160963"/>
            <a:ext cx="3889375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cs-CZ" sz="2300" b="1" u="sng" dirty="0">
                <a:latin typeface="Times New Roman" pitchFamily="18" charset="0"/>
              </a:rPr>
              <a:t>Datová paměť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cs-CZ" sz="2300" dirty="0">
                <a:latin typeface="Times New Roman" pitchFamily="18" charset="0"/>
              </a:rPr>
              <a:t>Ukládány výsledky operací 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cs-CZ" sz="2300" dirty="0">
                <a:latin typeface="Times New Roman" pitchFamily="18" charset="0"/>
              </a:rPr>
              <a:t>RAM (</a:t>
            </a:r>
            <a:r>
              <a:rPr lang="cs-CZ" sz="2300" b="1" dirty="0">
                <a:solidFill>
                  <a:srgbClr val="0000FF"/>
                </a:solidFill>
                <a:latin typeface="Times New Roman" pitchFamily="18" charset="0"/>
              </a:rPr>
              <a:t>SRAM</a:t>
            </a:r>
            <a:r>
              <a:rPr lang="cs-CZ" sz="2300" dirty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endParaRPr lang="cs-CZ" sz="1600" dirty="0"/>
          </a:p>
        </p:txBody>
      </p:sp>
      <p:sp>
        <p:nvSpPr>
          <p:cNvPr id="71687" name="Rectangle 7"/>
          <p:cNvSpPr>
            <a:spLocks/>
          </p:cNvSpPr>
          <p:nvPr/>
        </p:nvSpPr>
        <p:spPr bwMode="auto">
          <a:xfrm>
            <a:off x="5316538" y="1268413"/>
            <a:ext cx="382746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cs-CZ" sz="2300" b="1" dirty="0">
                <a:latin typeface="Times New Roman" pitchFamily="18" charset="0"/>
              </a:rPr>
              <a:t>Instrukce a data jsou uloženy v různých paměťových prostorech</a:t>
            </a:r>
            <a:r>
              <a:rPr lang="cs-CZ" sz="2300" dirty="0">
                <a:latin typeface="Times New Roman" pitchFamily="18" charset="0"/>
              </a:rPr>
              <a:t> a dosti často mají různé formáty. 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cs-CZ" sz="2300" b="1" dirty="0">
                <a:latin typeface="Times New Roman" pitchFamily="18" charset="0"/>
              </a:rPr>
              <a:t>Současně se mohou zpracovávat instrukce i data !!!</a:t>
            </a:r>
          </a:p>
        </p:txBody>
      </p:sp>
      <p:pic>
        <p:nvPicPr>
          <p:cNvPr id="7" name="Obrázek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496" y="1572565"/>
            <a:ext cx="5400600" cy="336860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Definice 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684712"/>
          </a:xfrm>
        </p:spPr>
        <p:txBody>
          <a:bodyPr/>
          <a:lstStyle/>
          <a:p>
            <a:r>
              <a:rPr lang="cs-CZ" sz="2300" b="1" dirty="0" smtClean="0"/>
              <a:t>Monolitický mikropočítač</a:t>
            </a:r>
            <a:r>
              <a:rPr lang="cs-CZ" sz="2300" dirty="0" smtClean="0"/>
              <a:t> (jednočipový mikropočítač) je mikropočítač v jednom integrovaném obvodu. Většinou k němu stačí připojit krystalový rezonátor, napájení, vstupní a výstupní zařízení a samozřejmě vložit program, podle něhož bude pracovat. </a:t>
            </a:r>
          </a:p>
          <a:p>
            <a:r>
              <a:rPr lang="cs-CZ" sz="2300" dirty="0" smtClean="0"/>
              <a:t>Jednočipovým mikropočítačům se také říká </a:t>
            </a:r>
            <a:r>
              <a:rPr lang="cs-CZ" sz="2300" b="1" dirty="0" smtClean="0"/>
              <a:t>mikrořadiče</a:t>
            </a:r>
            <a:r>
              <a:rPr lang="cs-CZ" sz="2300" dirty="0" smtClean="0"/>
              <a:t> (microcontroller). První jednočipový mikropočítač uvedla na trh firma Intel již v roce 1976. Jednalo se o 8-bitový I 8048. V 80-tých letech minulého století potom Intel vyvinul řadu mikropočítačů I 8031/51. Jádro této řady je využíváno dodnes různými výrobci jednočipových 8-bitových mikrořadičů (Philips, Siemens, Atmel ...)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Řada </a:t>
            </a:r>
            <a:r>
              <a:rPr lang="el-GR" dirty="0" smtClean="0">
                <a:effectLst/>
                <a:cs typeface="Arial" charset="0"/>
              </a:rPr>
              <a:t>μ</a:t>
            </a:r>
            <a:r>
              <a:rPr lang="cs-CZ" dirty="0" smtClean="0">
                <a:effectLst/>
                <a:cs typeface="Arial" charset="0"/>
              </a:rPr>
              <a:t>C </a:t>
            </a:r>
            <a:r>
              <a:rPr lang="cs-CZ" dirty="0" smtClean="0">
                <a:effectLst/>
              </a:rPr>
              <a:t>mega 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Základní značení :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Základní vlastnosti :</a:t>
            </a:r>
          </a:p>
        </p:txBody>
      </p:sp>
      <p:graphicFrame>
        <p:nvGraphicFramePr>
          <p:cNvPr id="36022" name="Group 1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40722"/>
              </p:ext>
            </p:extLst>
          </p:nvPr>
        </p:nvGraphicFramePr>
        <p:xfrm>
          <a:off x="179388" y="4371975"/>
          <a:ext cx="8785225" cy="1798320"/>
        </p:xfrm>
        <a:graphic>
          <a:graphicData uri="http://schemas.openxmlformats.org/drawingml/2006/table">
            <a:tbl>
              <a:tblPr/>
              <a:tblGrid>
                <a:gridCol w="936625"/>
                <a:gridCol w="704850"/>
                <a:gridCol w="676275"/>
                <a:gridCol w="558800"/>
                <a:gridCol w="396875"/>
                <a:gridCol w="496887"/>
                <a:gridCol w="698500"/>
                <a:gridCol w="544513"/>
                <a:gridCol w="474662"/>
                <a:gridCol w="719138"/>
                <a:gridCol w="509587"/>
                <a:gridCol w="441325"/>
                <a:gridCol w="465138"/>
                <a:gridCol w="514350"/>
                <a:gridCol w="6477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Device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Flash (Kbytes)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EEPROM (Kbytes)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SRAM (Bytes)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Max I/O Pins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F.max (MHz)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10-bit A/D Channels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16-bit Timers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8-bit Timer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Ext Interrupts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On Chip Oscill.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PWM Ch.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TWI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UART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Watchdog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ATmega8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0.5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1024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23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6.VIII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ATmega16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0.5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1024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ATmega32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ATmega64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64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4096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54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ATmega128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4096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53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Yes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Obrázek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1988840"/>
            <a:ext cx="5972810" cy="193040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ATmega 128 – základní rozhraní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859338" y="1481138"/>
            <a:ext cx="3827462" cy="5376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dirty="0" smtClean="0"/>
              <a:t>PORTA (8)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PORTB (8)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PORTC (8)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PORTD (8)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PORTE (8)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PORTF (8)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PORTG (5)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RESET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XTAL1-2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AVCC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AREF</a:t>
            </a:r>
          </a:p>
          <a:p>
            <a:pPr>
              <a:lnSpc>
                <a:spcPct val="90000"/>
              </a:lnSpc>
            </a:pPr>
            <a:r>
              <a:rPr lang="cs-CZ" dirty="0" smtClean="0"/>
              <a:t>PEN</a:t>
            </a:r>
          </a:p>
        </p:txBody>
      </p:sp>
      <p:grpSp>
        <p:nvGrpSpPr>
          <p:cNvPr id="25181" name="Group 605"/>
          <p:cNvGrpSpPr>
            <a:grpSpLocks/>
          </p:cNvGrpSpPr>
          <p:nvPr/>
        </p:nvGrpSpPr>
        <p:grpSpPr bwMode="auto">
          <a:xfrm>
            <a:off x="468313" y="1341438"/>
            <a:ext cx="4249737" cy="4421187"/>
            <a:chOff x="1156" y="890"/>
            <a:chExt cx="2928" cy="3012"/>
          </a:xfrm>
        </p:grpSpPr>
        <p:pic>
          <p:nvPicPr>
            <p:cNvPr id="25178" name="Picture 60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890"/>
              <a:ext cx="2928" cy="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80" name="Picture 60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" y="1616"/>
              <a:ext cx="1480" cy="1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cs-CZ" sz="2100" dirty="0" smtClean="0">
                <a:effectLst/>
              </a:rPr>
              <a:t>Vlastnosti mikrokontroléru ATmega128-16AI TQFP64:</a:t>
            </a:r>
            <a:r>
              <a:rPr lang="cs-CZ" sz="3700" dirty="0" smtClean="0">
                <a:effectLst/>
              </a:rPr>
              <a:t>    </a:t>
            </a:r>
            <a:br>
              <a:rPr lang="cs-CZ" sz="3700" dirty="0" smtClean="0">
                <a:effectLst/>
              </a:rPr>
            </a:br>
            <a:endParaRPr lang="cs-CZ" sz="3700" dirty="0" smtClean="0">
              <a:effectLst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457200" y="765175"/>
            <a:ext cx="8229600" cy="5545138"/>
          </a:xfrm>
        </p:spPr>
        <p:txBody>
          <a:bodyPr/>
          <a:lstStyle/>
          <a:p>
            <a:pPr>
              <a:lnSpc>
                <a:spcPct val="80000"/>
              </a:lnSpc>
              <a:buFont typeface="Wingdings 3" pitchFamily="18" charset="2"/>
              <a:buNone/>
            </a:pPr>
            <a:endParaRPr lang="cs-CZ" sz="1400" dirty="0" smtClean="0"/>
          </a:p>
          <a:p>
            <a:pPr>
              <a:lnSpc>
                <a:spcPct val="80000"/>
              </a:lnSpc>
            </a:pPr>
            <a:r>
              <a:rPr lang="cs-CZ" sz="1400" dirty="0" smtClean="0"/>
              <a:t>8-bitový RISC mikrokontroler.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Výkon - 16MIPS/16MHz - 12x rychlejší než x51 na stejné taktovací frekvenci.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Plně statická funkce. Interní kalibrovaný RC oscilátor.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Dvou-cyklová násobička na čipu.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133 výkonných instrukcí, většinou jednocylkových.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32 osmibitových registrů pro obecné použití.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128kB programová FLASH paměť, programovatelná přímo v aplikaci s možností uzamknutí, 10.000 zápisových/mazacích cyklů s volitelnou velikostí bootovací sekce s nezávislým uzamykáním.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4kB EEPROM, 100.000 zápisových cyklů.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4kB interní SRAM.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JTAG (IEEE std. 1149.1) rozhraní pro programování a ladění.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8-kanálový 10-bitový A/D převodník, analogový komparátor.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Bytově orientované sériové rozhraní (TWI).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Dvě programovatelné USART komunikační rozhraní.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Master/slave SPI sériové rozhraní.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Dva 8-bitové čítače a dva 16-bitové čítače, každý s vlastní před-děličkou.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Dva 8-bitové PWM kanály.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6 PWM kanálů s programovatelným rozlišením 2-16 bitů.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Programovatelný Watch-dog časovač s vestavěným oscilátorem na čipu.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Čítač reálného času RTC s odděleným oscilátorem.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6 režimů snížené spotřeby.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53 programovatelných I/O vývodů. </a:t>
            </a:r>
          </a:p>
          <a:p>
            <a:pPr>
              <a:lnSpc>
                <a:spcPct val="80000"/>
              </a:lnSpc>
            </a:pPr>
            <a:r>
              <a:rPr lang="cs-CZ" sz="1400" dirty="0" smtClean="0"/>
              <a:t>Napájecí napětí 4.5V-5.5V. </a:t>
            </a:r>
          </a:p>
          <a:p>
            <a:pPr>
              <a:lnSpc>
                <a:spcPct val="80000"/>
              </a:lnSpc>
            </a:pPr>
            <a:endParaRPr lang="cs-CZ" sz="1400" dirty="0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Základní vlastnosti Kitu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3203575" y="1557338"/>
            <a:ext cx="5770563" cy="4972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cs-CZ" sz="1300" dirty="0" smtClean="0"/>
              <a:t>Základová deska obsahuje RISC-ový mikrokontroler Atmel ATmega128-16AI TQFP64.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Pro vytváření programového kódu je možné použít volně dostupný vývojový software Atmel AVR Studio či WinAVR-GCC.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Mikrokontroler se programuje ISP nebo JTAG programátorem připojeným na příslušný konektor (JTAG umožňuje i ladění).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Všechny I/O vývody MCU jsou přístupné na detailně popsaných konektorech, na které je možné připojit přídavné moduly či uživatelský hardware.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Vestavěné periferie je možné odpojit a konfigurovat pomocí propojek, což zaručuje vysokou univerzalitu desky.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Napájecí napětí pro mikrokontroler a pro připojené moduly (+5V) je vytvářeno napěťovým regulátorem umístěným na desce.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K mikrokontroléru je standardním způsobem připojena asynchronní SRAM paměť 128k x 8bit, 55ns. Připojení řídících vodičů paměti k MCU je možné měnit pomocí propojek.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Základová deska obsahuje nastavitelnou napěťovou referenci pro interní AD převodník mikrokontroléru a také umožňuje připojení externí napěťové reference či použít jako referenci napájecí napětí Vcc.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Zdrojem hodinového signálu pro mikrokontroler může být krystal umístěný v patici na základové desce a nebo externí zdroj hodinového signálu. Základová deska je dodávána s krystalem 14.7456MHz.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Pro vnitřní RTC obvod mikrokontroléru je na desce umístěný odpojitelný krystal 32.768kHz.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Základová deska dále obsahuje 2 odpojitelné sériové rozhraní: 1x RS-232 a 1x USB.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Mikrokontroler je možné resetovat tlačítkem RESET. </a:t>
            </a:r>
          </a:p>
          <a:p>
            <a:pPr>
              <a:lnSpc>
                <a:spcPct val="80000"/>
              </a:lnSpc>
            </a:pPr>
            <a:r>
              <a:rPr lang="cs-CZ" sz="1300" dirty="0" smtClean="0"/>
              <a:t>Rozměry (v x š x d) : 25mm x 74mm x 107mm </a:t>
            </a:r>
          </a:p>
          <a:p>
            <a:pPr>
              <a:lnSpc>
                <a:spcPct val="80000"/>
              </a:lnSpc>
            </a:pPr>
            <a:endParaRPr lang="cs-CZ" sz="1300" dirty="0" smtClean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23988"/>
            <a:ext cx="28765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cs-CZ" dirty="0" smtClean="0">
                <a:effectLst/>
              </a:rPr>
              <a:t>A/D převodník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2238"/>
            <a:ext cx="79819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– klasické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nický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ppt/theme/themeOverride2.xml><?xml version="1.0" encoding="utf-8"?>
<a:themeOverride xmlns:a="http://schemas.openxmlformats.org/drawingml/2006/main">
  <a:clrScheme name="Technický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ppt/theme/themeOverride3.xml><?xml version="1.0" encoding="utf-8"?>
<a:themeOverride xmlns:a="http://schemas.openxmlformats.org/drawingml/2006/main">
  <a:clrScheme name="Technický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ppt/theme/themeOverride4.xml><?xml version="1.0" encoding="utf-8"?>
<a:themeOverride xmlns:a="http://schemas.openxmlformats.org/drawingml/2006/main">
  <a:clrScheme name="Technický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</TotalTime>
  <Words>1166</Words>
  <Application>Microsoft Office PowerPoint</Application>
  <PresentationFormat>Předvádění na obrazovce (4:3)</PresentationFormat>
  <Paragraphs>298</Paragraphs>
  <Slides>19</Slides>
  <Notes>19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0" baseType="lpstr">
      <vt:lpstr>Shluk</vt:lpstr>
      <vt:lpstr>megaAVR - ATMEL</vt:lpstr>
      <vt:lpstr>Von Neumannova architektura</vt:lpstr>
      <vt:lpstr>Harvardská architektura </vt:lpstr>
      <vt:lpstr>Definice </vt:lpstr>
      <vt:lpstr>Řada μC mega </vt:lpstr>
      <vt:lpstr>ATmega 128 – základní rozhraní</vt:lpstr>
      <vt:lpstr>Vlastnosti mikrokontroléru ATmega128-16AI TQFP64:     </vt:lpstr>
      <vt:lpstr>Základní vlastnosti Kitu</vt:lpstr>
      <vt:lpstr>A/D převodník</vt:lpstr>
      <vt:lpstr>A/D převodník</vt:lpstr>
      <vt:lpstr>Programovací jazyky </vt:lpstr>
      <vt:lpstr>Program „Hello world“ v asm.</vt:lpstr>
      <vt:lpstr>Programovací jazyky</vt:lpstr>
      <vt:lpstr>Program „Hello world“ v C</vt:lpstr>
      <vt:lpstr>Mnoho periferií řešeno HW</vt:lpstr>
      <vt:lpstr>Programování ATmega</vt:lpstr>
      <vt:lpstr>Prezentace aplikace PowerPoint</vt:lpstr>
      <vt:lpstr>Využití µC</vt:lpstr>
      <vt:lpstr>Podmínky k doporučení k zápočtu: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jhfjfjg</dc:title>
  <dc:creator>admin</dc:creator>
  <cp:lastModifiedBy>zuth</cp:lastModifiedBy>
  <cp:revision>27</cp:revision>
  <dcterms:created xsi:type="dcterms:W3CDTF">2008-12-13T08:24:48Z</dcterms:created>
  <dcterms:modified xsi:type="dcterms:W3CDTF">2013-09-22T13:02:37Z</dcterms:modified>
</cp:coreProperties>
</file>