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4" r:id="rId5"/>
    <p:sldId id="261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6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51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82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0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85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89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83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02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02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8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93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C4832A-5A0A-1046-74B8-B318EB1E6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04012"/>
          </a:xfrm>
        </p:spPr>
        <p:txBody>
          <a:bodyPr anchor="ctr">
            <a:normAutofit/>
          </a:bodyPr>
          <a:lstStyle/>
          <a:p>
            <a:pPr algn="l"/>
            <a:r>
              <a:rPr lang="pt-BR" sz="8000" dirty="0"/>
              <a:t>X-Health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07DB21-9173-556A-1A08-FA9052528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265714"/>
            <a:ext cx="4425962" cy="2023739"/>
          </a:xfrm>
        </p:spPr>
        <p:txBody>
          <a:bodyPr>
            <a:normAutofit fontScale="92500"/>
          </a:bodyPr>
          <a:lstStyle/>
          <a:p>
            <a:pPr algn="l"/>
            <a:r>
              <a:rPr lang="pt-BR" sz="4000" dirty="0"/>
              <a:t>Análise do risco de default e caminhos para soluções</a:t>
            </a:r>
          </a:p>
        </p:txBody>
      </p:sp>
      <p:pic>
        <p:nvPicPr>
          <p:cNvPr id="4" name="Picture 3" descr="Um conceito abstrato da genética">
            <a:extLst>
              <a:ext uri="{FF2B5EF4-FFF2-40B4-BE49-F238E27FC236}">
                <a16:creationId xmlns:a16="http://schemas.microsoft.com/office/drawing/2014/main" id="{0707A1D5-5B51-1A48-8916-B693E2FDA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1" r="418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9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59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8B36247C-5E91-354F-1F7A-5412DFB20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03" y="1931387"/>
            <a:ext cx="6014994" cy="45112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25F9D9-D1D8-1106-ACD7-8F38D1DB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90"/>
            <a:ext cx="10515600" cy="1325563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A7DBA5-8D26-520B-A9C1-A724DCEB7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29"/>
            <a:ext cx="10515600" cy="3859742"/>
          </a:xfrm>
        </p:spPr>
        <p:txBody>
          <a:bodyPr>
            <a:normAutofit/>
          </a:bodyPr>
          <a:lstStyle/>
          <a:p>
            <a:r>
              <a:rPr lang="pt-BR" sz="2400" dirty="0"/>
              <a:t>Aumento do número de casos de default nos últimos meses</a:t>
            </a:r>
          </a:p>
        </p:txBody>
      </p:sp>
    </p:spTree>
    <p:extLst>
      <p:ext uri="{BB962C8B-B14F-4D97-AF65-F5344CB8AC3E}">
        <p14:creationId xmlns:p14="http://schemas.microsoft.com/office/powerpoint/2010/main" val="53038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7D92B4-C7EB-B9A9-39C2-BEEAEC43DDCB}"/>
              </a:ext>
            </a:extLst>
          </p:cNvPr>
          <p:cNvSpPr txBox="1">
            <a:spLocks/>
          </p:cNvSpPr>
          <p:nvPr/>
        </p:nvSpPr>
        <p:spPr>
          <a:xfrm>
            <a:off x="838200" y="27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Base de dados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3977881-FC6F-E760-5391-D7334476487B}"/>
              </a:ext>
            </a:extLst>
          </p:cNvPr>
          <p:cNvSpPr txBox="1">
            <a:spLocks/>
          </p:cNvSpPr>
          <p:nvPr/>
        </p:nvSpPr>
        <p:spPr>
          <a:xfrm>
            <a:off x="838200" y="1499129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pt-BR" sz="2000" dirty="0"/>
              <a:t>Variáveis internas (históricos de clientes da X-Health) e variáveis externas (registros de </a:t>
            </a:r>
            <a:r>
              <a:rPr lang="pt-BR" sz="2000" dirty="0" err="1"/>
              <a:t>bureaus</a:t>
            </a:r>
            <a:r>
              <a:rPr lang="pt-BR" sz="2000" dirty="0"/>
              <a:t> de crédito)</a:t>
            </a:r>
          </a:p>
          <a:p>
            <a:pPr>
              <a:spcBef>
                <a:spcPts val="1800"/>
              </a:spcBef>
            </a:pPr>
            <a:r>
              <a:rPr lang="pt-BR" sz="2000" dirty="0"/>
              <a:t>Variáveis quantitativas (contínuas e discretas) e qualitativas (com diversas categorias)</a:t>
            </a:r>
          </a:p>
          <a:p>
            <a:pPr>
              <a:spcBef>
                <a:spcPts val="1800"/>
              </a:spcBef>
            </a:pPr>
            <a:r>
              <a:rPr lang="pt-BR" sz="2000" dirty="0"/>
              <a:t>Todos os dados são </a:t>
            </a:r>
            <a:r>
              <a:rPr lang="pt-BR" sz="2000" b="1" dirty="0"/>
              <a:t>anônimos </a:t>
            </a:r>
            <a:r>
              <a:rPr lang="pt-BR" sz="2000" dirty="0"/>
              <a:t>e foram utilizados apenas para fins da pesquisa, mantendo a sua </a:t>
            </a:r>
            <a:r>
              <a:rPr lang="pt-BR" sz="2000" b="1" dirty="0"/>
              <a:t>confidencialidade</a:t>
            </a:r>
          </a:p>
          <a:p>
            <a:pPr>
              <a:spcBef>
                <a:spcPts val="1800"/>
              </a:spcBef>
            </a:pPr>
            <a:r>
              <a:rPr lang="pt-BR" sz="2000" b="1" dirty="0"/>
              <a:t>Vantagens:</a:t>
            </a:r>
            <a:r>
              <a:rPr lang="pt-BR" sz="2000" dirty="0"/>
              <a:t> a base de dados é extensa e os tipos de dados são diversificados</a:t>
            </a:r>
          </a:p>
          <a:p>
            <a:pPr>
              <a:spcBef>
                <a:spcPts val="1800"/>
              </a:spcBef>
            </a:pPr>
            <a:r>
              <a:rPr lang="pt-BR" sz="2000" b="1" dirty="0"/>
              <a:t>Desafios:</a:t>
            </a:r>
            <a:r>
              <a:rPr lang="pt-BR" sz="2000" dirty="0"/>
              <a:t> as variáveis qualitativas tem muitas categorias e as variáveis numéricas são mal distribuídas (viés) e com baixa representatividade (por exemplo, apenas 16,66% dos casos são de default)</a:t>
            </a:r>
          </a:p>
          <a:p>
            <a:pPr>
              <a:spcBef>
                <a:spcPts val="1800"/>
              </a:spcBef>
            </a:pP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81940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E1782-86EF-7A08-E95E-ADB18FA4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609A5F7-3DC0-8347-B8AA-0C1DBE3A0DE9}"/>
              </a:ext>
            </a:extLst>
          </p:cNvPr>
          <p:cNvSpPr txBox="1">
            <a:spLocks/>
          </p:cNvSpPr>
          <p:nvPr/>
        </p:nvSpPr>
        <p:spPr>
          <a:xfrm>
            <a:off x="838200" y="27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Correlação das variáveis numéricas</a:t>
            </a:r>
          </a:p>
        </p:txBody>
      </p:sp>
      <p:pic>
        <p:nvPicPr>
          <p:cNvPr id="9" name="Imagem 8" descr="Uma imagem contendo Gráfico&#10;&#10;Descrição gerada automaticamente">
            <a:extLst>
              <a:ext uri="{FF2B5EF4-FFF2-40B4-BE49-F238E27FC236}">
                <a16:creationId xmlns:a16="http://schemas.microsoft.com/office/drawing/2014/main" id="{E7CDC739-F74B-D788-39E6-488BD4BC6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58" y="1239896"/>
            <a:ext cx="6597083" cy="49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5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25DD11-F4C4-92F4-1BAA-6A89D6CC561E}"/>
              </a:ext>
            </a:extLst>
          </p:cNvPr>
          <p:cNvSpPr txBox="1">
            <a:spLocks/>
          </p:cNvSpPr>
          <p:nvPr/>
        </p:nvSpPr>
        <p:spPr>
          <a:xfrm>
            <a:off x="838200" y="27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Default por categoria</a:t>
            </a:r>
          </a:p>
        </p:txBody>
      </p:sp>
      <p:pic>
        <p:nvPicPr>
          <p:cNvPr id="9" name="Imagem 8" descr="Gráfico, Gráfico de barras&#10;&#10;Descrição gerada automaticamente">
            <a:extLst>
              <a:ext uri="{FF2B5EF4-FFF2-40B4-BE49-F238E27FC236}">
                <a16:creationId xmlns:a16="http://schemas.microsoft.com/office/drawing/2014/main" id="{5DCAEE90-6863-966F-ACC8-6F205B18C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5" y="1297275"/>
            <a:ext cx="5684599" cy="4263449"/>
          </a:xfrm>
          <a:prstGeom prst="rect">
            <a:avLst/>
          </a:prstGeom>
        </p:spPr>
      </p:pic>
      <p:pic>
        <p:nvPicPr>
          <p:cNvPr id="11" name="Imagem 10" descr="Gráfico, Histograma&#10;&#10;Descrição gerada automaticamente">
            <a:extLst>
              <a:ext uri="{FF2B5EF4-FFF2-40B4-BE49-F238E27FC236}">
                <a16:creationId xmlns:a16="http://schemas.microsoft.com/office/drawing/2014/main" id="{8874EA63-D129-8B1E-390C-98F1416B2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24" y="1297275"/>
            <a:ext cx="5684599" cy="42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6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18EDC5-C93F-246E-6A76-1E3F4E28DAFE}"/>
              </a:ext>
            </a:extLst>
          </p:cNvPr>
          <p:cNvSpPr txBox="1">
            <a:spLocks/>
          </p:cNvSpPr>
          <p:nvPr/>
        </p:nvSpPr>
        <p:spPr>
          <a:xfrm>
            <a:off x="838200" y="27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Escolha do classificador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366E04-58FB-1182-EB83-2CFBB58FE1D7}"/>
              </a:ext>
            </a:extLst>
          </p:cNvPr>
          <p:cNvSpPr txBox="1">
            <a:spLocks/>
          </p:cNvSpPr>
          <p:nvPr/>
        </p:nvSpPr>
        <p:spPr>
          <a:xfrm>
            <a:off x="838200" y="1499129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pt-BR" sz="2000" dirty="0"/>
              <a:t>Trata-se de um problema de classificação: queremos classificar como default ou não default</a:t>
            </a:r>
          </a:p>
          <a:p>
            <a:pPr>
              <a:spcBef>
                <a:spcPts val="1800"/>
              </a:spcBef>
            </a:pPr>
            <a:r>
              <a:rPr lang="pt-BR" sz="2000" dirty="0"/>
              <a:t>Principais classificadores de </a:t>
            </a:r>
            <a:r>
              <a:rPr lang="pt-BR" sz="2000" i="1" dirty="0"/>
              <a:t>Machine Learning</a:t>
            </a:r>
            <a:r>
              <a:rPr lang="pt-BR" sz="2000" dirty="0"/>
              <a:t>: Regressão Logística, KNN, SVM, Árvores de Decisão e modelos Ensemble</a:t>
            </a:r>
          </a:p>
          <a:p>
            <a:pPr>
              <a:spcBef>
                <a:spcPts val="1800"/>
              </a:spcBef>
            </a:pPr>
            <a:r>
              <a:rPr lang="pt-BR" sz="2000" b="1" dirty="0"/>
              <a:t>Motivação:</a:t>
            </a:r>
            <a:r>
              <a:rPr lang="pt-BR" sz="2000" dirty="0"/>
              <a:t> as features do problema são categóricas (qualitativas) e numéricas (quantitativas)</a:t>
            </a:r>
          </a:p>
          <a:p>
            <a:pPr>
              <a:spcBef>
                <a:spcPts val="1800"/>
              </a:spcBef>
            </a:pPr>
            <a:r>
              <a:rPr lang="pt-BR" sz="2000" b="1" dirty="0"/>
              <a:t>Motivação: </a:t>
            </a:r>
            <a:r>
              <a:rPr lang="pt-BR" sz="2000" dirty="0"/>
              <a:t>os dados tem baixa correlação linear</a:t>
            </a:r>
            <a:endParaRPr lang="pt-BR" sz="2000" b="1" dirty="0"/>
          </a:p>
          <a:p>
            <a:pPr>
              <a:spcBef>
                <a:spcPts val="1800"/>
              </a:spcBef>
            </a:pPr>
            <a:r>
              <a:rPr lang="pt-BR" sz="2000" dirty="0"/>
              <a:t>Os modelos de </a:t>
            </a:r>
            <a:r>
              <a:rPr lang="pt-BR" sz="2000" b="1" dirty="0"/>
              <a:t>Árvore de Decisão </a:t>
            </a:r>
            <a:r>
              <a:rPr lang="pt-BR" sz="2000" dirty="0"/>
              <a:t>lidam bem com features categóricas (dados mistos) e conseguem captar relações não-lineares</a:t>
            </a:r>
          </a:p>
        </p:txBody>
      </p:sp>
    </p:spTree>
    <p:extLst>
      <p:ext uri="{BB962C8B-B14F-4D97-AF65-F5344CB8AC3E}">
        <p14:creationId xmlns:p14="http://schemas.microsoft.com/office/powerpoint/2010/main" val="141405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0BF0CD5-3BA8-1F44-9F4B-F40C61EB02E7}"/>
              </a:ext>
            </a:extLst>
          </p:cNvPr>
          <p:cNvSpPr txBox="1">
            <a:spLocks/>
          </p:cNvSpPr>
          <p:nvPr/>
        </p:nvSpPr>
        <p:spPr>
          <a:xfrm>
            <a:off x="838200" y="27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i="1" dirty="0" err="1"/>
              <a:t>Gradient</a:t>
            </a:r>
            <a:r>
              <a:rPr lang="pt-BR" i="1" dirty="0"/>
              <a:t> </a:t>
            </a:r>
            <a:r>
              <a:rPr lang="pt-BR" i="1" dirty="0" err="1"/>
              <a:t>Boosting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E5A996A-9BB4-8AE7-3862-1FD61F0DF9B3}"/>
              </a:ext>
            </a:extLst>
          </p:cNvPr>
          <p:cNvSpPr txBox="1">
            <a:spLocks/>
          </p:cNvSpPr>
          <p:nvPr/>
        </p:nvSpPr>
        <p:spPr>
          <a:xfrm>
            <a:off x="838200" y="1499129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pt-BR" sz="2000" dirty="0"/>
              <a:t>Modelo de iteração sequencial de Árvores de Decisão</a:t>
            </a:r>
          </a:p>
          <a:p>
            <a:pPr>
              <a:spcBef>
                <a:spcPts val="1800"/>
              </a:spcBef>
            </a:pPr>
            <a:r>
              <a:rPr lang="pt-BR" sz="2000" dirty="0"/>
              <a:t>Cada nova Árvore é aprimorada para diminuir os erros da Árvores anteriores (as Árvores são “impulsionadas”)</a:t>
            </a:r>
          </a:p>
          <a:p>
            <a:pPr>
              <a:spcBef>
                <a:spcPts val="1800"/>
              </a:spcBef>
            </a:pPr>
            <a:r>
              <a:rPr lang="pt-BR" sz="2000" dirty="0"/>
              <a:t>Melhor desempenho e maior acurácia do que Árvores de Decisão comuns</a:t>
            </a:r>
          </a:p>
          <a:p>
            <a:pPr>
              <a:spcBef>
                <a:spcPts val="1800"/>
              </a:spcBef>
            </a:pPr>
            <a:r>
              <a:rPr lang="pt-BR" sz="2000" dirty="0"/>
              <a:t>Separação da amostra em treino (75%) e teste (25%)</a:t>
            </a:r>
          </a:p>
          <a:p>
            <a:pPr>
              <a:spcBef>
                <a:spcPts val="1800"/>
              </a:spcBef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7982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Gráfico, Gráfico de barras&#10;&#10;Descrição gerada automaticamente">
            <a:extLst>
              <a:ext uri="{FF2B5EF4-FFF2-40B4-BE49-F238E27FC236}">
                <a16:creationId xmlns:a16="http://schemas.microsoft.com/office/drawing/2014/main" id="{8B06EDEB-2F9F-3039-36DF-46DBD61E9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26" y="1234435"/>
            <a:ext cx="5852172" cy="438912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7DDFB3F-69D3-A6EC-C94A-FF500EDE5059}"/>
              </a:ext>
            </a:extLst>
          </p:cNvPr>
          <p:cNvSpPr txBox="1">
            <a:spLocks/>
          </p:cNvSpPr>
          <p:nvPr/>
        </p:nvSpPr>
        <p:spPr>
          <a:xfrm>
            <a:off x="838200" y="27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Resultados e considerações finais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75381CA-5D3D-CEB7-F433-0130CE43C8CD}"/>
              </a:ext>
            </a:extLst>
          </p:cNvPr>
          <p:cNvSpPr txBox="1">
            <a:spLocks/>
          </p:cNvSpPr>
          <p:nvPr/>
        </p:nvSpPr>
        <p:spPr>
          <a:xfrm>
            <a:off x="838200" y="1499129"/>
            <a:ext cx="5612842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pt-BR" sz="2000" dirty="0"/>
              <a:t>Acurácia = 0.9116</a:t>
            </a:r>
          </a:p>
          <a:p>
            <a:pPr>
              <a:spcBef>
                <a:spcPts val="1800"/>
              </a:spcBef>
            </a:pPr>
            <a:r>
              <a:rPr lang="pt-BR" sz="2000" dirty="0"/>
              <a:t>Gráfico (ao lado) do peso de cada feature na classificação: </a:t>
            </a:r>
            <a:r>
              <a:rPr lang="pt-BR" sz="2000" b="1" dirty="0"/>
              <a:t>Quantidade de protestos de títulos</a:t>
            </a:r>
            <a:r>
              <a:rPr lang="pt-BR" sz="2000" dirty="0"/>
              <a:t> e </a:t>
            </a:r>
            <a:r>
              <a:rPr lang="pt-BR" sz="2000" b="1" dirty="0"/>
              <a:t>Defaults nos últimos 3 meses</a:t>
            </a:r>
            <a:r>
              <a:rPr lang="pt-BR" sz="2000" dirty="0"/>
              <a:t> tem maior impacto na ocorrência do default</a:t>
            </a:r>
          </a:p>
          <a:p>
            <a:pPr>
              <a:spcBef>
                <a:spcPts val="1800"/>
              </a:spcBef>
            </a:pPr>
            <a:r>
              <a:rPr lang="pt-BR" sz="2000" dirty="0"/>
              <a:t>Diante de um novo cliente: (1) fazer uma primeira filtragem destes dois parâmetros e (2) utilizar o modelo de Machine Learning para prever a possibilidade de default</a:t>
            </a:r>
          </a:p>
          <a:p>
            <a:pPr>
              <a:spcBef>
                <a:spcPts val="1800"/>
              </a:spcBef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8109569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335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Aharoni</vt:lpstr>
      <vt:lpstr>Arial</vt:lpstr>
      <vt:lpstr>Avenir Next LT Pro</vt:lpstr>
      <vt:lpstr>Calibri</vt:lpstr>
      <vt:lpstr>ShapesVTI</vt:lpstr>
      <vt:lpstr>X-Health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X-Health</dc:title>
  <dc:creator>Michel Epelbaum</dc:creator>
  <cp:lastModifiedBy>Michel Epelbaum</cp:lastModifiedBy>
  <cp:revision>2</cp:revision>
  <dcterms:created xsi:type="dcterms:W3CDTF">2024-02-23T12:18:09Z</dcterms:created>
  <dcterms:modified xsi:type="dcterms:W3CDTF">2024-02-23T21:31:56Z</dcterms:modified>
</cp:coreProperties>
</file>