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BE32-5D00-4FBF-AF73-A75968B38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054D7-2D8D-47A2-8787-85383B19B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212A-45C0-4527-8518-C8FABD97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9576-7385-4AB4-BDFE-82002CE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5E63-EFC4-4F69-ACCD-39175867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83DB-53FE-422E-808F-8E5A0D23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82900-3DE7-4BA3-A37E-8BF0FEDA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11AF-3627-4F95-9D98-1710082E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BE52-815D-4FCC-8433-D42168E2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2FC1-5033-466E-B252-42FCAE56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44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62A0-6412-49D5-B129-A483A6DD6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9CE01-534B-4B32-B735-496486F10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E67F-343E-4881-95DE-51A34D20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0360-47AE-40CA-914C-22C4D95E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7F0D-1989-451F-80A5-651B2609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7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801A-946F-488C-8A0D-324C9272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93C8-30F9-4A8E-97FF-9D4E0430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B6D4-A028-4305-B302-31B42E33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3C4C-1E24-40D9-AF6F-32242121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8C3B-1BEA-4FE6-BF15-35AB721F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81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B66F-8CAC-41F6-868F-9105282E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4D226-4DEE-411D-BAD0-8E2ABCD5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1B00-C1F5-47A9-929D-C54AD99A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D90C-1E6C-4EE7-AE9F-3C774355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E034-917D-4EFB-B56B-535C6F6B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4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2144-6546-4250-A71F-03C9777F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8099-D5DB-49CB-A84E-E0EC36811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1D2CD-A493-425B-A3BD-B95ADAF1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02611-581D-411C-87F3-518881C2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7781B-19EA-4E42-9092-7AFC198E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D2E71-E44C-457A-829A-A8EAA887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425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58A4-5056-4A56-83AC-434038E8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EA99-54B6-4A0A-B2D4-FF9A101F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87DC-A4CC-4A65-8D56-55C6B6266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FF310-85CF-4B41-8F57-256BCDE8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3C470-792F-4105-B2DA-2D6AB0074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DCCC5-6DC2-4E00-A727-271C8B3F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31CA6-5306-40CB-AD3F-2AEDE724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DC82E-1AF7-4C76-B422-54E25644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9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0967-4BC2-45A0-B125-14C20B62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F4229-E292-4C52-B5B1-6204BA25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2AAD5-B807-4731-86A7-D73029AE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4173-93A7-4FAC-83E3-B738179A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17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CEF21-DADA-40ED-B70D-9E29A33D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E4C72-B612-45B3-831B-92828427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E0976-6767-480E-9F79-1A3074E9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63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D35-6CBD-4A11-A34D-298E58B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6344-2F35-46AF-9DCD-C84C2BED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B83CB-07E8-4860-835F-4E1D901E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05A97-389D-4A93-AA0E-4D0AAF4E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3727-2DC7-4F92-8E99-98BF5B7A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71304-2D18-4A2D-8497-E00F95A3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550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35CA-2B0E-433A-9281-09FBB271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0A61A-452F-41AE-8E40-AFBA75A3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9447-725C-47C9-A1EB-F15611E0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7F7A-0529-49F8-9B9D-1CAAA69E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595F-08C7-4E53-9509-446C9632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254E-2635-4717-90F6-5A48DC6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15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120DA-1AF4-48F4-A072-9FEE4EF2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7E5A-4272-421D-826E-1AA073F1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1982-7A28-4F49-9F58-7BC6CABA1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278-7FB2-4FB8-96A7-E94D5900B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FD778-D6EC-44E4-8BF2-7606B242B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95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6D87D5B-FCBA-48CB-BC51-804F363DA87E}"/>
              </a:ext>
            </a:extLst>
          </p:cNvPr>
          <p:cNvSpPr/>
          <p:nvPr/>
        </p:nvSpPr>
        <p:spPr>
          <a:xfrm>
            <a:off x="4500979" y="660698"/>
            <a:ext cx="27698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NEDD</a:t>
            </a:r>
            <a:endParaRPr lang="he-IL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9713C661-F7D1-46E0-8787-5F228B51C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8636"/>
              </p:ext>
            </p:extLst>
          </p:nvPr>
        </p:nvGraphicFramePr>
        <p:xfrm>
          <a:off x="266009" y="4333643"/>
          <a:ext cx="9759521" cy="2123440"/>
        </p:xfrm>
        <a:graphic>
          <a:graphicData uri="http://schemas.openxmlformats.org/drawingml/2006/table">
            <a:tbl>
              <a:tblPr rtl="1" firstRow="1" bandRow="1">
                <a:tableStyleId>{5A111915-BE36-4E01-A7E5-04B1672EAD32}</a:tableStyleId>
              </a:tblPr>
              <a:tblGrid>
                <a:gridCol w="975952">
                  <a:extLst>
                    <a:ext uri="{9D8B030D-6E8A-4147-A177-3AD203B41FA5}">
                      <a16:colId xmlns:a16="http://schemas.microsoft.com/office/drawing/2014/main" val="1073255888"/>
                    </a:ext>
                  </a:extLst>
                </a:gridCol>
                <a:gridCol w="975952">
                  <a:extLst>
                    <a:ext uri="{9D8B030D-6E8A-4147-A177-3AD203B41FA5}">
                      <a16:colId xmlns:a16="http://schemas.microsoft.com/office/drawing/2014/main" val="4236861199"/>
                    </a:ext>
                  </a:extLst>
                </a:gridCol>
                <a:gridCol w="975952">
                  <a:extLst>
                    <a:ext uri="{9D8B030D-6E8A-4147-A177-3AD203B41FA5}">
                      <a16:colId xmlns:a16="http://schemas.microsoft.com/office/drawing/2014/main" val="811636827"/>
                    </a:ext>
                  </a:extLst>
                </a:gridCol>
                <a:gridCol w="975952">
                  <a:extLst>
                    <a:ext uri="{9D8B030D-6E8A-4147-A177-3AD203B41FA5}">
                      <a16:colId xmlns:a16="http://schemas.microsoft.com/office/drawing/2014/main" val="4050964627"/>
                    </a:ext>
                  </a:extLst>
                </a:gridCol>
                <a:gridCol w="975952">
                  <a:extLst>
                    <a:ext uri="{9D8B030D-6E8A-4147-A177-3AD203B41FA5}">
                      <a16:colId xmlns:a16="http://schemas.microsoft.com/office/drawing/2014/main" val="1098894725"/>
                    </a:ext>
                  </a:extLst>
                </a:gridCol>
                <a:gridCol w="818214">
                  <a:extLst>
                    <a:ext uri="{9D8B030D-6E8A-4147-A177-3AD203B41FA5}">
                      <a16:colId xmlns:a16="http://schemas.microsoft.com/office/drawing/2014/main" val="3337310467"/>
                    </a:ext>
                  </a:extLst>
                </a:gridCol>
                <a:gridCol w="697116">
                  <a:extLst>
                    <a:ext uri="{9D8B030D-6E8A-4147-A177-3AD203B41FA5}">
                      <a16:colId xmlns:a16="http://schemas.microsoft.com/office/drawing/2014/main" val="607029358"/>
                    </a:ext>
                  </a:extLst>
                </a:gridCol>
                <a:gridCol w="986784">
                  <a:extLst>
                    <a:ext uri="{9D8B030D-6E8A-4147-A177-3AD203B41FA5}">
                      <a16:colId xmlns:a16="http://schemas.microsoft.com/office/drawing/2014/main" val="4192807163"/>
                    </a:ext>
                  </a:extLst>
                </a:gridCol>
                <a:gridCol w="1401695">
                  <a:extLst>
                    <a:ext uri="{9D8B030D-6E8A-4147-A177-3AD203B41FA5}">
                      <a16:colId xmlns:a16="http://schemas.microsoft.com/office/drawing/2014/main" val="1003050243"/>
                    </a:ext>
                  </a:extLst>
                </a:gridCol>
                <a:gridCol w="975952">
                  <a:extLst>
                    <a:ext uri="{9D8B030D-6E8A-4147-A177-3AD203B41FA5}">
                      <a16:colId xmlns:a16="http://schemas.microsoft.com/office/drawing/2014/main" val="93759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Last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5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Roizman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Nicolas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8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Toorgeman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Elad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03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Rabinovich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Dani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1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Dombrovski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Denis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4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9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6277-7B4D-4D7F-847D-38608BFD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A382-6C06-4465-B94E-2BD8C428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מהנדסים נגישות</a:t>
            </a:r>
          </a:p>
          <a:p>
            <a:pPr lvl="1" algn="r" rtl="1"/>
            <a:r>
              <a:rPr lang="he-IL" dirty="0"/>
              <a:t>אנשים בעלי לקות שמיעה או בעלי לקות דיבור, מתקשים לדבר באופן ברור מסיבות שונות למשל, אנשים חירשים לא יכולים לשמוע את עצמם לכן הם מתקשים להתבטא.</a:t>
            </a:r>
          </a:p>
          <a:p>
            <a:pPr lvl="1" algn="r" rtl="1"/>
            <a:r>
              <a:rPr lang="he-IL" dirty="0"/>
              <a:t>אנו רוצים לפתח מערכת שתעזור לאנשים בעלי לקויות שמיעה או דיבור "לשפר" את יכולת הביטוי שלהם.</a:t>
            </a:r>
          </a:p>
          <a:p>
            <a:pPr lvl="1" algn="r" rtl="1"/>
            <a:r>
              <a:rPr lang="he-IL" dirty="0"/>
              <a:t>המערכת תבחר משפט אשר המשתמש יצטרך להקריא, המערכת תקלוט את הקלטת המשתמש ותציג את מה שנאמר בכתב, תשווה בין המשפט לבין הנאמר ע"י המשתמש וכך יחושב דירוגו.</a:t>
            </a:r>
          </a:p>
          <a:p>
            <a:pPr lvl="1" algn="r" rtl="1"/>
            <a:r>
              <a:rPr lang="he-IL" dirty="0"/>
              <a:t>המשתמש יוכל לבצע מעקב אחר התהליך ע"י ממשק פשוט למשתמש וכך יוכל לדעת אילו צלילים המשתמש מתקשה לבטא ובזאת יוכל להשקיע יותר על מנת לשפר זאת.</a:t>
            </a:r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8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E0A0-2A7C-47CE-99BF-4FB23C6A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דיאגמרת בלוקים בסיסית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B5CDB20-96B3-4BFF-8FAD-3366F5B2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1902930"/>
            <a:ext cx="5553075" cy="246697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50EE932-00AF-45B3-9237-B797A76B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4465155"/>
            <a:ext cx="5553075" cy="229552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71A56D9-3C6E-4541-B272-DE2157ACA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930"/>
            <a:ext cx="63912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3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BD2577B-4150-40DB-838D-300517273406}"/>
              </a:ext>
            </a:extLst>
          </p:cNvPr>
          <p:cNvSpPr/>
          <p:nvPr/>
        </p:nvSpPr>
        <p:spPr>
          <a:xfrm>
            <a:off x="3615771" y="508221"/>
            <a:ext cx="42942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6"/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היבט</a:t>
            </a:r>
            <a:r>
              <a:rPr lang="he-IL" sz="5400" b="1" cap="none" spc="0" dirty="0">
                <a:ln w="12700">
                  <a:solidFill>
                    <a:schemeClr val="accent6"/>
                  </a:solidFill>
                </a:ln>
                <a:solidFill>
                  <a:schemeClr val="accent4"/>
                </a:solidFill>
                <a:effectLst/>
              </a:rPr>
              <a:t> </a:t>
            </a:r>
            <a:r>
              <a:rPr lang="he-IL" sz="5400" b="1" cap="none" spc="0" dirty="0">
                <a:ln w="12700">
                  <a:solidFill>
                    <a:schemeClr val="accent6"/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אבטחתי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246F-B603-4BEE-A442-A6B1A26A00A9}"/>
              </a:ext>
            </a:extLst>
          </p:cNvPr>
          <p:cNvSpPr txBox="1"/>
          <p:nvPr/>
        </p:nvSpPr>
        <p:spPr>
          <a:xfrm>
            <a:off x="1527136" y="2590874"/>
            <a:ext cx="996074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50000"/>
                  </a:schemeClr>
                </a:solidFill>
              </a:rPr>
              <a:t>פתרון: </a:t>
            </a:r>
            <a:r>
              <a:rPr lang="he-IL" dirty="0"/>
              <a:t>גישה לבסיס הנתונים תתאפשר רק דרך שרת </a:t>
            </a:r>
            <a:r>
              <a:rPr lang="en-US" dirty="0"/>
              <a:t>API</a:t>
            </a:r>
            <a:r>
              <a:rPr lang="he-IL" dirty="0"/>
              <a:t> שלנו אשר יפעל על פרוטוקול </a:t>
            </a:r>
            <a:r>
              <a:rPr lang="en-US" dirty="0"/>
              <a:t>HTTPS</a:t>
            </a:r>
            <a:r>
              <a:rPr lang="he-IL" dirty="0"/>
              <a:t> אשר מוצפן על ידי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sha256RSA and SSL</a:t>
            </a:r>
            <a:r>
              <a:rPr lang="he-IL" dirty="0"/>
              <a:t> וגם גישה לשרת תתבצע על ידי שם משתמש וסיסמה אשר לא קשורים למשתמש </a:t>
            </a:r>
          </a:p>
          <a:p>
            <a:pPr algn="r" rtl="1"/>
            <a:r>
              <a:rPr lang="he-IL" dirty="0"/>
              <a:t>שרת </a:t>
            </a:r>
            <a:r>
              <a:rPr lang="en-US" dirty="0"/>
              <a:t>API</a:t>
            </a:r>
            <a:r>
              <a:rPr lang="he-IL" dirty="0"/>
              <a:t> יחזיר תשובות בצורת </a:t>
            </a:r>
            <a:r>
              <a:rPr lang="en-US" dirty="0"/>
              <a:t>JSON</a:t>
            </a:r>
            <a:r>
              <a:rPr lang="he-IL" dirty="0"/>
              <a:t> אשר נצפין את התוכן שלו על מנת לא לאפשר ביצוע </a:t>
            </a:r>
            <a:r>
              <a:rPr lang="en-US" dirty="0"/>
              <a:t>spoofing and sniffing</a:t>
            </a:r>
          </a:p>
          <a:p>
            <a:pPr algn="r" rtl="1"/>
            <a:r>
              <a:rPr lang="he-IL" dirty="0"/>
              <a:t>האתר המשתמש יצפין את : סיסמת המשתמש ,פרטים של המשתמש </a:t>
            </a:r>
            <a:r>
              <a:rPr lang="he-IL" dirty="0" err="1"/>
              <a:t>וכו</a:t>
            </a:r>
            <a:r>
              <a:rPr lang="he-IL" dirty="0"/>
              <a:t>  לפני עברתה לשרת </a:t>
            </a:r>
            <a:r>
              <a:rPr lang="en-US" dirty="0"/>
              <a:t>API</a:t>
            </a:r>
            <a:r>
              <a:rPr lang="he-IL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DE912-B2F2-4590-AEE3-42F89622B4AC}"/>
              </a:ext>
            </a:extLst>
          </p:cNvPr>
          <p:cNvSpPr txBox="1"/>
          <p:nvPr/>
        </p:nvSpPr>
        <p:spPr>
          <a:xfrm>
            <a:off x="4355800" y="1688047"/>
            <a:ext cx="713208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</a:rPr>
              <a:t>הבעיה:</a:t>
            </a:r>
            <a:r>
              <a:rPr lang="he-IL" dirty="0"/>
              <a:t> שאנו מבצעים מעקב אחר המשתמש</a:t>
            </a:r>
          </a:p>
          <a:p>
            <a:pPr algn="r"/>
            <a:r>
              <a:rPr lang="he-IL" dirty="0"/>
              <a:t>ומידע זה יכול להכיל פרטים אישים או מידע רגיש אשר יגרום למבוכת המשתמש</a:t>
            </a:r>
          </a:p>
        </p:txBody>
      </p:sp>
    </p:spTree>
    <p:extLst>
      <p:ext uri="{BB962C8B-B14F-4D97-AF65-F5344CB8AC3E}">
        <p14:creationId xmlns:p14="http://schemas.microsoft.com/office/powerpoint/2010/main" val="176021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219</Words>
  <Application>Microsoft Office PowerPoint</Application>
  <PresentationFormat>מסך רחב</PresentationFormat>
  <Paragraphs>25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מצגת של PowerPoint‏</vt:lpstr>
      <vt:lpstr>Project subject</vt:lpstr>
      <vt:lpstr>דיאגמרת בלוקים בסיסית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NEDD</dc:title>
  <dc:creator>צואת ארנבים</dc:creator>
  <cp:lastModifiedBy>daniel rabinovich</cp:lastModifiedBy>
  <cp:revision>10</cp:revision>
  <dcterms:created xsi:type="dcterms:W3CDTF">2019-03-02T12:04:05Z</dcterms:created>
  <dcterms:modified xsi:type="dcterms:W3CDTF">2019-03-02T14:08:57Z</dcterms:modified>
</cp:coreProperties>
</file>