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59" r:id="rId6"/>
    <p:sldId id="268" r:id="rId7"/>
    <p:sldId id="271" r:id="rId8"/>
    <p:sldId id="278" r:id="rId9"/>
    <p:sldId id="279" r:id="rId10"/>
    <p:sldId id="262" r:id="rId11"/>
    <p:sldId id="272" r:id="rId12"/>
    <p:sldId id="263" r:id="rId13"/>
    <p:sldId id="273" r:id="rId14"/>
    <p:sldId id="280" r:id="rId15"/>
    <p:sldId id="281" r:id="rId16"/>
    <p:sldId id="264" r:id="rId17"/>
    <p:sldId id="274" r:id="rId18"/>
    <p:sldId id="284" r:id="rId19"/>
    <p:sldId id="285" r:id="rId20"/>
    <p:sldId id="265" r:id="rId21"/>
    <p:sldId id="275" r:id="rId22"/>
    <p:sldId id="282" r:id="rId23"/>
    <p:sldId id="283" r:id="rId24"/>
    <p:sldId id="266" r:id="rId25"/>
    <p:sldId id="276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55E491-618D-0417-A3D8-E415CC23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1391653"/>
            <a:ext cx="8361229" cy="2098226"/>
          </a:xfrm>
        </p:spPr>
        <p:txBody>
          <a:bodyPr>
            <a:normAutofit/>
          </a:bodyPr>
          <a:lstStyle/>
          <a:p>
            <a:r>
              <a:rPr lang="es-ES" sz="11500" dirty="0"/>
              <a:t>Alafia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1FE52-D353-BAF9-BC2D-242FF464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57651"/>
            <a:ext cx="6831673" cy="17190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3200" dirty="0"/>
              <a:t>Desarrollo de una Progressive Web Application para la gestión de pedidos y de experiencias inmersivas para un restaurante africano</a:t>
            </a:r>
          </a:p>
        </p:txBody>
      </p:sp>
    </p:spTree>
    <p:extLst>
      <p:ext uri="{BB962C8B-B14F-4D97-AF65-F5344CB8AC3E}">
        <p14:creationId xmlns:p14="http://schemas.microsoft.com/office/powerpoint/2010/main" val="340952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68490-88F4-E6F8-BC44-34FD218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6A3FB-78F5-1EF3-058D-AE7C7CF4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00024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8204A-3778-EB4E-7476-A47A5FC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Modelo de datos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BA27D14-86AA-0270-385A-0E0B8A75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4" y="1812022"/>
            <a:ext cx="9601199" cy="4507231"/>
          </a:xfrm>
        </p:spPr>
      </p:pic>
    </p:spTree>
    <p:extLst>
      <p:ext uri="{BB962C8B-B14F-4D97-AF65-F5344CB8AC3E}">
        <p14:creationId xmlns:p14="http://schemas.microsoft.com/office/powerpoint/2010/main" val="22217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827F-69FD-80BE-C3FC-45473B54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87D45-8C15-5619-D2DC-D57E4FC4A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72533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C2AC-2DBB-35B7-330B-9E66AF3C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Consideraciones del Front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BC031-C824-1B62-91EB-1F4861AB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Desarrollado en Angular</a:t>
            </a:r>
          </a:p>
          <a:p>
            <a:r>
              <a:rPr lang="es-ES" sz="3200" dirty="0"/>
              <a:t>Guarda muy pocos datos</a:t>
            </a:r>
          </a:p>
          <a:p>
            <a:r>
              <a:rPr lang="es-ES" sz="3200" dirty="0"/>
              <a:t>Comunicación REST con el BACK END</a:t>
            </a:r>
          </a:p>
          <a:p>
            <a:r>
              <a:rPr lang="es-ES" sz="3200" dirty="0"/>
              <a:t>Estructuración de la aplicación por componentes</a:t>
            </a:r>
          </a:p>
          <a:p>
            <a:r>
              <a:rPr lang="es-ES" sz="3200" dirty="0"/>
              <a:t>Estructura de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337426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9977-246D-B6CA-4F87-246A56C6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Paths de la aplicación y componentes 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DA22C-3F41-2943-717C-9E2F1F1D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7549" y="1895908"/>
            <a:ext cx="2962878" cy="4781725"/>
          </a:xfrm>
        </p:spPr>
        <p:txBody>
          <a:bodyPr/>
          <a:lstStyle/>
          <a:p>
            <a:r>
              <a:rPr lang="es-ES" dirty="0"/>
              <a:t>/</a:t>
            </a:r>
          </a:p>
          <a:p>
            <a:r>
              <a:rPr lang="es-ES" dirty="0"/>
              <a:t>/index</a:t>
            </a:r>
          </a:p>
          <a:p>
            <a:r>
              <a:rPr lang="es-ES" dirty="0"/>
              <a:t>/login</a:t>
            </a:r>
          </a:p>
          <a:p>
            <a:r>
              <a:rPr lang="es-ES" dirty="0"/>
              <a:t>/book-table</a:t>
            </a:r>
          </a:p>
          <a:p>
            <a:r>
              <a:rPr lang="es-ES" dirty="0"/>
              <a:t>/welcome</a:t>
            </a:r>
          </a:p>
          <a:p>
            <a:r>
              <a:rPr lang="es-ES" dirty="0"/>
              <a:t>/warm-up</a:t>
            </a:r>
          </a:p>
          <a:p>
            <a:r>
              <a:rPr lang="es-ES" dirty="0"/>
              <a:t>/replace-client</a:t>
            </a:r>
          </a:p>
          <a:p>
            <a:r>
              <a:rPr lang="es-ES" dirty="0"/>
              <a:t>/drink</a:t>
            </a:r>
          </a:p>
          <a:p>
            <a:r>
              <a:rPr lang="es-ES" dirty="0"/>
              <a:t>/wait-diners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5CAD6C07-D338-3264-8573-E336A694DFA7}"/>
              </a:ext>
            </a:extLst>
          </p:cNvPr>
          <p:cNvSpPr txBox="1">
            <a:spLocks/>
          </p:cNvSpPr>
          <p:nvPr/>
        </p:nvSpPr>
        <p:spPr>
          <a:xfrm>
            <a:off x="6751574" y="1904299"/>
            <a:ext cx="4068826" cy="47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WelcomeComponent</a:t>
            </a:r>
          </a:p>
          <a:p>
            <a:pPr marL="0" indent="0">
              <a:buNone/>
            </a:pPr>
            <a:r>
              <a:rPr lang="es-ES" dirty="0"/>
              <a:t>AppComponent</a:t>
            </a:r>
          </a:p>
          <a:p>
            <a:pPr marL="0" indent="0">
              <a:buNone/>
            </a:pPr>
            <a:r>
              <a:rPr lang="es-ES" dirty="0"/>
              <a:t>LoginComponentComponent</a:t>
            </a:r>
          </a:p>
          <a:p>
            <a:pPr marL="0" indent="0">
              <a:buNone/>
            </a:pPr>
            <a:r>
              <a:rPr lang="es-ES" dirty="0"/>
              <a:t>BookTableComponent </a:t>
            </a:r>
          </a:p>
          <a:p>
            <a:pPr marL="0" indent="0">
              <a:buNone/>
            </a:pPr>
            <a:r>
              <a:rPr lang="es-ES" dirty="0"/>
              <a:t>WelcomeComponent </a:t>
            </a:r>
          </a:p>
          <a:p>
            <a:pPr marL="0" indent="0">
              <a:buNone/>
            </a:pPr>
            <a:r>
              <a:rPr lang="es-ES" dirty="0"/>
              <a:t>WarmUpComponent</a:t>
            </a:r>
          </a:p>
          <a:p>
            <a:pPr marL="0" indent="0">
              <a:buNone/>
            </a:pPr>
            <a:r>
              <a:rPr lang="es-ES" dirty="0"/>
              <a:t>ReplaceClientComponent </a:t>
            </a:r>
          </a:p>
          <a:p>
            <a:pPr marL="0" indent="0">
              <a:buNone/>
            </a:pPr>
            <a:r>
              <a:rPr lang="es-ES" dirty="0"/>
              <a:t>DrinksComponent</a:t>
            </a:r>
          </a:p>
          <a:p>
            <a:pPr marL="0" indent="0">
              <a:buNone/>
            </a:pPr>
            <a:r>
              <a:rPr lang="es-ES" dirty="0"/>
              <a:t>WaitDinersComponent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75C93-07C3-97F2-F9EB-E31381800CD0}"/>
              </a:ext>
            </a:extLst>
          </p:cNvPr>
          <p:cNvCxnSpPr>
            <a:cxnSpLocks/>
          </p:cNvCxnSpPr>
          <p:nvPr/>
        </p:nvCxnSpPr>
        <p:spPr>
          <a:xfrm>
            <a:off x="3482829" y="2105636"/>
            <a:ext cx="3246540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CC6F88-F116-BFBF-7803-05DE65393B8C}"/>
              </a:ext>
            </a:extLst>
          </p:cNvPr>
          <p:cNvCxnSpPr>
            <a:cxnSpLocks/>
          </p:cNvCxnSpPr>
          <p:nvPr/>
        </p:nvCxnSpPr>
        <p:spPr>
          <a:xfrm>
            <a:off x="3919057" y="2534872"/>
            <a:ext cx="2832517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409BC5-91E1-6CFD-9CEB-FAB403D78B3F}"/>
              </a:ext>
            </a:extLst>
          </p:cNvPr>
          <p:cNvCxnSpPr>
            <a:cxnSpLocks/>
          </p:cNvCxnSpPr>
          <p:nvPr/>
        </p:nvCxnSpPr>
        <p:spPr>
          <a:xfrm>
            <a:off x="3919057" y="2955720"/>
            <a:ext cx="281031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967855-B912-7A53-F87A-B37EE9771E40}"/>
              </a:ext>
            </a:extLst>
          </p:cNvPr>
          <p:cNvCxnSpPr>
            <a:cxnSpLocks/>
          </p:cNvCxnSpPr>
          <p:nvPr/>
        </p:nvCxnSpPr>
        <p:spPr>
          <a:xfrm>
            <a:off x="4472730" y="3384957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4D3513-6AC5-2069-AC5B-81A927ECF6C5}"/>
              </a:ext>
            </a:extLst>
          </p:cNvPr>
          <p:cNvCxnSpPr>
            <a:cxnSpLocks/>
          </p:cNvCxnSpPr>
          <p:nvPr/>
        </p:nvCxnSpPr>
        <p:spPr>
          <a:xfrm>
            <a:off x="4313339" y="3814194"/>
            <a:ext cx="2438235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10056-3466-6012-27D2-A496EACC9337}"/>
              </a:ext>
            </a:extLst>
          </p:cNvPr>
          <p:cNvCxnSpPr>
            <a:cxnSpLocks/>
          </p:cNvCxnSpPr>
          <p:nvPr/>
        </p:nvCxnSpPr>
        <p:spPr>
          <a:xfrm>
            <a:off x="4221059" y="4293761"/>
            <a:ext cx="2530515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0E4F286-B557-5BA7-7359-95D23752AEFA}"/>
              </a:ext>
            </a:extLst>
          </p:cNvPr>
          <p:cNvCxnSpPr>
            <a:cxnSpLocks/>
          </p:cNvCxnSpPr>
          <p:nvPr/>
        </p:nvCxnSpPr>
        <p:spPr>
          <a:xfrm>
            <a:off x="4741178" y="4711816"/>
            <a:ext cx="2010396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465277-F8FF-0354-EE01-9276FFB7FD5F}"/>
              </a:ext>
            </a:extLst>
          </p:cNvPr>
          <p:cNvCxnSpPr>
            <a:cxnSpLocks/>
          </p:cNvCxnSpPr>
          <p:nvPr/>
        </p:nvCxnSpPr>
        <p:spPr>
          <a:xfrm>
            <a:off x="3919057" y="5139655"/>
            <a:ext cx="2832517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29240A-99FC-0BF2-CC4F-C019ACE85695}"/>
              </a:ext>
            </a:extLst>
          </p:cNvPr>
          <p:cNvCxnSpPr>
            <a:cxnSpLocks/>
          </p:cNvCxnSpPr>
          <p:nvPr/>
        </p:nvCxnSpPr>
        <p:spPr>
          <a:xfrm>
            <a:off x="4494936" y="5584271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9977-246D-B6CA-4F87-246A56C6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Paths de la aplicación y componentes 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DA22C-3F41-2943-717C-9E2F1F1D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1835" y="1937856"/>
            <a:ext cx="2962878" cy="4781725"/>
          </a:xfrm>
        </p:spPr>
        <p:txBody>
          <a:bodyPr/>
          <a:lstStyle/>
          <a:p>
            <a:r>
              <a:rPr lang="en-US" dirty="0"/>
              <a:t>/app-menu</a:t>
            </a:r>
          </a:p>
          <a:p>
            <a:r>
              <a:rPr lang="en-US" dirty="0"/>
              <a:t>/experience-manager</a:t>
            </a:r>
          </a:p>
          <a:p>
            <a:r>
              <a:rPr lang="en-US" dirty="0"/>
              <a:t>/extras</a:t>
            </a:r>
          </a:p>
          <a:p>
            <a:r>
              <a:rPr lang="en-US" dirty="0"/>
              <a:t>/migration-test </a:t>
            </a:r>
          </a:p>
          <a:p>
            <a:r>
              <a:rPr lang="en-US" dirty="0"/>
              <a:t>/experience </a:t>
            </a:r>
          </a:p>
          <a:p>
            <a:r>
              <a:rPr lang="en-US" dirty="0"/>
              <a:t>/bill</a:t>
            </a:r>
          </a:p>
          <a:p>
            <a:r>
              <a:rPr lang="en-US" dirty="0"/>
              <a:t>/table-bill </a:t>
            </a:r>
          </a:p>
          <a:p>
            <a:r>
              <a:rPr lang="en-US" dirty="0"/>
              <a:t>/room-manager</a:t>
            </a:r>
            <a:endParaRPr lang="es-ES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5CAD6C07-D338-3264-8573-E336A694DFA7}"/>
              </a:ext>
            </a:extLst>
          </p:cNvPr>
          <p:cNvSpPr txBox="1">
            <a:spLocks/>
          </p:cNvSpPr>
          <p:nvPr/>
        </p:nvSpPr>
        <p:spPr>
          <a:xfrm>
            <a:off x="6615952" y="1937855"/>
            <a:ext cx="4068826" cy="47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AppMenuComponent</a:t>
            </a:r>
          </a:p>
          <a:p>
            <a:pPr marL="0" indent="0">
              <a:buNone/>
            </a:pPr>
            <a:r>
              <a:rPr lang="es-ES" dirty="0"/>
              <a:t>ExperienceManagerComponent </a:t>
            </a:r>
          </a:p>
          <a:p>
            <a:pPr marL="0" indent="0">
              <a:buNone/>
            </a:pPr>
            <a:r>
              <a:rPr lang="es-ES" dirty="0"/>
              <a:t>ExtrasComponent</a:t>
            </a:r>
          </a:p>
          <a:p>
            <a:pPr marL="0" indent="0">
              <a:buNone/>
            </a:pPr>
            <a:r>
              <a:rPr lang="es-ES" dirty="0"/>
              <a:t>MigrationTestComponent </a:t>
            </a:r>
          </a:p>
          <a:p>
            <a:pPr marL="0" indent="0">
              <a:buNone/>
            </a:pPr>
            <a:r>
              <a:rPr lang="es-ES" dirty="0"/>
              <a:t>ExperienceComponent </a:t>
            </a:r>
          </a:p>
          <a:p>
            <a:pPr marL="0" indent="0">
              <a:buNone/>
            </a:pPr>
            <a:r>
              <a:rPr lang="es-ES" dirty="0"/>
              <a:t>BillComponent</a:t>
            </a:r>
          </a:p>
          <a:p>
            <a:pPr marL="0" indent="0">
              <a:buNone/>
            </a:pPr>
            <a:r>
              <a:rPr lang="es-ES" dirty="0"/>
              <a:t>TableBillComponent </a:t>
            </a:r>
          </a:p>
          <a:p>
            <a:pPr marL="0" indent="0">
              <a:buNone/>
            </a:pPr>
            <a:r>
              <a:rPr lang="es-ES" dirty="0"/>
              <a:t>RoomManagerComponent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75C93-07C3-97F2-F9EB-E31381800CD0}"/>
              </a:ext>
            </a:extLst>
          </p:cNvPr>
          <p:cNvCxnSpPr>
            <a:cxnSpLocks/>
          </p:cNvCxnSpPr>
          <p:nvPr/>
        </p:nvCxnSpPr>
        <p:spPr>
          <a:xfrm>
            <a:off x="4261607" y="2139192"/>
            <a:ext cx="2332140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CC6F88-F116-BFBF-7803-05DE65393B8C}"/>
              </a:ext>
            </a:extLst>
          </p:cNvPr>
          <p:cNvCxnSpPr>
            <a:cxnSpLocks/>
          </p:cNvCxnSpPr>
          <p:nvPr/>
        </p:nvCxnSpPr>
        <p:spPr>
          <a:xfrm>
            <a:off x="5374713" y="2568428"/>
            <a:ext cx="1241239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409BC5-91E1-6CFD-9CEB-FAB403D78B3F}"/>
              </a:ext>
            </a:extLst>
          </p:cNvPr>
          <p:cNvCxnSpPr>
            <a:cxnSpLocks/>
          </p:cNvCxnSpPr>
          <p:nvPr/>
        </p:nvCxnSpPr>
        <p:spPr>
          <a:xfrm>
            <a:off x="3867325" y="2989276"/>
            <a:ext cx="272642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967855-B912-7A53-F87A-B37EE9771E40}"/>
              </a:ext>
            </a:extLst>
          </p:cNvPr>
          <p:cNvCxnSpPr>
            <a:cxnSpLocks/>
          </p:cNvCxnSpPr>
          <p:nvPr/>
        </p:nvCxnSpPr>
        <p:spPr>
          <a:xfrm>
            <a:off x="4672668" y="3418513"/>
            <a:ext cx="192107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4D3513-6AC5-2069-AC5B-81A927ECF6C5}"/>
              </a:ext>
            </a:extLst>
          </p:cNvPr>
          <p:cNvCxnSpPr>
            <a:cxnSpLocks/>
          </p:cNvCxnSpPr>
          <p:nvPr/>
        </p:nvCxnSpPr>
        <p:spPr>
          <a:xfrm>
            <a:off x="4359314" y="3847750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10056-3466-6012-27D2-A496EACC9337}"/>
              </a:ext>
            </a:extLst>
          </p:cNvPr>
          <p:cNvCxnSpPr>
            <a:cxnSpLocks/>
          </p:cNvCxnSpPr>
          <p:nvPr/>
        </p:nvCxnSpPr>
        <p:spPr>
          <a:xfrm>
            <a:off x="3422708" y="4327317"/>
            <a:ext cx="3193244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0E4F286-B557-5BA7-7359-95D23752AEFA}"/>
              </a:ext>
            </a:extLst>
          </p:cNvPr>
          <p:cNvCxnSpPr>
            <a:cxnSpLocks/>
          </p:cNvCxnSpPr>
          <p:nvPr/>
        </p:nvCxnSpPr>
        <p:spPr>
          <a:xfrm>
            <a:off x="4093828" y="4745372"/>
            <a:ext cx="2522124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465277-F8FF-0354-EE01-9276FFB7FD5F}"/>
              </a:ext>
            </a:extLst>
          </p:cNvPr>
          <p:cNvCxnSpPr>
            <a:cxnSpLocks/>
          </p:cNvCxnSpPr>
          <p:nvPr/>
        </p:nvCxnSpPr>
        <p:spPr>
          <a:xfrm>
            <a:off x="4739780" y="5173211"/>
            <a:ext cx="187617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DCDB-12BF-2FE0-F4AF-2DFCA45B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CFD67-31F4-C520-2E4D-1418E2F75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 + Spring Boot</a:t>
            </a:r>
          </a:p>
        </p:txBody>
      </p:sp>
    </p:spTree>
    <p:extLst>
      <p:ext uri="{BB962C8B-B14F-4D97-AF65-F5344CB8AC3E}">
        <p14:creationId xmlns:p14="http://schemas.microsoft.com/office/powerpoint/2010/main" val="117338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B2CA5-E2DF-9411-FDF2-C50EA6D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Consideraciones del Back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B38B4-F442-56FE-198F-382F83FF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Desarrollado en Java + Spring Boot</a:t>
            </a:r>
          </a:p>
          <a:p>
            <a:r>
              <a:rPr lang="es-ES" sz="3200" dirty="0"/>
              <a:t>Gestor de dependencias: Maven vs Gradle</a:t>
            </a:r>
          </a:p>
          <a:p>
            <a:r>
              <a:rPr lang="es-ES" sz="3200" dirty="0"/>
              <a:t>Módulos que la componen</a:t>
            </a:r>
          </a:p>
          <a:p>
            <a:pPr lvl="1"/>
            <a:r>
              <a:rPr lang="es-ES" sz="3200" dirty="0"/>
              <a:t>main</a:t>
            </a:r>
          </a:p>
          <a:p>
            <a:pPr lvl="1"/>
            <a:r>
              <a:rPr lang="es-ES" sz="3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9663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8D26-8636-74D5-5C1D-730C802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</a:t>
            </a:r>
            <a:r>
              <a:rPr lang="es-ES" i="1" dirty="0"/>
              <a:t>main</a:t>
            </a:r>
            <a:r>
              <a:rPr lang="es-ES" dirty="0"/>
              <a:t>. Código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54902-3480-2F05-77C1-A3097FAD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Organización en Packages:</a:t>
            </a:r>
          </a:p>
          <a:p>
            <a:pPr lvl="1"/>
            <a:r>
              <a:rPr lang="es-ES" sz="3200" dirty="0"/>
              <a:t>config</a:t>
            </a:r>
          </a:p>
          <a:p>
            <a:pPr lvl="1"/>
            <a:r>
              <a:rPr lang="es-ES" sz="3200" dirty="0"/>
              <a:t>controller</a:t>
            </a:r>
          </a:p>
          <a:p>
            <a:pPr lvl="1"/>
            <a:r>
              <a:rPr lang="es-ES" sz="3200" dirty="0"/>
              <a:t>service</a:t>
            </a:r>
          </a:p>
          <a:p>
            <a:pPr lvl="1"/>
            <a:r>
              <a:rPr lang="es-ES" sz="3200" dirty="0"/>
              <a:t>repository</a:t>
            </a:r>
          </a:p>
          <a:p>
            <a:pPr lvl="1"/>
            <a:r>
              <a:rPr lang="es-ES" sz="3200" dirty="0"/>
              <a:t>model</a:t>
            </a:r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1805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0F119-7C38-067D-FBED-F1A9E0D3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</a:t>
            </a:r>
            <a:r>
              <a:rPr lang="es-ES" i="1" dirty="0"/>
              <a:t>test</a:t>
            </a:r>
            <a:r>
              <a:rPr lang="es-ES" dirty="0"/>
              <a:t>. Código de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A6520-5B51-69B5-C89B-C919056A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Niveles de testing:</a:t>
            </a:r>
          </a:p>
          <a:p>
            <a:pPr lvl="1"/>
            <a:r>
              <a:rPr lang="es-ES" sz="3200" dirty="0"/>
              <a:t>Tests unitarios</a:t>
            </a:r>
          </a:p>
          <a:p>
            <a:pPr lvl="1"/>
            <a:r>
              <a:rPr lang="es-ES" sz="3200" dirty="0"/>
              <a:t>Tests de integración</a:t>
            </a:r>
          </a:p>
          <a:p>
            <a:pPr lvl="1"/>
            <a:r>
              <a:rPr lang="es-ES" sz="3200" dirty="0"/>
              <a:t>Tests funcionales</a:t>
            </a:r>
          </a:p>
        </p:txBody>
      </p:sp>
    </p:spTree>
    <p:extLst>
      <p:ext uri="{BB962C8B-B14F-4D97-AF65-F5344CB8AC3E}">
        <p14:creationId xmlns:p14="http://schemas.microsoft.com/office/powerpoint/2010/main" val="10930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503D-D3BB-5AA7-7C12-4226BE0E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94804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CA3B-68D8-C93B-0032-3340450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</a:t>
            </a:r>
            <a:br>
              <a:rPr lang="es-ES" dirty="0"/>
            </a:br>
            <a:r>
              <a:rPr lang="es-ES" dirty="0"/>
              <a:t>de sincronización</a:t>
            </a:r>
          </a:p>
        </p:txBody>
      </p:sp>
    </p:spTree>
    <p:extLst>
      <p:ext uri="{BB962C8B-B14F-4D97-AF65-F5344CB8AC3E}">
        <p14:creationId xmlns:p14="http://schemas.microsoft.com/office/powerpoint/2010/main" val="188060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5A3B-4C3B-38A2-AA08-BE75F3E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6" y="359678"/>
            <a:ext cx="10553350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a la hora de configurar todos los dispositivos para la experiencia personalizada Alafia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48ABB7D-7691-82B8-AE18-D825560D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744" y="1845578"/>
            <a:ext cx="8144371" cy="4652744"/>
          </a:xfrm>
        </p:spPr>
      </p:pic>
    </p:spTree>
    <p:extLst>
      <p:ext uri="{BB962C8B-B14F-4D97-AF65-F5344CB8AC3E}">
        <p14:creationId xmlns:p14="http://schemas.microsoft.com/office/powerpoint/2010/main" val="92373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2A0B-93B1-E339-A114-BE186D46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54" y="548173"/>
            <a:ext cx="9601200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para lanzar contenido multimedia al recibir el plato configurado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F205A2E-3CCC-32B4-DBF6-F216C8F0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841"/>
          <a:stretch/>
        </p:blipFill>
        <p:spPr>
          <a:xfrm>
            <a:off x="1538480" y="2034073"/>
            <a:ext cx="9387082" cy="4275753"/>
          </a:xfrm>
        </p:spPr>
      </p:pic>
    </p:spTree>
    <p:extLst>
      <p:ext uri="{BB962C8B-B14F-4D97-AF65-F5344CB8AC3E}">
        <p14:creationId xmlns:p14="http://schemas.microsoft.com/office/powerpoint/2010/main" val="388166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7A574-B3F5-7831-23D8-112C0145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482859"/>
            <a:ext cx="10423321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para mostrar notificación cuando se solicita un gestor de experiencia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4A60BBC-6600-CFBE-B45B-5758EDDA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4" y="1869403"/>
            <a:ext cx="7924310" cy="4505737"/>
          </a:xfrm>
        </p:spPr>
      </p:pic>
    </p:spTree>
    <p:extLst>
      <p:ext uri="{BB962C8B-B14F-4D97-AF65-F5344CB8AC3E}">
        <p14:creationId xmlns:p14="http://schemas.microsoft.com/office/powerpoint/2010/main" val="16397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C485-3D58-188A-5B5E-DC582DE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social</a:t>
            </a:r>
          </a:p>
        </p:txBody>
      </p:sp>
    </p:spTree>
    <p:extLst>
      <p:ext uri="{BB962C8B-B14F-4D97-AF65-F5344CB8AC3E}">
        <p14:creationId xmlns:p14="http://schemas.microsoft.com/office/powerpoint/2010/main" val="351089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3A5AD-3304-21EE-FD44-36154EB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Test de satisfacción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8402-2D4C-60CC-2ABA-D0B22352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s-ES" sz="3200" dirty="0"/>
              <a:t>Personal por cada cliente</a:t>
            </a:r>
          </a:p>
          <a:p>
            <a:r>
              <a:rPr lang="es-ES" sz="3200" dirty="0"/>
              <a:t>Generación de datos para hacer estudio estadístico</a:t>
            </a:r>
          </a:p>
        </p:txBody>
      </p:sp>
    </p:spTree>
    <p:extLst>
      <p:ext uri="{BB962C8B-B14F-4D97-AF65-F5344CB8AC3E}">
        <p14:creationId xmlns:p14="http://schemas.microsoft.com/office/powerpoint/2010/main" val="268845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FC2A3-365F-A36D-D841-7D40F51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de </a:t>
            </a:r>
            <a:br>
              <a:rPr lang="es-ES" dirty="0"/>
            </a:br>
            <a:r>
              <a:rPr lang="es-ES" dirty="0"/>
              <a:t>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0769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3DFC81-3ED7-68FC-2206-4C64EE7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ES" dirty="0"/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97249-3DF3-D307-35B0-1118E0CC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79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E904-BAE5-B1D7-7E23-110E750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¿Qué es Alafia?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825A82-B7A1-3F3E-E94A-40248EB8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Restaurante que ofrece experiencias:</a:t>
            </a:r>
          </a:p>
          <a:p>
            <a:pPr lvl="1"/>
            <a:r>
              <a:rPr lang="es-ES" sz="3200" dirty="0"/>
              <a:t>Cultural</a:t>
            </a:r>
          </a:p>
          <a:p>
            <a:pPr lvl="1"/>
            <a:r>
              <a:rPr lang="es-ES" sz="3200" dirty="0"/>
              <a:t>Gastronómica</a:t>
            </a:r>
          </a:p>
          <a:p>
            <a:pPr lvl="1"/>
            <a:r>
              <a:rPr lang="es-ES" sz="3200" dirty="0"/>
              <a:t>Tecnológica</a:t>
            </a:r>
          </a:p>
        </p:txBody>
      </p:sp>
    </p:spTree>
    <p:extLst>
      <p:ext uri="{BB962C8B-B14F-4D97-AF65-F5344CB8AC3E}">
        <p14:creationId xmlns:p14="http://schemas.microsoft.com/office/powerpoint/2010/main" val="244395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C7A42-83B6-4EF0-21C1-5F35C33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663117"/>
          </a:xfrm>
        </p:spPr>
        <p:txBody>
          <a:bodyPr>
            <a:normAutofit/>
          </a:bodyPr>
          <a:lstStyle/>
          <a:p>
            <a:r>
              <a:rPr lang="es-ES" sz="5400" dirty="0"/>
              <a:t>Proceso de los clientes en el restaurante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D270C5-4B65-A62B-2D92-50DF9D9B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1"/>
            <a:ext cx="9601200" cy="3581400"/>
          </a:xfrm>
        </p:spPr>
        <p:txBody>
          <a:bodyPr>
            <a:normAutofit/>
          </a:bodyPr>
          <a:lstStyle/>
          <a:p>
            <a:r>
              <a:rPr lang="es-ES" sz="3200" dirty="0"/>
              <a:t>Bienvenida a los clientes en el restaurante</a:t>
            </a:r>
          </a:p>
          <a:p>
            <a:r>
              <a:rPr lang="es-ES" sz="3200" dirty="0"/>
              <a:t>Colocación de los clientes en la mesa</a:t>
            </a:r>
          </a:p>
          <a:p>
            <a:r>
              <a:rPr lang="es-ES" sz="3200" dirty="0"/>
              <a:t>Confirmación de los clientes en su asiento</a:t>
            </a:r>
          </a:p>
          <a:p>
            <a:r>
              <a:rPr lang="es-ES" sz="3200" dirty="0"/>
              <a:t>Los clientes tienen disponible el menu principal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90390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B16B-9DE0-AA85-603B-D3B04132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68A8A-FB91-638F-D438-36C0540D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2384"/>
            <a:ext cx="9601200" cy="4072855"/>
          </a:xfrm>
        </p:spPr>
        <p:txBody>
          <a:bodyPr>
            <a:normAutofit/>
          </a:bodyPr>
          <a:lstStyle/>
          <a:p>
            <a:r>
              <a:rPr lang="es-ES" sz="3200" dirty="0"/>
              <a:t>El desarrollo full-stack de una aplicación web </a:t>
            </a:r>
          </a:p>
          <a:p>
            <a:pPr lvl="1"/>
            <a:r>
              <a:rPr lang="es-ES" sz="3200" dirty="0"/>
              <a:t>Definición de funcionalidades</a:t>
            </a:r>
          </a:p>
          <a:p>
            <a:pPr lvl="1"/>
            <a:r>
              <a:rPr lang="es-ES" sz="3200" dirty="0"/>
              <a:t>Modelado de datos</a:t>
            </a:r>
          </a:p>
          <a:p>
            <a:pPr lvl="1"/>
            <a:r>
              <a:rPr lang="es-ES" sz="3200" dirty="0"/>
              <a:t>Back End</a:t>
            </a:r>
          </a:p>
          <a:p>
            <a:pPr lvl="1"/>
            <a:r>
              <a:rPr lang="es-ES" sz="3200" dirty="0"/>
              <a:t>Front End</a:t>
            </a:r>
          </a:p>
          <a:p>
            <a:pPr lvl="1"/>
            <a:endParaRPr lang="es-ES" sz="100" dirty="0"/>
          </a:p>
          <a:p>
            <a:r>
              <a:rPr lang="es-ES" sz="3200" dirty="0"/>
              <a:t>Medición del impacto social tras el paso por el restaurante</a:t>
            </a:r>
          </a:p>
        </p:txBody>
      </p:sp>
    </p:spTree>
    <p:extLst>
      <p:ext uri="{BB962C8B-B14F-4D97-AF65-F5344CB8AC3E}">
        <p14:creationId xmlns:p14="http://schemas.microsoft.com/office/powerpoint/2010/main" val="38550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7611-682F-70D4-C602-91698471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59" y="2165426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s-ES" dirty="0"/>
              <a:t>Estudio de </a:t>
            </a:r>
            <a:br>
              <a:rPr lang="es-ES" dirty="0"/>
            </a:br>
            <a:r>
              <a:rPr lang="es-ES" dirty="0"/>
              <a:t>tecnologías </a:t>
            </a:r>
            <a:br>
              <a:rPr lang="es-ES" dirty="0"/>
            </a:br>
            <a:r>
              <a:rPr lang="es-ES" dirty="0"/>
              <a:t>en el mercado</a:t>
            </a:r>
          </a:p>
        </p:txBody>
      </p:sp>
    </p:spTree>
    <p:extLst>
      <p:ext uri="{BB962C8B-B14F-4D97-AF65-F5344CB8AC3E}">
        <p14:creationId xmlns:p14="http://schemas.microsoft.com/office/powerpoint/2010/main" val="9907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1E639-3AEB-D348-A4A9-3090FC7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Front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BF0CE-246A-C342-966F-A49F5802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React.js</a:t>
            </a:r>
          </a:p>
          <a:p>
            <a:r>
              <a:rPr lang="es-ES" sz="3200" dirty="0"/>
              <a:t>Angular</a:t>
            </a:r>
          </a:p>
          <a:p>
            <a:r>
              <a:rPr lang="es-ES" sz="3200" dirty="0"/>
              <a:t>Flutter</a:t>
            </a:r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A148D6C6-B890-05AD-21A7-E34077FB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91" y="1542222"/>
            <a:ext cx="4302868" cy="1487555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DA88250-0F27-6C7D-7C78-A216662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821" y="3144077"/>
            <a:ext cx="4594698" cy="1247920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EAB4FB0-FC17-A63C-C861-0484FEF4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06" y="4291895"/>
            <a:ext cx="3578764" cy="17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8A31-CD95-CD09-DDF1-ED26E537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Back</a:t>
            </a:r>
            <a:r>
              <a:rPr lang="es-ES" dirty="0"/>
              <a:t>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962A2-FE24-6DAD-B27A-19D44A5D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Node.js</a:t>
            </a:r>
          </a:p>
          <a:p>
            <a:r>
              <a:rPr lang="es-ES" sz="3200" dirty="0"/>
              <a:t>Spring Boot</a:t>
            </a:r>
          </a:p>
          <a:p>
            <a:r>
              <a:rPr lang="es-ES" sz="3200" dirty="0"/>
              <a:t>Ruby on Rails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8AD7C61-C35F-1789-8AA9-0D6DAA1E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5993" y="1428750"/>
            <a:ext cx="2884454" cy="1764895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674BE2-B1B0-2586-CE75-21106879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26" y="2777583"/>
            <a:ext cx="2980717" cy="156487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ECDD6D1-0E16-AA83-1250-D96890109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4297" y="3975523"/>
            <a:ext cx="3914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46D1-E077-7B40-B9BA-3B05EC7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Bases</a:t>
            </a:r>
            <a:r>
              <a:rPr lang="es-ES" dirty="0"/>
              <a:t>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8EFCC-EF2A-A384-8C15-EBD318DB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MySQL</a:t>
            </a:r>
          </a:p>
          <a:p>
            <a:r>
              <a:rPr lang="es-ES" sz="3200" dirty="0"/>
              <a:t>MongoDB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E3CD57A-DF7D-1715-2014-268C63F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13" y="3333548"/>
            <a:ext cx="4087649" cy="212184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D3692A-57CC-3146-FE0C-2B13E085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02" y="1579935"/>
            <a:ext cx="2700236" cy="27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187</TotalTime>
  <Words>359</Words>
  <Application>Microsoft Office PowerPoint</Application>
  <PresentationFormat>Panorámica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Franklin Gothic Book</vt:lpstr>
      <vt:lpstr>Recorte</vt:lpstr>
      <vt:lpstr>Alafia</vt:lpstr>
      <vt:lpstr>Introducción</vt:lpstr>
      <vt:lpstr>¿Qué es Alafia?</vt:lpstr>
      <vt:lpstr>Proceso de los clientes en el restaurante</vt:lpstr>
      <vt:lpstr>Objetivos del Proyecto</vt:lpstr>
      <vt:lpstr>Estudio de  tecnologías  en el mercado</vt:lpstr>
      <vt:lpstr>Front End</vt:lpstr>
      <vt:lpstr>Back End</vt:lpstr>
      <vt:lpstr>Bases de Datos</vt:lpstr>
      <vt:lpstr>Base de datos</vt:lpstr>
      <vt:lpstr>Modelo de datos</vt:lpstr>
      <vt:lpstr>Front end</vt:lpstr>
      <vt:lpstr>Consideraciones del Front End</vt:lpstr>
      <vt:lpstr>Paths de la aplicación y componentes I</vt:lpstr>
      <vt:lpstr>Paths de la aplicación y componentes II</vt:lpstr>
      <vt:lpstr>Back end</vt:lpstr>
      <vt:lpstr>Consideraciones del Back End</vt:lpstr>
      <vt:lpstr>Módulo main. Código de producción</vt:lpstr>
      <vt:lpstr>Módulo test. Código de testing</vt:lpstr>
      <vt:lpstr>Puntos clave  de sincronización</vt:lpstr>
      <vt:lpstr>Sincronización a la hora de configurar todos los dispositivos para la experiencia personalizada Alafia</vt:lpstr>
      <vt:lpstr>Sincronización para lanzar contenido multimedia al recibir el plato configurado</vt:lpstr>
      <vt:lpstr>Sincronización para mostrar notificación cuando se solicita un gestor de experiencia</vt:lpstr>
      <vt:lpstr>Impacto social</vt:lpstr>
      <vt:lpstr>Test de satisfacción</vt:lpstr>
      <vt:lpstr>Demo de  la aplicación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Alafia</dc:title>
  <dc:creator>Daniel García Alonso</dc:creator>
  <cp:lastModifiedBy>Daniel García Alonso</cp:lastModifiedBy>
  <cp:revision>5</cp:revision>
  <dcterms:created xsi:type="dcterms:W3CDTF">2022-06-09T18:06:56Z</dcterms:created>
  <dcterms:modified xsi:type="dcterms:W3CDTF">2022-06-16T13:46:27Z</dcterms:modified>
</cp:coreProperties>
</file>