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67" r:id="rId3"/>
    <p:sldId id="258" r:id="rId4"/>
    <p:sldId id="259" r:id="rId5"/>
    <p:sldId id="269" r:id="rId6"/>
    <p:sldId id="268" r:id="rId7"/>
    <p:sldId id="271" r:id="rId8"/>
    <p:sldId id="278" r:id="rId9"/>
    <p:sldId id="279" r:id="rId10"/>
    <p:sldId id="262" r:id="rId11"/>
    <p:sldId id="272" r:id="rId12"/>
    <p:sldId id="263" r:id="rId13"/>
    <p:sldId id="273" r:id="rId14"/>
    <p:sldId id="280" r:id="rId15"/>
    <p:sldId id="281" r:id="rId16"/>
    <p:sldId id="264" r:id="rId17"/>
    <p:sldId id="274" r:id="rId18"/>
    <p:sldId id="284" r:id="rId19"/>
    <p:sldId id="285" r:id="rId20"/>
    <p:sldId id="265" r:id="rId21"/>
    <p:sldId id="275" r:id="rId22"/>
    <p:sldId id="282" r:id="rId23"/>
    <p:sldId id="283" r:id="rId24"/>
    <p:sldId id="266" r:id="rId25"/>
    <p:sldId id="276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5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96018-B380-4193-9B39-2C4D0B76C68A}" type="datetimeFigureOut">
              <a:rPr lang="es-ES" smtClean="0"/>
              <a:t>16/06/2022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A027F-F0B0-45C2-9396-E1C598E023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48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6BFEA6-3251-4AA3-A48D-8BB39B04B5D2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B456-369C-4453-8E29-F97C42461123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EB04-30CB-4687-9EA7-4A479536C6F5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378E-67A0-4F7E-B79F-4B2B24CF8418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3AF638-22A3-416B-A53E-BA8650E3B61E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F283-007C-4625-ABC8-D003744AE940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A91A-F3EF-40C1-83E1-46F0992C2D82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5030-0964-4074-A89F-B1D53F05D74E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4F96-F132-47A5-9CAD-6F79248C960F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60FD84-70EC-491A-A1C5-3F33BC39952D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F56E1A-6CE9-484C-A095-63FF055910B7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34E7C5-FD05-4029-8464-261C6A2C408E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D55E491-618D-0417-A3D8-E415CC23A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630" y="1391653"/>
            <a:ext cx="8361229" cy="2098226"/>
          </a:xfrm>
        </p:spPr>
        <p:txBody>
          <a:bodyPr>
            <a:normAutofit/>
          </a:bodyPr>
          <a:lstStyle/>
          <a:p>
            <a:r>
              <a:rPr lang="es-ES" sz="11500" dirty="0"/>
              <a:t>Alafia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61FE52-D353-BAF9-BC2D-242FF4641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557651"/>
            <a:ext cx="6831673" cy="17190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s-ES" sz="3200" dirty="0"/>
              <a:t>Desarrollo de una Progressive Web Application para la gestión de pedidos y de experiencias inmersivas para un restaurante africano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45389B-0368-FE5D-4EF0-DFFE5F9C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B5548D-1988-496E-3B38-3F03F4B2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25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68490-88F4-E6F8-BC44-34FD2184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06A3FB-78F5-1EF3-058D-AE7C7CF41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MongoDB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72C9F0-C6A8-FC92-C6F3-E2624306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6C9706-6CC8-930E-83A9-5F11671C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4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8204A-3778-EB4E-7476-A47A5FCE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Modelo de datos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9BA27D14-86AA-0270-385A-0E0B8A758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214" y="1812022"/>
            <a:ext cx="9601199" cy="4507231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6B24D5-DC0F-C0C9-717B-8676BB2C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AB6EEA-FEEF-FB45-9F5C-AB69F214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C827F-69FD-80BE-C3FC-45473B54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 </a:t>
            </a:r>
            <a:r>
              <a:rPr lang="es-ES" dirty="0" err="1"/>
              <a:t>end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887D45-8C15-5619-D2DC-D57E4FC4A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Angular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5DE081-722B-C510-AEE2-61498408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AF9D20-3543-5741-52BB-C189299A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33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AC2AC-2DBB-35B7-330B-9E66AF3C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Consideraciones del Front End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ABC031-C824-1B62-91EB-1F4861AB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Desarrollado en Angular</a:t>
            </a:r>
          </a:p>
          <a:p>
            <a:r>
              <a:rPr lang="es-ES" sz="3200" dirty="0"/>
              <a:t>Guarda muy pocos datos</a:t>
            </a:r>
          </a:p>
          <a:p>
            <a:r>
              <a:rPr lang="es-ES" sz="3200" dirty="0"/>
              <a:t>Comunicación REST con el BACK END</a:t>
            </a:r>
          </a:p>
          <a:p>
            <a:r>
              <a:rPr lang="es-ES" sz="3200" dirty="0"/>
              <a:t>Estructuración de la aplicación por componentes</a:t>
            </a:r>
          </a:p>
          <a:p>
            <a:r>
              <a:rPr lang="es-ES" sz="3200" dirty="0"/>
              <a:t>Estructura de los componentes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BE340-EB7D-E3B2-491E-81779B2B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D71BE7-36EE-F521-6435-27A21B28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6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09977-246D-B6CA-4F87-246A56C6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Paths de la aplicación y componentes I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8DA22C-3F41-2943-717C-9E2F1F1D1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77549" y="1895908"/>
            <a:ext cx="2962878" cy="4781725"/>
          </a:xfrm>
        </p:spPr>
        <p:txBody>
          <a:bodyPr/>
          <a:lstStyle/>
          <a:p>
            <a:r>
              <a:rPr lang="es-ES" dirty="0"/>
              <a:t>/</a:t>
            </a:r>
          </a:p>
          <a:p>
            <a:r>
              <a:rPr lang="es-ES" dirty="0"/>
              <a:t>/index</a:t>
            </a:r>
          </a:p>
          <a:p>
            <a:r>
              <a:rPr lang="es-ES" dirty="0"/>
              <a:t>/login</a:t>
            </a:r>
          </a:p>
          <a:p>
            <a:r>
              <a:rPr lang="es-ES" dirty="0"/>
              <a:t>/book-table</a:t>
            </a:r>
          </a:p>
          <a:p>
            <a:r>
              <a:rPr lang="es-ES" dirty="0"/>
              <a:t>/welcome</a:t>
            </a:r>
          </a:p>
          <a:p>
            <a:r>
              <a:rPr lang="es-ES" dirty="0"/>
              <a:t>/warm-up</a:t>
            </a:r>
          </a:p>
          <a:p>
            <a:r>
              <a:rPr lang="es-ES" dirty="0"/>
              <a:t>/replace-client</a:t>
            </a:r>
          </a:p>
          <a:p>
            <a:r>
              <a:rPr lang="es-ES" dirty="0"/>
              <a:t>/drink</a:t>
            </a:r>
          </a:p>
          <a:p>
            <a:r>
              <a:rPr lang="es-ES" dirty="0"/>
              <a:t>/wait-diners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5CAD6C07-D338-3264-8573-E336A694DFA7}"/>
              </a:ext>
            </a:extLst>
          </p:cNvPr>
          <p:cNvSpPr txBox="1">
            <a:spLocks/>
          </p:cNvSpPr>
          <p:nvPr/>
        </p:nvSpPr>
        <p:spPr>
          <a:xfrm>
            <a:off x="6751574" y="1904299"/>
            <a:ext cx="4068826" cy="478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WelcomeComponent</a:t>
            </a:r>
          </a:p>
          <a:p>
            <a:pPr marL="0" indent="0">
              <a:buNone/>
            </a:pPr>
            <a:r>
              <a:rPr lang="es-ES" dirty="0"/>
              <a:t>AppComponent</a:t>
            </a:r>
          </a:p>
          <a:p>
            <a:pPr marL="0" indent="0">
              <a:buNone/>
            </a:pPr>
            <a:r>
              <a:rPr lang="es-ES" dirty="0"/>
              <a:t>LoginComponentComponent</a:t>
            </a:r>
          </a:p>
          <a:p>
            <a:pPr marL="0" indent="0">
              <a:buNone/>
            </a:pPr>
            <a:r>
              <a:rPr lang="es-ES" dirty="0"/>
              <a:t>BookTableComponent </a:t>
            </a:r>
          </a:p>
          <a:p>
            <a:pPr marL="0" indent="0">
              <a:buNone/>
            </a:pPr>
            <a:r>
              <a:rPr lang="es-ES" dirty="0"/>
              <a:t>WelcomeComponent </a:t>
            </a:r>
          </a:p>
          <a:p>
            <a:pPr marL="0" indent="0">
              <a:buNone/>
            </a:pPr>
            <a:r>
              <a:rPr lang="es-ES" dirty="0"/>
              <a:t>WarmUpComponent</a:t>
            </a:r>
          </a:p>
          <a:p>
            <a:pPr marL="0" indent="0">
              <a:buNone/>
            </a:pPr>
            <a:r>
              <a:rPr lang="es-ES" dirty="0"/>
              <a:t>ReplaceClientComponent </a:t>
            </a:r>
          </a:p>
          <a:p>
            <a:pPr marL="0" indent="0">
              <a:buNone/>
            </a:pPr>
            <a:r>
              <a:rPr lang="es-ES" dirty="0"/>
              <a:t>DrinksComponent</a:t>
            </a:r>
          </a:p>
          <a:p>
            <a:pPr marL="0" indent="0">
              <a:buNone/>
            </a:pPr>
            <a:r>
              <a:rPr lang="es-ES" dirty="0"/>
              <a:t>WaitDinersComponent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D675C93-07C3-97F2-F9EB-E31381800CD0}"/>
              </a:ext>
            </a:extLst>
          </p:cNvPr>
          <p:cNvCxnSpPr>
            <a:cxnSpLocks/>
          </p:cNvCxnSpPr>
          <p:nvPr/>
        </p:nvCxnSpPr>
        <p:spPr>
          <a:xfrm>
            <a:off x="3482829" y="2105636"/>
            <a:ext cx="3246540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FCC6F88-F116-BFBF-7803-05DE65393B8C}"/>
              </a:ext>
            </a:extLst>
          </p:cNvPr>
          <p:cNvCxnSpPr>
            <a:cxnSpLocks/>
          </p:cNvCxnSpPr>
          <p:nvPr/>
        </p:nvCxnSpPr>
        <p:spPr>
          <a:xfrm>
            <a:off x="3919057" y="2534872"/>
            <a:ext cx="2832517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4409BC5-91E1-6CFD-9CEB-FAB403D78B3F}"/>
              </a:ext>
            </a:extLst>
          </p:cNvPr>
          <p:cNvCxnSpPr>
            <a:cxnSpLocks/>
          </p:cNvCxnSpPr>
          <p:nvPr/>
        </p:nvCxnSpPr>
        <p:spPr>
          <a:xfrm>
            <a:off x="3919057" y="2955720"/>
            <a:ext cx="2810312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2967855-B912-7A53-F87A-B37EE9771E40}"/>
              </a:ext>
            </a:extLst>
          </p:cNvPr>
          <p:cNvCxnSpPr>
            <a:cxnSpLocks/>
          </p:cNvCxnSpPr>
          <p:nvPr/>
        </p:nvCxnSpPr>
        <p:spPr>
          <a:xfrm>
            <a:off x="4472730" y="3384957"/>
            <a:ext cx="2256638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14D3513-6AC5-2069-AC5B-81A927ECF6C5}"/>
              </a:ext>
            </a:extLst>
          </p:cNvPr>
          <p:cNvCxnSpPr>
            <a:cxnSpLocks/>
          </p:cNvCxnSpPr>
          <p:nvPr/>
        </p:nvCxnSpPr>
        <p:spPr>
          <a:xfrm>
            <a:off x="4313339" y="3814194"/>
            <a:ext cx="2438235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4510056-3466-6012-27D2-A496EACC9337}"/>
              </a:ext>
            </a:extLst>
          </p:cNvPr>
          <p:cNvCxnSpPr>
            <a:cxnSpLocks/>
          </p:cNvCxnSpPr>
          <p:nvPr/>
        </p:nvCxnSpPr>
        <p:spPr>
          <a:xfrm>
            <a:off x="4221059" y="4293761"/>
            <a:ext cx="2530515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0E4F286-B557-5BA7-7359-95D23752AEFA}"/>
              </a:ext>
            </a:extLst>
          </p:cNvPr>
          <p:cNvCxnSpPr>
            <a:cxnSpLocks/>
          </p:cNvCxnSpPr>
          <p:nvPr/>
        </p:nvCxnSpPr>
        <p:spPr>
          <a:xfrm>
            <a:off x="4741178" y="4711816"/>
            <a:ext cx="2010396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8465277-F8FF-0354-EE01-9276FFB7FD5F}"/>
              </a:ext>
            </a:extLst>
          </p:cNvPr>
          <p:cNvCxnSpPr>
            <a:cxnSpLocks/>
          </p:cNvCxnSpPr>
          <p:nvPr/>
        </p:nvCxnSpPr>
        <p:spPr>
          <a:xfrm>
            <a:off x="3919057" y="5139655"/>
            <a:ext cx="2832517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729240A-99FC-0BF2-CC4F-C019ACE85695}"/>
              </a:ext>
            </a:extLst>
          </p:cNvPr>
          <p:cNvCxnSpPr>
            <a:cxnSpLocks/>
          </p:cNvCxnSpPr>
          <p:nvPr/>
        </p:nvCxnSpPr>
        <p:spPr>
          <a:xfrm>
            <a:off x="4494936" y="5584271"/>
            <a:ext cx="2256638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5DB605-B290-3D9A-7587-A8F8D37D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76AFC2-8085-0D32-2E8E-136EC8A1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70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09977-246D-B6CA-4F87-246A56C6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Paths de la aplicación y componentes II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8DA22C-3F41-2943-717C-9E2F1F1D1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1835" y="1937856"/>
            <a:ext cx="2962878" cy="4781725"/>
          </a:xfrm>
        </p:spPr>
        <p:txBody>
          <a:bodyPr/>
          <a:lstStyle/>
          <a:p>
            <a:r>
              <a:rPr lang="en-US" dirty="0"/>
              <a:t>/app-menu</a:t>
            </a:r>
          </a:p>
          <a:p>
            <a:r>
              <a:rPr lang="en-US" dirty="0"/>
              <a:t>/experience-manager</a:t>
            </a:r>
          </a:p>
          <a:p>
            <a:r>
              <a:rPr lang="en-US" dirty="0"/>
              <a:t>/extras</a:t>
            </a:r>
          </a:p>
          <a:p>
            <a:r>
              <a:rPr lang="en-US" dirty="0"/>
              <a:t>/migration-test </a:t>
            </a:r>
          </a:p>
          <a:p>
            <a:r>
              <a:rPr lang="en-US" dirty="0"/>
              <a:t>/experience </a:t>
            </a:r>
          </a:p>
          <a:p>
            <a:r>
              <a:rPr lang="en-US" dirty="0"/>
              <a:t>/bill</a:t>
            </a:r>
          </a:p>
          <a:p>
            <a:r>
              <a:rPr lang="en-US" dirty="0"/>
              <a:t>/table-bill </a:t>
            </a:r>
          </a:p>
          <a:p>
            <a:r>
              <a:rPr lang="en-US" dirty="0"/>
              <a:t>/room-manager</a:t>
            </a:r>
            <a:endParaRPr lang="es-ES" dirty="0"/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5CAD6C07-D338-3264-8573-E336A694DFA7}"/>
              </a:ext>
            </a:extLst>
          </p:cNvPr>
          <p:cNvSpPr txBox="1">
            <a:spLocks/>
          </p:cNvSpPr>
          <p:nvPr/>
        </p:nvSpPr>
        <p:spPr>
          <a:xfrm>
            <a:off x="6615952" y="1937855"/>
            <a:ext cx="4068826" cy="478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AppMenuComponent</a:t>
            </a:r>
          </a:p>
          <a:p>
            <a:pPr marL="0" indent="0">
              <a:buNone/>
            </a:pPr>
            <a:r>
              <a:rPr lang="es-ES" dirty="0"/>
              <a:t>ExperienceManagerComponent </a:t>
            </a:r>
          </a:p>
          <a:p>
            <a:pPr marL="0" indent="0">
              <a:buNone/>
            </a:pPr>
            <a:r>
              <a:rPr lang="es-ES" dirty="0"/>
              <a:t>ExtrasComponent</a:t>
            </a:r>
          </a:p>
          <a:p>
            <a:pPr marL="0" indent="0">
              <a:buNone/>
            </a:pPr>
            <a:r>
              <a:rPr lang="es-ES" dirty="0"/>
              <a:t>MigrationTestComponent </a:t>
            </a:r>
          </a:p>
          <a:p>
            <a:pPr marL="0" indent="0">
              <a:buNone/>
            </a:pPr>
            <a:r>
              <a:rPr lang="es-ES" dirty="0"/>
              <a:t>ExperienceComponent </a:t>
            </a:r>
          </a:p>
          <a:p>
            <a:pPr marL="0" indent="0">
              <a:buNone/>
            </a:pPr>
            <a:r>
              <a:rPr lang="es-ES" dirty="0"/>
              <a:t>BillComponent</a:t>
            </a:r>
          </a:p>
          <a:p>
            <a:pPr marL="0" indent="0">
              <a:buNone/>
            </a:pPr>
            <a:r>
              <a:rPr lang="es-ES" dirty="0"/>
              <a:t>TableBillComponent </a:t>
            </a:r>
          </a:p>
          <a:p>
            <a:pPr marL="0" indent="0">
              <a:buNone/>
            </a:pPr>
            <a:r>
              <a:rPr lang="es-ES" dirty="0"/>
              <a:t>RoomManagerComponent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D675C93-07C3-97F2-F9EB-E31381800CD0}"/>
              </a:ext>
            </a:extLst>
          </p:cNvPr>
          <p:cNvCxnSpPr>
            <a:cxnSpLocks/>
          </p:cNvCxnSpPr>
          <p:nvPr/>
        </p:nvCxnSpPr>
        <p:spPr>
          <a:xfrm>
            <a:off x="4261607" y="2139192"/>
            <a:ext cx="2332140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FCC6F88-F116-BFBF-7803-05DE65393B8C}"/>
              </a:ext>
            </a:extLst>
          </p:cNvPr>
          <p:cNvCxnSpPr>
            <a:cxnSpLocks/>
          </p:cNvCxnSpPr>
          <p:nvPr/>
        </p:nvCxnSpPr>
        <p:spPr>
          <a:xfrm>
            <a:off x="5374713" y="2568428"/>
            <a:ext cx="1241239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4409BC5-91E1-6CFD-9CEB-FAB403D78B3F}"/>
              </a:ext>
            </a:extLst>
          </p:cNvPr>
          <p:cNvCxnSpPr>
            <a:cxnSpLocks/>
          </p:cNvCxnSpPr>
          <p:nvPr/>
        </p:nvCxnSpPr>
        <p:spPr>
          <a:xfrm>
            <a:off x="3867325" y="2989276"/>
            <a:ext cx="2726422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2967855-B912-7A53-F87A-B37EE9771E40}"/>
              </a:ext>
            </a:extLst>
          </p:cNvPr>
          <p:cNvCxnSpPr>
            <a:cxnSpLocks/>
          </p:cNvCxnSpPr>
          <p:nvPr/>
        </p:nvCxnSpPr>
        <p:spPr>
          <a:xfrm>
            <a:off x="4672668" y="3418513"/>
            <a:ext cx="1921078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14D3513-6AC5-2069-AC5B-81A927ECF6C5}"/>
              </a:ext>
            </a:extLst>
          </p:cNvPr>
          <p:cNvCxnSpPr>
            <a:cxnSpLocks/>
          </p:cNvCxnSpPr>
          <p:nvPr/>
        </p:nvCxnSpPr>
        <p:spPr>
          <a:xfrm>
            <a:off x="4359314" y="3847750"/>
            <a:ext cx="2256638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4510056-3466-6012-27D2-A496EACC9337}"/>
              </a:ext>
            </a:extLst>
          </p:cNvPr>
          <p:cNvCxnSpPr>
            <a:cxnSpLocks/>
          </p:cNvCxnSpPr>
          <p:nvPr/>
        </p:nvCxnSpPr>
        <p:spPr>
          <a:xfrm>
            <a:off x="3422708" y="4327317"/>
            <a:ext cx="3193244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0E4F286-B557-5BA7-7359-95D23752AEFA}"/>
              </a:ext>
            </a:extLst>
          </p:cNvPr>
          <p:cNvCxnSpPr>
            <a:cxnSpLocks/>
          </p:cNvCxnSpPr>
          <p:nvPr/>
        </p:nvCxnSpPr>
        <p:spPr>
          <a:xfrm>
            <a:off x="4093828" y="4745372"/>
            <a:ext cx="2522124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8465277-F8FF-0354-EE01-9276FFB7FD5F}"/>
              </a:ext>
            </a:extLst>
          </p:cNvPr>
          <p:cNvCxnSpPr>
            <a:cxnSpLocks/>
          </p:cNvCxnSpPr>
          <p:nvPr/>
        </p:nvCxnSpPr>
        <p:spPr>
          <a:xfrm>
            <a:off x="4739780" y="5173211"/>
            <a:ext cx="1876172" cy="0"/>
          </a:xfrm>
          <a:prstGeom prst="straightConnector1">
            <a:avLst/>
          </a:prstGeom>
          <a:ln w="28575">
            <a:solidFill>
              <a:srgbClr val="B5580B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787CB-E80C-6130-DBB0-9A64BDA6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1D3992-D1DD-3386-17E6-7CE7E17B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CDCDB-12BF-2FE0-F4AF-2DFCA45B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Back </a:t>
            </a:r>
            <a:r>
              <a:rPr lang="es-ES" dirty="0" err="1"/>
              <a:t>end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3CFD67-31F4-C520-2E4D-1418E2F75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Java + Spring Boot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DFD8B-C3EB-30AF-6C68-D4B64962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514E51-0016-44C9-497A-0F67A9EB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85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B2CA5-E2DF-9411-FDF2-C50EA6D4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Consideraciones del Back End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AB38B4-F442-56FE-198F-382F83FF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Desarrollado en Java + Spring Boot</a:t>
            </a:r>
          </a:p>
          <a:p>
            <a:r>
              <a:rPr lang="es-ES" sz="3200" dirty="0"/>
              <a:t>Gestor de dependencias: Maven vs Gradle</a:t>
            </a:r>
          </a:p>
          <a:p>
            <a:r>
              <a:rPr lang="es-ES" sz="3200" dirty="0"/>
              <a:t>Módulos que la componen</a:t>
            </a:r>
          </a:p>
          <a:p>
            <a:pPr lvl="1"/>
            <a:r>
              <a:rPr lang="es-ES" sz="3200" dirty="0"/>
              <a:t>main</a:t>
            </a:r>
          </a:p>
          <a:p>
            <a:pPr lvl="1"/>
            <a:r>
              <a:rPr lang="es-ES" sz="3200" dirty="0"/>
              <a:t>test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6A7E54-BD23-9488-298D-A231221A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F7DF78-D51B-BF07-1CF2-B1A23532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36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E8D26-8636-74D5-5C1D-730C802B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Módulo </a:t>
            </a:r>
            <a:r>
              <a:rPr lang="es-ES" i="1" dirty="0"/>
              <a:t>main</a:t>
            </a:r>
            <a:r>
              <a:rPr lang="es-ES" dirty="0"/>
              <a:t>. Código de producción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454902-3480-2F05-77C1-A3097FAD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Organización en Packages:</a:t>
            </a:r>
          </a:p>
          <a:p>
            <a:pPr lvl="1"/>
            <a:r>
              <a:rPr lang="es-ES" sz="3200" dirty="0"/>
              <a:t>config</a:t>
            </a:r>
          </a:p>
          <a:p>
            <a:pPr lvl="1"/>
            <a:r>
              <a:rPr lang="es-ES" sz="3200" dirty="0"/>
              <a:t>controller</a:t>
            </a:r>
          </a:p>
          <a:p>
            <a:pPr lvl="1"/>
            <a:r>
              <a:rPr lang="es-ES" sz="3200" dirty="0"/>
              <a:t>service</a:t>
            </a:r>
          </a:p>
          <a:p>
            <a:pPr lvl="1"/>
            <a:r>
              <a:rPr lang="es-ES" sz="3200" dirty="0"/>
              <a:t>repository</a:t>
            </a:r>
          </a:p>
          <a:p>
            <a:pPr lvl="1"/>
            <a:r>
              <a:rPr lang="es-ES" sz="3200" dirty="0"/>
              <a:t>model</a:t>
            </a:r>
          </a:p>
          <a:p>
            <a:pPr lvl="1"/>
            <a:endParaRPr lang="es-ES" sz="320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A6C2E3-4A9A-E95C-29E7-3EAC5B78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3BFB45-98AF-F515-9D7D-6DB6DFA8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54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0F119-7C38-067D-FBED-F1A9E0D3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Módulo </a:t>
            </a:r>
            <a:r>
              <a:rPr lang="es-ES" i="1" dirty="0"/>
              <a:t>test</a:t>
            </a:r>
            <a:r>
              <a:rPr lang="es-ES" dirty="0"/>
              <a:t>. Código de testing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9A6520-5B51-69B5-C89B-C919056A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Niveles de testing:</a:t>
            </a:r>
          </a:p>
          <a:p>
            <a:pPr lvl="1"/>
            <a:r>
              <a:rPr lang="es-ES" sz="3200" dirty="0"/>
              <a:t>Tests unitarios</a:t>
            </a:r>
          </a:p>
          <a:p>
            <a:pPr lvl="1"/>
            <a:r>
              <a:rPr lang="es-ES" sz="3200" dirty="0"/>
              <a:t>Tests de integración</a:t>
            </a:r>
          </a:p>
          <a:p>
            <a:pPr lvl="1"/>
            <a:r>
              <a:rPr lang="es-ES" sz="3200" dirty="0"/>
              <a:t>Tests funcionales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EB2845-B644-E1E2-C2A1-284ADD0B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12D78-9C7B-30F7-8F56-99CD2D08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4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E503D-D3BB-5AA7-7C12-4226BE0E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25C74A-4C45-7B0D-15B6-CBE638CA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1CEEE5-08F2-DB0A-360D-81E4A6E9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40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BCA3B-68D8-C93B-0032-33404501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Puntos clave </a:t>
            </a:r>
            <a:br>
              <a:rPr lang="es-ES" dirty="0"/>
            </a:br>
            <a:r>
              <a:rPr lang="es-ES" dirty="0"/>
              <a:t>de sincronización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63028F-8676-6494-3D44-7DAA485B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3696CC-31B0-46AF-DA30-00623808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09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05A3B-4C3B-38A2-AA08-BE75F3EC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36" y="359678"/>
            <a:ext cx="10553350" cy="1485900"/>
          </a:xfrm>
        </p:spPr>
        <p:txBody>
          <a:bodyPr>
            <a:noAutofit/>
          </a:bodyPr>
          <a:lstStyle/>
          <a:p>
            <a:r>
              <a:rPr lang="es-ES" sz="3600" dirty="0"/>
              <a:t>Sincronización a la hora de configurar todos los dispositivos para la experiencia personalizada Alafia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F48ABB7D-7691-82B8-AE18-D825560D0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744" y="1845578"/>
            <a:ext cx="8144371" cy="4652744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B15726-EFE2-661B-883C-E31A2E15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858E32-B839-849F-EAF1-07379A00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34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E2A0B-93B1-E339-A114-BE186D46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754" y="548173"/>
            <a:ext cx="9601200" cy="1485900"/>
          </a:xfrm>
        </p:spPr>
        <p:txBody>
          <a:bodyPr>
            <a:noAutofit/>
          </a:bodyPr>
          <a:lstStyle/>
          <a:p>
            <a:r>
              <a:rPr lang="es-ES" sz="3600" dirty="0"/>
              <a:t>Sincronización para lanzar contenido multimedia al recibir el plato configurado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FF205A2E-3CCC-32B4-DBF6-F216C8F06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841"/>
          <a:stretch/>
        </p:blipFill>
        <p:spPr>
          <a:xfrm>
            <a:off x="1538480" y="2034073"/>
            <a:ext cx="9387082" cy="4275753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3F87A1-CFEA-1C35-F73D-3139E670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08FCEA-EB28-A72C-CA73-B8B5C38A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65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7A574-B3F5-7831-23D8-112C0145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30" y="482859"/>
            <a:ext cx="10423321" cy="1485900"/>
          </a:xfrm>
        </p:spPr>
        <p:txBody>
          <a:bodyPr>
            <a:noAutofit/>
          </a:bodyPr>
          <a:lstStyle/>
          <a:p>
            <a:r>
              <a:rPr lang="es-ES" sz="3600" dirty="0"/>
              <a:t>Sincronización para mostrar notificación cuando se solicita un gestor de experiencia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F4A60BBC-6600-CFBE-B45B-5758EDDAF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194" y="1869403"/>
            <a:ext cx="7924310" cy="4505737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DDA4E6-A1EB-318D-FC11-C028697F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56D2FB-4322-6164-AB95-40BC340F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6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DC485-3D58-188A-5B5E-DC582DEB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Impacto social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26DF48-B637-F934-784F-776B2C6E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292EA1-0747-96D8-A104-3F59B8A1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99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3A5AD-3304-21EE-FD44-36154EBE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Test de satisfacción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8402-2D4C-60CC-2ABA-D0B223522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/>
          </a:bodyPr>
          <a:lstStyle/>
          <a:p>
            <a:r>
              <a:rPr lang="es-ES" sz="3200" dirty="0"/>
              <a:t>Personal por cada cliente</a:t>
            </a:r>
          </a:p>
          <a:p>
            <a:r>
              <a:rPr lang="es-ES" sz="3200" dirty="0"/>
              <a:t>Generación de datos para hacer estudio estadístico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E16C3F-3561-B603-0C14-3C6AA9C0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AA71F8-5382-AA6B-6626-F40EC9DF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58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63DFC81-3ED7-68FC-2206-4C64EE75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s-ES" dirty="0"/>
              <a:t>¡Muchas Gracias!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E97249-3DF3-D307-35B0-1118E0CCE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AF06F-4C93-6A26-DDFA-98208D0D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C4CED4-0CCA-CE61-0E95-E0B6AE39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98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DE904-BAE5-B1D7-7E23-110E7506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¿Qué es Alafia?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825A82-B7A1-3F3E-E94A-40248EB85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Restaurante que ofrece experiencias:</a:t>
            </a:r>
          </a:p>
          <a:p>
            <a:pPr lvl="1"/>
            <a:r>
              <a:rPr lang="es-ES" sz="3200" dirty="0"/>
              <a:t>Cultural</a:t>
            </a:r>
          </a:p>
          <a:p>
            <a:pPr lvl="1"/>
            <a:r>
              <a:rPr lang="es-ES" sz="3200" dirty="0"/>
              <a:t>Gastronómica</a:t>
            </a:r>
          </a:p>
          <a:p>
            <a:pPr lvl="1"/>
            <a:r>
              <a:rPr lang="es-ES" sz="3200" dirty="0"/>
              <a:t>Tecnológica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59D228-6632-7B4A-1405-970B3F5B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1C7B0B-33B1-24DC-89CC-CB746291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5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B16B-9DE0-AA85-603B-D3B04132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Objetivos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68A8A-FB91-638F-D438-36C0540D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92384"/>
            <a:ext cx="9601200" cy="4072855"/>
          </a:xfrm>
        </p:spPr>
        <p:txBody>
          <a:bodyPr>
            <a:normAutofit/>
          </a:bodyPr>
          <a:lstStyle/>
          <a:p>
            <a:r>
              <a:rPr lang="es-ES" sz="3200" dirty="0"/>
              <a:t>El desarrollo full-stack de una aplicación web </a:t>
            </a:r>
          </a:p>
          <a:p>
            <a:pPr lvl="1"/>
            <a:r>
              <a:rPr lang="es-ES" sz="3200" dirty="0"/>
              <a:t>Definición de funcionalidades</a:t>
            </a:r>
          </a:p>
          <a:p>
            <a:pPr lvl="1"/>
            <a:r>
              <a:rPr lang="es-ES" sz="3200" dirty="0"/>
              <a:t>Modelado de datos</a:t>
            </a:r>
          </a:p>
          <a:p>
            <a:pPr lvl="1"/>
            <a:r>
              <a:rPr lang="es-ES" sz="3200" dirty="0"/>
              <a:t>Back End</a:t>
            </a:r>
          </a:p>
          <a:p>
            <a:pPr lvl="1"/>
            <a:r>
              <a:rPr lang="es-ES" sz="3200" dirty="0"/>
              <a:t>Front End</a:t>
            </a:r>
          </a:p>
          <a:p>
            <a:pPr lvl="1"/>
            <a:endParaRPr lang="es-ES" sz="100" dirty="0"/>
          </a:p>
          <a:p>
            <a:r>
              <a:rPr lang="es-ES" sz="3200" dirty="0"/>
              <a:t>Medición del impacto social tras el paso por el restaurante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950131-097C-AE61-251A-5E8BC09E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83B2A-FF7B-5AA4-CB21-9D44D04D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FC2A3-365F-A36D-D841-7D40F51C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de </a:t>
            </a:r>
            <a:br>
              <a:rPr lang="es-ES" dirty="0"/>
            </a:br>
            <a:r>
              <a:rPr lang="es-ES" dirty="0"/>
              <a:t>la aplicación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E7B56F-D2EA-E14C-3C99-3CFE48E8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4C1F7B-FA45-88A1-E29B-4F8A9D93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5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F7611-682F-70D4-C602-91698471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59" y="2165426"/>
            <a:ext cx="9612971" cy="2852737"/>
          </a:xfrm>
        </p:spPr>
        <p:txBody>
          <a:bodyPr>
            <a:normAutofit fontScale="90000"/>
          </a:bodyPr>
          <a:lstStyle/>
          <a:p>
            <a:r>
              <a:rPr lang="es-ES" dirty="0"/>
              <a:t>Estudio de </a:t>
            </a:r>
            <a:br>
              <a:rPr lang="es-ES" dirty="0"/>
            </a:br>
            <a:r>
              <a:rPr lang="es-ES" dirty="0"/>
              <a:t>tecnologías </a:t>
            </a:r>
            <a:br>
              <a:rPr lang="es-ES" dirty="0"/>
            </a:br>
            <a:r>
              <a:rPr lang="es-ES" dirty="0"/>
              <a:t>en el mercado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A7AAAF-24A4-1284-19C5-84815CAF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F0B4D9-ACE3-7F84-C48C-265440BE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2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1E639-3AEB-D348-A4A9-3090FC72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Front End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BF0CE-246A-C342-966F-A49F5802C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React.js</a:t>
            </a:r>
          </a:p>
          <a:p>
            <a:r>
              <a:rPr lang="es-ES" sz="3200" dirty="0"/>
              <a:t>Angular</a:t>
            </a:r>
          </a:p>
          <a:p>
            <a:r>
              <a:rPr lang="es-ES" sz="3200" dirty="0"/>
              <a:t>Flutter</a:t>
            </a:r>
          </a:p>
        </p:txBody>
      </p: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A148D6C6-B890-05AD-21A7-E34077FB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791" y="1542222"/>
            <a:ext cx="4302868" cy="1487555"/>
          </a:xfrm>
          <a:prstGeom prst="rect">
            <a:avLst/>
          </a:prstGeom>
        </p:spPr>
      </p:pic>
      <p:pic>
        <p:nvPicPr>
          <p:cNvPr id="11" name="Imagen 1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DA88250-0F27-6C7D-7C78-A216662F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821" y="3144077"/>
            <a:ext cx="4594698" cy="1247920"/>
          </a:xfrm>
          <a:prstGeom prst="rect">
            <a:avLst/>
          </a:prstGeom>
        </p:spPr>
      </p:pic>
      <p:pic>
        <p:nvPicPr>
          <p:cNvPr id="13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2EAB4FB0-FC17-A63C-C861-0484FEF4A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406" y="4291895"/>
            <a:ext cx="3578764" cy="1789381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A8D75-218B-113D-3668-07222A1E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37CD11-7524-5E8B-565B-579D2B39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6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B8A31-CD95-CD09-DDF1-ED26E537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/>
              <a:t>Back</a:t>
            </a:r>
            <a:r>
              <a:rPr lang="es-ES" dirty="0"/>
              <a:t> End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B962A2-FE24-6DAD-B27A-19D44A5DF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Node.js</a:t>
            </a:r>
          </a:p>
          <a:p>
            <a:r>
              <a:rPr lang="es-ES" sz="3200" dirty="0"/>
              <a:t>Spring Boot</a:t>
            </a:r>
          </a:p>
          <a:p>
            <a:r>
              <a:rPr lang="es-ES" sz="3200" dirty="0"/>
              <a:t>Ruby on Rails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8AD7C61-C35F-1789-8AA9-0D6DAA1E4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5993" y="1428750"/>
            <a:ext cx="2884454" cy="1764895"/>
          </a:xfrm>
          <a:prstGeom prst="rect">
            <a:avLst/>
          </a:pr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E674BE2-B1B0-2586-CE75-211068795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726" y="2777583"/>
            <a:ext cx="2980717" cy="1564876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ECDD6D1-0E16-AA83-1250-D96890109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4297" y="3975523"/>
            <a:ext cx="3914775" cy="1476375"/>
          </a:xfrm>
          <a:prstGeom prst="rect">
            <a:avLst/>
          </a:prstGeom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127F8D-9F33-D369-B877-A29407A4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A49E433A-22BF-7893-49C3-C779782D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3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E46D1-E077-7B40-B9BA-3B05EC70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/>
              <a:t>Bases</a:t>
            </a:r>
            <a:r>
              <a:rPr lang="es-ES" dirty="0"/>
              <a:t>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8EFCC-EF2A-A384-8C15-EBD318DBD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MySQL</a:t>
            </a:r>
          </a:p>
          <a:p>
            <a:r>
              <a:rPr lang="es-ES" sz="3200" dirty="0"/>
              <a:t>MongoDB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3E3CD57A-DF7D-1715-2014-268C63F8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113" y="3333548"/>
            <a:ext cx="4087649" cy="2121846"/>
          </a:xfrm>
          <a:prstGeom prst="rect">
            <a:avLst/>
          </a:prstGeom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5D3692A-57CC-3146-FE0C-2B13E0856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702" y="1579935"/>
            <a:ext cx="2700236" cy="2700236"/>
          </a:xfrm>
          <a:prstGeom prst="rect">
            <a:avLst/>
          </a:prstGeom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D0010E-00D9-1456-4DDF-8D951222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Alafia - Daniel García Alonso</a:t>
            </a:r>
            <a:endParaRPr lang="en-U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A8C66C98-EC28-381A-F6D1-5B4BC8E0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7993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203</TotalTime>
  <Words>477</Words>
  <Application>Microsoft Office PowerPoint</Application>
  <PresentationFormat>Panorámica</PresentationFormat>
  <Paragraphs>157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Calibri</vt:lpstr>
      <vt:lpstr>Franklin Gothic Book</vt:lpstr>
      <vt:lpstr>Recorte</vt:lpstr>
      <vt:lpstr>Alafia</vt:lpstr>
      <vt:lpstr>Introducción</vt:lpstr>
      <vt:lpstr>¿Qué es Alafia?</vt:lpstr>
      <vt:lpstr>Objetivos del Proyecto</vt:lpstr>
      <vt:lpstr>Demo de  la aplicación</vt:lpstr>
      <vt:lpstr>Estudio de  tecnologías  en el mercado</vt:lpstr>
      <vt:lpstr>Front End</vt:lpstr>
      <vt:lpstr>Back End</vt:lpstr>
      <vt:lpstr>Bases de Datos</vt:lpstr>
      <vt:lpstr>Base de datos</vt:lpstr>
      <vt:lpstr>Modelo de datos</vt:lpstr>
      <vt:lpstr>Front end</vt:lpstr>
      <vt:lpstr>Consideraciones del Front End</vt:lpstr>
      <vt:lpstr>Paths de la aplicación y componentes I</vt:lpstr>
      <vt:lpstr>Paths de la aplicación y componentes II</vt:lpstr>
      <vt:lpstr>Back end</vt:lpstr>
      <vt:lpstr>Consideraciones del Back End</vt:lpstr>
      <vt:lpstr>Módulo main. Código de producción</vt:lpstr>
      <vt:lpstr>Módulo test. Código de testing</vt:lpstr>
      <vt:lpstr>Puntos clave  de sincronización</vt:lpstr>
      <vt:lpstr>Sincronización a la hora de configurar todos los dispositivos para la experiencia personalizada Alafia</vt:lpstr>
      <vt:lpstr>Sincronización para lanzar contenido multimedia al recibir el plato configurado</vt:lpstr>
      <vt:lpstr>Sincronización para mostrar notificación cuando se solicita un gestor de experiencia</vt:lpstr>
      <vt:lpstr>Impacto social</vt:lpstr>
      <vt:lpstr>Test de satisfacción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Alafia</dc:title>
  <dc:creator>Daniel García Alonso</dc:creator>
  <cp:lastModifiedBy>Daniel García Alonso</cp:lastModifiedBy>
  <cp:revision>7</cp:revision>
  <dcterms:created xsi:type="dcterms:W3CDTF">2022-06-09T18:06:56Z</dcterms:created>
  <dcterms:modified xsi:type="dcterms:W3CDTF">2022-06-16T17:55:27Z</dcterms:modified>
</cp:coreProperties>
</file>