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108"/>
    <a:srgbClr val="E7764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00" d="100"/>
          <a:sy n="200" d="100"/>
        </p:scale>
        <p:origin x="510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076-5529-4195-B5AB-6FC138B9AC2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D8B1-EF52-460A-B08C-AE85477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076-5529-4195-B5AB-6FC138B9AC2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D8B1-EF52-460A-B08C-AE85477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6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076-5529-4195-B5AB-6FC138B9AC2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D8B1-EF52-460A-B08C-AE85477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7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076-5529-4195-B5AB-6FC138B9AC2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D8B1-EF52-460A-B08C-AE85477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076-5529-4195-B5AB-6FC138B9AC2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D8B1-EF52-460A-B08C-AE85477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4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076-5529-4195-B5AB-6FC138B9AC2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D8B1-EF52-460A-B08C-AE85477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6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076-5529-4195-B5AB-6FC138B9AC2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D8B1-EF52-460A-B08C-AE85477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0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076-5529-4195-B5AB-6FC138B9AC2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D8B1-EF52-460A-B08C-AE85477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9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076-5529-4195-B5AB-6FC138B9AC2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D8B1-EF52-460A-B08C-AE85477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076-5529-4195-B5AB-6FC138B9AC2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D8B1-EF52-460A-B08C-AE85477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1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076-5529-4195-B5AB-6FC138B9AC2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D8B1-EF52-460A-B08C-AE85477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4076-5529-4195-B5AB-6FC138B9AC2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6D8B1-EF52-460A-B08C-AE854777C0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040214455,&quot;Placement&quot;:&quot;Header&quot;,&quot;Top&quot;:0.0,&quot;Left&quot;:480.4693,&quot;SlideWidth&quot;:540,&quot;SlideHeight&quot;:780}">
            <a:extLst>
              <a:ext uri="{FF2B5EF4-FFF2-40B4-BE49-F238E27FC236}">
                <a16:creationId xmlns:a16="http://schemas.microsoft.com/office/drawing/2014/main" id="{B5BA6307-409E-4B07-8C86-47EADF984F79}"/>
              </a:ext>
            </a:extLst>
          </p:cNvPr>
          <p:cNvSpPr txBox="1"/>
          <p:nvPr userDrawn="1"/>
        </p:nvSpPr>
        <p:spPr>
          <a:xfrm>
            <a:off x="6101960" y="0"/>
            <a:ext cx="756040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183616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0BBD-846F-4A9F-A3F8-E05334325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MIT 807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EF84-32C3-405B-98B4-F414DFF93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Artwork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0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08A592-ECCB-4EB5-A137-B90742352440}"/>
              </a:ext>
            </a:extLst>
          </p:cNvPr>
          <p:cNvSpPr/>
          <p:nvPr/>
        </p:nvSpPr>
        <p:spPr>
          <a:xfrm>
            <a:off x="1532642" y="580548"/>
            <a:ext cx="3792718" cy="2680812"/>
          </a:xfrm>
          <a:prstGeom prst="roundRect">
            <a:avLst>
              <a:gd name="adj" fmla="val 81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DF109-BC85-44D4-A3D0-EDC4E7289123}"/>
              </a:ext>
            </a:extLst>
          </p:cNvPr>
          <p:cNvSpPr txBox="1"/>
          <p:nvPr/>
        </p:nvSpPr>
        <p:spPr>
          <a:xfrm>
            <a:off x="1532641" y="656500"/>
            <a:ext cx="3792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>
                <a:latin typeface="Arial" panose="020B0604020202020204" pitchFamily="34" charset="0"/>
                <a:cs typeface="Arial" panose="020B0604020202020204" pitchFamily="34" charset="0"/>
              </a:rPr>
              <a:t>Selection and retrieval of documents in </a:t>
            </a:r>
            <a:r>
              <a:rPr lang="en-Z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BibTeX</a:t>
            </a:r>
            <a:r>
              <a:rPr lang="en-ZA" sz="900" dirty="0">
                <a:latin typeface="Arial" panose="020B0604020202020204" pitchFamily="34" charset="0"/>
                <a:cs typeface="Arial" panose="020B0604020202020204" pitchFamily="34" charset="0"/>
              </a:rPr>
              <a:t> format from </a:t>
            </a:r>
            <a:r>
              <a:rPr lang="en-ZA" sz="900" b="1" dirty="0">
                <a:latin typeface="Arial" panose="020B0604020202020204" pitchFamily="34" charset="0"/>
                <a:cs typeface="Arial" panose="020B0604020202020204" pitchFamily="34" charset="0"/>
              </a:rPr>
              <a:t>Scopus</a:t>
            </a:r>
            <a:r>
              <a:rPr lang="en-ZA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D3942-1897-45CB-BA93-F85EC8A2475C}"/>
              </a:ext>
            </a:extLst>
          </p:cNvPr>
          <p:cNvSpPr/>
          <p:nvPr/>
        </p:nvSpPr>
        <p:spPr>
          <a:xfrm>
            <a:off x="1728787" y="952743"/>
            <a:ext cx="3400424" cy="1650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D3E62-B1FF-4BC1-B879-DD0991E7F715}"/>
              </a:ext>
            </a:extLst>
          </p:cNvPr>
          <p:cNvSpPr txBox="1"/>
          <p:nvPr/>
        </p:nvSpPr>
        <p:spPr>
          <a:xfrm>
            <a:off x="1798797" y="1027543"/>
            <a:ext cx="333041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788" b="1" dirty="0">
                <a:latin typeface="Arial" panose="020B0604020202020204" pitchFamily="34" charset="0"/>
                <a:cs typeface="Arial" panose="020B0604020202020204" pitchFamily="34" charset="0"/>
              </a:rPr>
              <a:t>Search Protocol </a:t>
            </a:r>
            <a:r>
              <a:rPr lang="en-ZA" sz="788" dirty="0">
                <a:latin typeface="Arial" panose="020B0604020202020204" pitchFamily="34" charset="0"/>
                <a:cs typeface="Arial" panose="020B0604020202020204" pitchFamily="34" charset="0"/>
              </a:rPr>
              <a:t>– technology OR innovation AND management</a:t>
            </a:r>
            <a:endParaRPr lang="en-US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1FE23-3F0F-485A-B1C7-1D081D97CEF2}"/>
              </a:ext>
            </a:extLst>
          </p:cNvPr>
          <p:cNvSpPr txBox="1"/>
          <p:nvPr/>
        </p:nvSpPr>
        <p:spPr>
          <a:xfrm>
            <a:off x="1798797" y="1225903"/>
            <a:ext cx="333041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788" b="1" dirty="0">
                <a:latin typeface="Arial" panose="020B0604020202020204" pitchFamily="34" charset="0"/>
                <a:cs typeface="Arial" panose="020B0604020202020204" pitchFamily="34" charset="0"/>
              </a:rPr>
              <a:t>Search Elements </a:t>
            </a:r>
            <a:r>
              <a:rPr lang="en-ZA" sz="788" dirty="0">
                <a:latin typeface="Arial" panose="020B0604020202020204" pitchFamily="34" charset="0"/>
                <a:cs typeface="Arial" panose="020B0604020202020204" pitchFamily="34" charset="0"/>
              </a:rPr>
              <a:t>– title, abstract or keyword</a:t>
            </a:r>
            <a:endParaRPr lang="en-US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394E20-13E9-43AA-863E-2F8BEA3F0D47}"/>
              </a:ext>
            </a:extLst>
          </p:cNvPr>
          <p:cNvSpPr txBox="1"/>
          <p:nvPr/>
        </p:nvSpPr>
        <p:spPr>
          <a:xfrm>
            <a:off x="1798797" y="1421368"/>
            <a:ext cx="333041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788" b="1" dirty="0">
                <a:latin typeface="Arial" panose="020B0604020202020204" pitchFamily="34" charset="0"/>
                <a:cs typeface="Arial" panose="020B0604020202020204" pitchFamily="34" charset="0"/>
              </a:rPr>
              <a:t>Subject Area </a:t>
            </a:r>
            <a:r>
              <a:rPr lang="en-ZA" sz="788" dirty="0">
                <a:latin typeface="Arial" panose="020B0604020202020204" pitchFamily="34" charset="0"/>
                <a:cs typeface="Arial" panose="020B0604020202020204" pitchFamily="34" charset="0"/>
              </a:rPr>
              <a:t>– include all</a:t>
            </a:r>
            <a:endParaRPr lang="en-US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7EF51-2F64-490C-87FA-8FFEFFE4333C}"/>
              </a:ext>
            </a:extLst>
          </p:cNvPr>
          <p:cNvSpPr txBox="1"/>
          <p:nvPr/>
        </p:nvSpPr>
        <p:spPr>
          <a:xfrm>
            <a:off x="1798797" y="1616834"/>
            <a:ext cx="333041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788" b="1" dirty="0">
                <a:latin typeface="Arial" panose="020B0604020202020204" pitchFamily="34" charset="0"/>
                <a:cs typeface="Arial" panose="020B0604020202020204" pitchFamily="34" charset="0"/>
              </a:rPr>
              <a:t>Document Type </a:t>
            </a:r>
            <a:r>
              <a:rPr lang="en-ZA" sz="788" dirty="0">
                <a:latin typeface="Arial" panose="020B0604020202020204" pitchFamily="34" charset="0"/>
                <a:cs typeface="Arial" panose="020B0604020202020204" pitchFamily="34" charset="0"/>
              </a:rPr>
              <a:t>– Conference Paper + Article (final publication stage)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60894-05E5-4012-B785-DDAAB9481986}"/>
              </a:ext>
            </a:extLst>
          </p:cNvPr>
          <p:cNvSpPr txBox="1"/>
          <p:nvPr/>
        </p:nvSpPr>
        <p:spPr>
          <a:xfrm>
            <a:off x="1798797" y="1818701"/>
            <a:ext cx="333041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788" b="1" dirty="0">
                <a:latin typeface="Arial" panose="020B0604020202020204" pitchFamily="34" charset="0"/>
                <a:cs typeface="Arial" panose="020B0604020202020204" pitchFamily="34" charset="0"/>
              </a:rPr>
              <a:t>Time Duration </a:t>
            </a:r>
            <a:r>
              <a:rPr lang="en-ZA" sz="788" dirty="0">
                <a:latin typeface="Arial" panose="020B0604020202020204" pitchFamily="34" charset="0"/>
                <a:cs typeface="Arial" panose="020B0604020202020204" pitchFamily="34" charset="0"/>
              </a:rPr>
              <a:t>– 1938 - 2022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92EBA-5767-4308-BAB5-6952961DC02B}"/>
              </a:ext>
            </a:extLst>
          </p:cNvPr>
          <p:cNvSpPr txBox="1"/>
          <p:nvPr/>
        </p:nvSpPr>
        <p:spPr>
          <a:xfrm>
            <a:off x="1798797" y="2220862"/>
            <a:ext cx="3330414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788" b="1" dirty="0">
                <a:latin typeface="Arial" panose="020B0604020202020204" pitchFamily="34" charset="0"/>
                <a:cs typeface="Arial" panose="020B0604020202020204" pitchFamily="34" charset="0"/>
              </a:rPr>
              <a:t>Undefined Exclusions </a:t>
            </a:r>
            <a:r>
              <a:rPr lang="en-ZA" sz="788" dirty="0">
                <a:latin typeface="Arial" panose="020B0604020202020204" pitchFamily="34" charset="0"/>
                <a:cs typeface="Arial" panose="020B0604020202020204" pitchFamily="34" charset="0"/>
              </a:rPr>
              <a:t>– Country, Subject Area, Source Title, </a:t>
            </a:r>
          </a:p>
          <a:p>
            <a:r>
              <a:rPr lang="en-ZA" sz="788" dirty="0">
                <a:latin typeface="Arial" panose="020B0604020202020204" pitchFamily="34" charset="0"/>
                <a:cs typeface="Arial" panose="020B0604020202020204" pitchFamily="34" charset="0"/>
              </a:rPr>
              <a:t>		         Source Type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8B816A-613A-4132-B795-A98F69B0F69D}"/>
              </a:ext>
            </a:extLst>
          </p:cNvPr>
          <p:cNvSpPr txBox="1"/>
          <p:nvPr/>
        </p:nvSpPr>
        <p:spPr>
          <a:xfrm>
            <a:off x="1798797" y="2014167"/>
            <a:ext cx="333041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788" b="1" dirty="0">
                <a:latin typeface="Arial" panose="020B0604020202020204" pitchFamily="34" charset="0"/>
                <a:cs typeface="Arial" panose="020B0604020202020204" pitchFamily="34" charset="0"/>
              </a:rPr>
              <a:t>Language </a:t>
            </a:r>
            <a:r>
              <a:rPr lang="en-ZA" sz="788" dirty="0">
                <a:latin typeface="Arial" panose="020B0604020202020204" pitchFamily="34" charset="0"/>
                <a:cs typeface="Arial" panose="020B0604020202020204" pitchFamily="34" charset="0"/>
              </a:rPr>
              <a:t>– English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C60373-F306-4DD5-99E6-3C03F8E96E98}"/>
              </a:ext>
            </a:extLst>
          </p:cNvPr>
          <p:cNvGrpSpPr/>
          <p:nvPr/>
        </p:nvGrpSpPr>
        <p:grpSpPr>
          <a:xfrm>
            <a:off x="1728787" y="2841114"/>
            <a:ext cx="3400424" cy="301968"/>
            <a:chOff x="1728787" y="2780394"/>
            <a:chExt cx="3400424" cy="3019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931EC4-05BC-465A-9DBD-F0BC7E3232FA}"/>
                </a:ext>
              </a:extLst>
            </p:cNvPr>
            <p:cNvSpPr/>
            <p:nvPr/>
          </p:nvSpPr>
          <p:spPr>
            <a:xfrm>
              <a:off x="1728787" y="2780394"/>
              <a:ext cx="3400424" cy="301968"/>
            </a:xfrm>
            <a:prstGeom prst="rect">
              <a:avLst/>
            </a:prstGeom>
            <a:solidFill>
              <a:srgbClr val="E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BFBC1A-30A2-492C-B518-AE27DFB168BB}"/>
                </a:ext>
              </a:extLst>
            </p:cNvPr>
            <p:cNvSpPr txBox="1"/>
            <p:nvPr/>
          </p:nvSpPr>
          <p:spPr>
            <a:xfrm>
              <a:off x="1728787" y="2818705"/>
              <a:ext cx="34004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788" b="1" dirty="0">
                  <a:latin typeface="Arial" panose="020B0604020202020204" pitchFamily="34" charset="0"/>
                  <a:cs typeface="Arial" panose="020B0604020202020204" pitchFamily="34" charset="0"/>
                </a:rPr>
                <a:t>Results = </a:t>
              </a:r>
              <a:r>
                <a:rPr lang="en-ZA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145 289 documents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DD647B5-68CA-472B-8CDA-17E758AD8DF8}"/>
              </a:ext>
            </a:extLst>
          </p:cNvPr>
          <p:cNvSpPr/>
          <p:nvPr/>
        </p:nvSpPr>
        <p:spPr>
          <a:xfrm>
            <a:off x="3298744" y="2628537"/>
            <a:ext cx="260510" cy="187541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F70ED41-2E5C-4BF3-A8AD-83322AF4EA98}"/>
              </a:ext>
            </a:extLst>
          </p:cNvPr>
          <p:cNvSpPr/>
          <p:nvPr/>
        </p:nvSpPr>
        <p:spPr>
          <a:xfrm>
            <a:off x="2383510" y="3906112"/>
            <a:ext cx="260510" cy="187541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8A3EE47-C358-40B2-A149-DB18BADD436C}"/>
              </a:ext>
            </a:extLst>
          </p:cNvPr>
          <p:cNvSpPr/>
          <p:nvPr/>
        </p:nvSpPr>
        <p:spPr>
          <a:xfrm>
            <a:off x="4213977" y="3906112"/>
            <a:ext cx="260510" cy="187541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35A3A7-642F-495A-85AB-8437A0A86DA6}"/>
              </a:ext>
            </a:extLst>
          </p:cNvPr>
          <p:cNvSpPr/>
          <p:nvPr/>
        </p:nvSpPr>
        <p:spPr>
          <a:xfrm>
            <a:off x="3559254" y="4136425"/>
            <a:ext cx="1766102" cy="340897"/>
          </a:xfrm>
          <a:prstGeom prst="roundRect">
            <a:avLst>
              <a:gd name="adj" fmla="val 5704"/>
            </a:avLst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441F86-5DA3-4D19-BD77-9CF4A1244378}"/>
              </a:ext>
            </a:extLst>
          </p:cNvPr>
          <p:cNvSpPr txBox="1"/>
          <p:nvPr/>
        </p:nvSpPr>
        <p:spPr>
          <a:xfrm>
            <a:off x="1532641" y="4188169"/>
            <a:ext cx="1766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Arial" panose="020B0604020202020204" pitchFamily="34" charset="0"/>
                <a:cs typeface="Arial" panose="020B0604020202020204" pitchFamily="34" charset="0"/>
              </a:rPr>
              <a:t>Descriptive Analysis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D98E09-E172-4C3D-8642-6479FB28B39D}"/>
              </a:ext>
            </a:extLst>
          </p:cNvPr>
          <p:cNvSpPr txBox="1"/>
          <p:nvPr/>
        </p:nvSpPr>
        <p:spPr>
          <a:xfrm>
            <a:off x="3559254" y="4180536"/>
            <a:ext cx="1766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Arial" panose="020B0604020202020204" pitchFamily="34" charset="0"/>
                <a:cs typeface="Arial" panose="020B0604020202020204" pitchFamily="34" charset="0"/>
              </a:rPr>
              <a:t>Bibliometric Analysis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E5B87D4-3DB3-4F57-B63F-5C293BEBB9EC}"/>
              </a:ext>
            </a:extLst>
          </p:cNvPr>
          <p:cNvSpPr/>
          <p:nvPr/>
        </p:nvSpPr>
        <p:spPr>
          <a:xfrm>
            <a:off x="1532642" y="4136425"/>
            <a:ext cx="1766102" cy="340897"/>
          </a:xfrm>
          <a:prstGeom prst="roundRect">
            <a:avLst>
              <a:gd name="adj" fmla="val 5704"/>
            </a:avLst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68A479B-D8A1-47F2-9E91-9799452B1EAC}"/>
              </a:ext>
            </a:extLst>
          </p:cNvPr>
          <p:cNvSpPr/>
          <p:nvPr/>
        </p:nvSpPr>
        <p:spPr>
          <a:xfrm>
            <a:off x="2383510" y="4519414"/>
            <a:ext cx="260510" cy="187541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F4ACBC3-BE98-4551-A2D0-A5DE1D8038B3}"/>
              </a:ext>
            </a:extLst>
          </p:cNvPr>
          <p:cNvSpPr/>
          <p:nvPr/>
        </p:nvSpPr>
        <p:spPr>
          <a:xfrm>
            <a:off x="4213977" y="4519414"/>
            <a:ext cx="260510" cy="187541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0BBF63-B5D3-4FFE-B9DB-8373AAA8EF81}"/>
              </a:ext>
            </a:extLst>
          </p:cNvPr>
          <p:cNvSpPr/>
          <p:nvPr/>
        </p:nvSpPr>
        <p:spPr>
          <a:xfrm>
            <a:off x="1532642" y="4759219"/>
            <a:ext cx="3792714" cy="340897"/>
          </a:xfrm>
          <a:prstGeom prst="roundRect">
            <a:avLst>
              <a:gd name="adj" fmla="val 5704"/>
            </a:avLst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89FCC4-0515-4D8D-97CC-D1C5F3EB9A51}"/>
              </a:ext>
            </a:extLst>
          </p:cNvPr>
          <p:cNvSpPr txBox="1"/>
          <p:nvPr/>
        </p:nvSpPr>
        <p:spPr>
          <a:xfrm>
            <a:off x="1532641" y="4808832"/>
            <a:ext cx="3792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Arial" panose="020B0604020202020204" pitchFamily="34" charset="0"/>
                <a:cs typeface="Arial" panose="020B0604020202020204" pitchFamily="34" charset="0"/>
              </a:rPr>
              <a:t>Topic modelling based on </a:t>
            </a:r>
            <a:r>
              <a:rPr lang="en-ZA" sz="1000" b="1" dirty="0">
                <a:latin typeface="Arial" panose="020B0604020202020204" pitchFamily="34" charset="0"/>
                <a:cs typeface="Arial" panose="020B0604020202020204" pitchFamily="34" charset="0"/>
              </a:rPr>
              <a:t>Structural Topic Modelling (STM)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E088A-5B76-B0B0-F99F-A157720D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3260"/>
            <a:ext cx="6858000" cy="15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5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ng File Svg - Document Icon Png | Transparent PNG Download #3593469 -  Vippng">
            <a:extLst>
              <a:ext uri="{FF2B5EF4-FFF2-40B4-BE49-F238E27FC236}">
                <a16:creationId xmlns:a16="http://schemas.microsoft.com/office/drawing/2014/main" id="{34E54CEF-0427-462E-A177-50BA4EAB4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7803812"/>
            <a:ext cx="991122" cy="114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9FF24AE-D238-404E-AE2A-A6A6590887ED}"/>
              </a:ext>
            </a:extLst>
          </p:cNvPr>
          <p:cNvGrpSpPr/>
          <p:nvPr/>
        </p:nvGrpSpPr>
        <p:grpSpPr>
          <a:xfrm>
            <a:off x="469367" y="9100288"/>
            <a:ext cx="1871661" cy="301968"/>
            <a:chOff x="1728787" y="2780394"/>
            <a:chExt cx="3400424" cy="3019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66F502-569F-44FD-B500-E4FB74247F30}"/>
                </a:ext>
              </a:extLst>
            </p:cNvPr>
            <p:cNvSpPr/>
            <p:nvPr/>
          </p:nvSpPr>
          <p:spPr>
            <a:xfrm>
              <a:off x="1728787" y="2780394"/>
              <a:ext cx="3400424" cy="301968"/>
            </a:xfrm>
            <a:prstGeom prst="rect">
              <a:avLst/>
            </a:prstGeom>
            <a:solidFill>
              <a:srgbClr val="E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43FE70-CD8E-4804-8A3B-E373C9C66B67}"/>
                </a:ext>
              </a:extLst>
            </p:cNvPr>
            <p:cNvSpPr txBox="1"/>
            <p:nvPr/>
          </p:nvSpPr>
          <p:spPr>
            <a:xfrm>
              <a:off x="1728787" y="2818705"/>
              <a:ext cx="34004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788" b="1" dirty="0">
                  <a:latin typeface="Arial" panose="020B0604020202020204" pitchFamily="34" charset="0"/>
                  <a:cs typeface="Arial" panose="020B0604020202020204" pitchFamily="34" charset="0"/>
                </a:rPr>
                <a:t>Results = </a:t>
              </a:r>
              <a:r>
                <a:rPr lang="en-ZA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372 666 documents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AA72328-DDFF-4531-A44B-B3F86E9BB60B}"/>
              </a:ext>
            </a:extLst>
          </p:cNvPr>
          <p:cNvGrpSpPr/>
          <p:nvPr/>
        </p:nvGrpSpPr>
        <p:grpSpPr>
          <a:xfrm>
            <a:off x="4662536" y="8100101"/>
            <a:ext cx="1580538" cy="549276"/>
            <a:chOff x="2449552" y="2562225"/>
            <a:chExt cx="1580538" cy="54927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867982-027D-404E-AA11-C59C9F6EE74A}"/>
                </a:ext>
              </a:extLst>
            </p:cNvPr>
            <p:cNvSpPr/>
            <p:nvPr/>
          </p:nvSpPr>
          <p:spPr>
            <a:xfrm>
              <a:off x="2449552" y="2588104"/>
              <a:ext cx="1580538" cy="523397"/>
            </a:xfrm>
            <a:prstGeom prst="roundRect">
              <a:avLst>
                <a:gd name="adj" fmla="val 9388"/>
              </a:avLst>
            </a:prstGeom>
            <a:solidFill>
              <a:srgbClr val="E7764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AB15A0-9CDC-4CF8-8C3B-D6A746E2F98B}"/>
                </a:ext>
              </a:extLst>
            </p:cNvPr>
            <p:cNvSpPr txBox="1"/>
            <p:nvPr/>
          </p:nvSpPr>
          <p:spPr>
            <a:xfrm>
              <a:off x="2643188" y="2562225"/>
              <a:ext cx="1195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SJR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953CC0-F2BE-4C43-9F9C-FBD90E3407D7}"/>
                </a:ext>
              </a:extLst>
            </p:cNvPr>
            <p:cNvSpPr txBox="1"/>
            <p:nvPr/>
          </p:nvSpPr>
          <p:spPr>
            <a:xfrm>
              <a:off x="2449552" y="2895286"/>
              <a:ext cx="15805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Scimago Journal &amp; Country Rank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9188E68-EF82-44D7-B344-1F07820AF3A2}"/>
              </a:ext>
            </a:extLst>
          </p:cNvPr>
          <p:cNvSpPr/>
          <p:nvPr/>
        </p:nvSpPr>
        <p:spPr>
          <a:xfrm>
            <a:off x="3368139" y="8408948"/>
            <a:ext cx="158492" cy="3957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AA127D-8680-40E3-B9DE-62846411FBA9}"/>
              </a:ext>
            </a:extLst>
          </p:cNvPr>
          <p:cNvGrpSpPr/>
          <p:nvPr/>
        </p:nvGrpSpPr>
        <p:grpSpPr>
          <a:xfrm>
            <a:off x="4516974" y="9100288"/>
            <a:ext cx="1871661" cy="301968"/>
            <a:chOff x="1728787" y="2780394"/>
            <a:chExt cx="3400424" cy="30196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D580A-EA21-493B-9DB4-4809D0B9E18E}"/>
                </a:ext>
              </a:extLst>
            </p:cNvPr>
            <p:cNvSpPr/>
            <p:nvPr/>
          </p:nvSpPr>
          <p:spPr>
            <a:xfrm>
              <a:off x="1728787" y="2780394"/>
              <a:ext cx="3400424" cy="301968"/>
            </a:xfrm>
            <a:prstGeom prst="rect">
              <a:avLst/>
            </a:prstGeom>
            <a:solidFill>
              <a:srgbClr val="E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8DD07F-069B-49A4-ADBC-0951319F55CC}"/>
                </a:ext>
              </a:extLst>
            </p:cNvPr>
            <p:cNvSpPr txBox="1"/>
            <p:nvPr/>
          </p:nvSpPr>
          <p:spPr>
            <a:xfrm>
              <a:off x="1728787" y="2818705"/>
              <a:ext cx="34004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788" b="1" dirty="0">
                  <a:latin typeface="Arial" panose="020B0604020202020204" pitchFamily="34" charset="0"/>
                  <a:cs typeface="Arial" panose="020B0604020202020204" pitchFamily="34" charset="0"/>
                </a:rPr>
                <a:t>Results = </a:t>
              </a:r>
              <a:r>
                <a:rPr lang="en-ZA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343 documents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A3C6E13-BE8E-4EC3-B79E-7EE633550677}"/>
              </a:ext>
            </a:extLst>
          </p:cNvPr>
          <p:cNvSpPr/>
          <p:nvPr/>
        </p:nvSpPr>
        <p:spPr>
          <a:xfrm>
            <a:off x="3014081" y="8338074"/>
            <a:ext cx="529920" cy="5299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E992EB-2080-4CA4-A6FC-9DF081D14221}"/>
              </a:ext>
            </a:extLst>
          </p:cNvPr>
          <p:cNvSpPr/>
          <p:nvPr/>
        </p:nvSpPr>
        <p:spPr>
          <a:xfrm>
            <a:off x="3353625" y="8338074"/>
            <a:ext cx="529920" cy="529920"/>
          </a:xfrm>
          <a:prstGeom prst="ellipse">
            <a:avLst/>
          </a:prstGeom>
          <a:noFill/>
          <a:ln w="28575">
            <a:solidFill>
              <a:srgbClr val="E776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9EA53-615A-3648-3995-898AB9392294}"/>
              </a:ext>
            </a:extLst>
          </p:cNvPr>
          <p:cNvSpPr txBox="1"/>
          <p:nvPr/>
        </p:nvSpPr>
        <p:spPr>
          <a:xfrm>
            <a:off x="98944" y="7175059"/>
            <a:ext cx="261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BibTeX </a:t>
            </a:r>
            <a:r>
              <a:rPr lang="en-ZA" sz="1800" dirty="0">
                <a:latin typeface="Arial" panose="020B0604020202020204" pitchFamily="34" charset="0"/>
                <a:cs typeface="Arial" panose="020B0604020202020204" pitchFamily="34" charset="0"/>
              </a:rPr>
              <a:t>Downloads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9387E-CF6F-4267-50D9-259DF5441E7F}"/>
              </a:ext>
            </a:extLst>
          </p:cNvPr>
          <p:cNvSpPr txBox="1"/>
          <p:nvPr/>
        </p:nvSpPr>
        <p:spPr>
          <a:xfrm>
            <a:off x="2317017" y="3118188"/>
            <a:ext cx="2378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800" b="1" dirty="0">
                <a:latin typeface="Arial" panose="020B0604020202020204" pitchFamily="34" charset="0"/>
                <a:cs typeface="Arial" panose="020B0604020202020204" pitchFamily="34" charset="0"/>
              </a:rPr>
              <a:t>Subject Category: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96FC96-39FE-5E40-6712-9890B5393578}"/>
              </a:ext>
            </a:extLst>
          </p:cNvPr>
          <p:cNvSpPr/>
          <p:nvPr/>
        </p:nvSpPr>
        <p:spPr>
          <a:xfrm>
            <a:off x="186886" y="3114675"/>
            <a:ext cx="691084" cy="214313"/>
          </a:xfrm>
          <a:prstGeom prst="roundRect">
            <a:avLst>
              <a:gd name="adj" fmla="val 110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4274369-A1C4-F5FF-35F0-98B971739C35}"/>
              </a:ext>
            </a:extLst>
          </p:cNvPr>
          <p:cNvSpPr/>
          <p:nvPr/>
        </p:nvSpPr>
        <p:spPr>
          <a:xfrm>
            <a:off x="186886" y="3540920"/>
            <a:ext cx="691084" cy="214313"/>
          </a:xfrm>
          <a:prstGeom prst="roundRect">
            <a:avLst>
              <a:gd name="adj" fmla="val 110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2B180D-6309-A553-C449-E1DFE5535FC6}"/>
              </a:ext>
            </a:extLst>
          </p:cNvPr>
          <p:cNvSpPr/>
          <p:nvPr/>
        </p:nvSpPr>
        <p:spPr>
          <a:xfrm>
            <a:off x="453586" y="3328988"/>
            <a:ext cx="691084" cy="214313"/>
          </a:xfrm>
          <a:prstGeom prst="roundRect">
            <a:avLst>
              <a:gd name="adj" fmla="val 1102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8FB2308-ABDE-B3C4-6314-BE36BEB1B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066" y="4580661"/>
            <a:ext cx="901718" cy="66041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1BBDBD-8D6D-B5F5-25C9-47785A3021DD}"/>
              </a:ext>
            </a:extLst>
          </p:cNvPr>
          <p:cNvSpPr txBox="1"/>
          <p:nvPr/>
        </p:nvSpPr>
        <p:spPr>
          <a:xfrm>
            <a:off x="2132605" y="5138300"/>
            <a:ext cx="9017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F5FE2C-0679-A2F6-654A-AF86E8F48354}"/>
              </a:ext>
            </a:extLst>
          </p:cNvPr>
          <p:cNvSpPr txBox="1"/>
          <p:nvPr/>
        </p:nvSpPr>
        <p:spPr>
          <a:xfrm>
            <a:off x="2711450" y="1283331"/>
            <a:ext cx="2021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www.scimagojr.com</a:t>
            </a:r>
          </a:p>
        </p:txBody>
      </p:sp>
      <p:pic>
        <p:nvPicPr>
          <p:cNvPr id="29" name="Picture 2" descr="World wide web - Free web icons">
            <a:extLst>
              <a:ext uri="{FF2B5EF4-FFF2-40B4-BE49-F238E27FC236}">
                <a16:creationId xmlns:a16="http://schemas.microsoft.com/office/drawing/2014/main" id="{CD3D2102-B354-A02C-11C1-F4F517C5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8" y="1272783"/>
            <a:ext cx="394432" cy="39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85549C0-38EB-8406-E611-9D074EE73995}"/>
              </a:ext>
            </a:extLst>
          </p:cNvPr>
          <p:cNvSpPr txBox="1"/>
          <p:nvPr/>
        </p:nvSpPr>
        <p:spPr>
          <a:xfrm>
            <a:off x="2244060" y="3470378"/>
            <a:ext cx="25246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400" dirty="0">
                <a:latin typeface="Arial" panose="020B0604020202020204" pitchFamily="34" charset="0"/>
                <a:cs typeface="Arial" panose="020B0604020202020204" pitchFamily="34" charset="0"/>
              </a:rPr>
              <a:t>Management of Technology and Innovation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89C6C3-1534-4BD5-0E61-9E87E148E93E}"/>
              </a:ext>
            </a:extLst>
          </p:cNvPr>
          <p:cNvSpPr txBox="1"/>
          <p:nvPr/>
        </p:nvSpPr>
        <p:spPr>
          <a:xfrm>
            <a:off x="2317017" y="2209245"/>
            <a:ext cx="2378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800" b="1" dirty="0">
                <a:latin typeface="Arial" panose="020B0604020202020204" pitchFamily="34" charset="0"/>
                <a:cs typeface="Arial" panose="020B0604020202020204" pitchFamily="34" charset="0"/>
              </a:rPr>
              <a:t>Journal Rankings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1A808C-6C48-01FF-12F6-582CA08577FD}"/>
              </a:ext>
            </a:extLst>
          </p:cNvPr>
          <p:cNvSpPr txBox="1"/>
          <p:nvPr/>
        </p:nvSpPr>
        <p:spPr>
          <a:xfrm>
            <a:off x="3040862" y="4595368"/>
            <a:ext cx="1871661" cy="568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ZA" sz="1100" dirty="0">
                <a:latin typeface="Arial" panose="020B0604020202020204" pitchFamily="34" charset="0"/>
                <a:cs typeface="Arial" panose="020B0604020202020204" pitchFamily="34" charset="0"/>
              </a:rPr>
              <a:t>1999 – 2021</a:t>
            </a:r>
          </a:p>
          <a:p>
            <a:pPr>
              <a:lnSpc>
                <a:spcPct val="150000"/>
              </a:lnSpc>
            </a:pPr>
            <a:r>
              <a:rPr lang="en-ZA" sz="1100" dirty="0">
                <a:latin typeface="Arial" panose="020B0604020202020204" pitchFamily="34" charset="0"/>
                <a:cs typeface="Arial" panose="020B0604020202020204" pitchFamily="34" charset="0"/>
              </a:rPr>
              <a:t>Ranking Data Downloads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A22E28A-76B3-E079-82C9-9F7009E7215B}"/>
              </a:ext>
            </a:extLst>
          </p:cNvPr>
          <p:cNvSpPr/>
          <p:nvPr/>
        </p:nvSpPr>
        <p:spPr>
          <a:xfrm>
            <a:off x="3332525" y="1744199"/>
            <a:ext cx="347711" cy="33855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71FC11C-C739-9D18-6CE8-DC5736FEE532}"/>
              </a:ext>
            </a:extLst>
          </p:cNvPr>
          <p:cNvSpPr/>
          <p:nvPr/>
        </p:nvSpPr>
        <p:spPr>
          <a:xfrm>
            <a:off x="3332525" y="2678339"/>
            <a:ext cx="347711" cy="33855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5BBC3863-E872-1DA8-34F9-C9978735B0FA}"/>
              </a:ext>
            </a:extLst>
          </p:cNvPr>
          <p:cNvSpPr/>
          <p:nvPr/>
        </p:nvSpPr>
        <p:spPr>
          <a:xfrm>
            <a:off x="3332525" y="4117852"/>
            <a:ext cx="347711" cy="33855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E7AFDD9-7A00-8446-7DFA-843CB9ABAA41}"/>
              </a:ext>
            </a:extLst>
          </p:cNvPr>
          <p:cNvSpPr/>
          <p:nvPr/>
        </p:nvSpPr>
        <p:spPr>
          <a:xfrm>
            <a:off x="3332525" y="5427394"/>
            <a:ext cx="347711" cy="33855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87CD78-BCF1-3231-2986-BAAE9F0D9F2E}"/>
              </a:ext>
            </a:extLst>
          </p:cNvPr>
          <p:cNvGrpSpPr/>
          <p:nvPr/>
        </p:nvGrpSpPr>
        <p:grpSpPr>
          <a:xfrm>
            <a:off x="2716111" y="5882453"/>
            <a:ext cx="1580538" cy="549276"/>
            <a:chOff x="2449552" y="2562225"/>
            <a:chExt cx="1580538" cy="54927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D86F26C-714B-F626-5F3A-E53B4913F0B2}"/>
                </a:ext>
              </a:extLst>
            </p:cNvPr>
            <p:cNvSpPr/>
            <p:nvPr/>
          </p:nvSpPr>
          <p:spPr>
            <a:xfrm>
              <a:off x="2449552" y="2588104"/>
              <a:ext cx="1580538" cy="523397"/>
            </a:xfrm>
            <a:prstGeom prst="roundRect">
              <a:avLst>
                <a:gd name="adj" fmla="val 9388"/>
              </a:avLst>
            </a:prstGeom>
            <a:solidFill>
              <a:srgbClr val="E7764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4FB23C-5938-9884-2398-4244E96CC847}"/>
                </a:ext>
              </a:extLst>
            </p:cNvPr>
            <p:cNvSpPr txBox="1"/>
            <p:nvPr/>
          </p:nvSpPr>
          <p:spPr>
            <a:xfrm>
              <a:off x="2643188" y="2562225"/>
              <a:ext cx="1195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SJR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9BF081-D9BA-1923-E08E-6EB2EF4C1740}"/>
                </a:ext>
              </a:extLst>
            </p:cNvPr>
            <p:cNvSpPr txBox="1"/>
            <p:nvPr/>
          </p:nvSpPr>
          <p:spPr>
            <a:xfrm>
              <a:off x="2449552" y="2895286"/>
              <a:ext cx="15805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Scimago Journal &amp; Country Rank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0807F6E-3F1F-6936-D12A-8E171F85F18D}"/>
              </a:ext>
            </a:extLst>
          </p:cNvPr>
          <p:cNvGrpSpPr/>
          <p:nvPr/>
        </p:nvGrpSpPr>
        <p:grpSpPr>
          <a:xfrm>
            <a:off x="2387845" y="6576781"/>
            <a:ext cx="2237070" cy="301968"/>
            <a:chOff x="1728787" y="2780394"/>
            <a:chExt cx="3400424" cy="30196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9200FD-9386-BB19-2D50-31409049876D}"/>
                </a:ext>
              </a:extLst>
            </p:cNvPr>
            <p:cNvSpPr/>
            <p:nvPr/>
          </p:nvSpPr>
          <p:spPr>
            <a:xfrm>
              <a:off x="1728787" y="2780394"/>
              <a:ext cx="3400424" cy="301968"/>
            </a:xfrm>
            <a:prstGeom prst="rect">
              <a:avLst/>
            </a:prstGeom>
            <a:solidFill>
              <a:srgbClr val="E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393DA6-A237-C727-33C7-1AD50EE2B748}"/>
                </a:ext>
              </a:extLst>
            </p:cNvPr>
            <p:cNvSpPr txBox="1"/>
            <p:nvPr/>
          </p:nvSpPr>
          <p:spPr>
            <a:xfrm>
              <a:off x="1728787" y="2818705"/>
              <a:ext cx="34004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788" b="1" dirty="0">
                  <a:latin typeface="Arial" panose="020B0604020202020204" pitchFamily="34" charset="0"/>
                  <a:cs typeface="Arial" panose="020B0604020202020204" pitchFamily="34" charset="0"/>
                </a:rPr>
                <a:t>Results = </a:t>
              </a:r>
              <a:r>
                <a:rPr lang="en-ZA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903 TIM Journal Titles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015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6198</TotalTime>
  <Words>141</Words>
  <Application>Microsoft Office PowerPoint</Application>
  <PresentationFormat>A4 Paper (210x297 mm)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Courier New</vt:lpstr>
      <vt:lpstr>Office Theme</vt:lpstr>
      <vt:lpstr>MIT 807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807</dc:title>
  <dc:creator>Ungerer, Danie</dc:creator>
  <cp:lastModifiedBy>Ungerer, Danie</cp:lastModifiedBy>
  <cp:revision>4</cp:revision>
  <dcterms:created xsi:type="dcterms:W3CDTF">2021-10-24T12:08:46Z</dcterms:created>
  <dcterms:modified xsi:type="dcterms:W3CDTF">2022-08-22T04:23:53Z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f2a5e4-10d8-4dfe-8082-7352c27520cb_Enabled">
    <vt:lpwstr>true</vt:lpwstr>
  </property>
  <property fmtid="{D5CDD505-2E9C-101B-9397-08002B2CF9AE}" pid="3" name="MSIP_Label_e3f2a5e4-10d8-4dfe-8082-7352c27520cb_SetDate">
    <vt:lpwstr>2022-08-22T04:23:53Z</vt:lpwstr>
  </property>
  <property fmtid="{D5CDD505-2E9C-101B-9397-08002B2CF9AE}" pid="4" name="MSIP_Label_e3f2a5e4-10d8-4dfe-8082-7352c27520cb_Method">
    <vt:lpwstr>Standard</vt:lpwstr>
  </property>
  <property fmtid="{D5CDD505-2E9C-101B-9397-08002B2CF9AE}" pid="5" name="MSIP_Label_e3f2a5e4-10d8-4dfe-8082-7352c27520cb_Name">
    <vt:lpwstr>_Official</vt:lpwstr>
  </property>
  <property fmtid="{D5CDD505-2E9C-101B-9397-08002B2CF9AE}" pid="6" name="MSIP_Label_e3f2a5e4-10d8-4dfe-8082-7352c27520cb_SiteId">
    <vt:lpwstr>2864f69d-77c3-4fbe-bbc0-97502052391a</vt:lpwstr>
  </property>
  <property fmtid="{D5CDD505-2E9C-101B-9397-08002B2CF9AE}" pid="7" name="MSIP_Label_e3f2a5e4-10d8-4dfe-8082-7352c27520cb_ActionId">
    <vt:lpwstr>b1ca9cbc-8d76-465f-adbf-2e86a46fdeb0</vt:lpwstr>
  </property>
  <property fmtid="{D5CDD505-2E9C-101B-9397-08002B2CF9AE}" pid="8" name="MSIP_Label_e3f2a5e4-10d8-4dfe-8082-7352c27520cb_ContentBits">
    <vt:lpwstr>1</vt:lpwstr>
  </property>
</Properties>
</file>