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Montserrat" panose="020B0604020202020204" charset="0"/>
      <p:regular r:id="rId30"/>
      <p:bold r:id="rId31"/>
      <p:italic r:id="rId32"/>
      <p:boldItalic r:id="rId33"/>
    </p:embeddedFont>
    <p:embeddedFont>
      <p:font typeface="La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A205471-E9BF-4F8B-BAF9-27AFCBAB063E}">
  <a:tblStyle styleId="{1A205471-E9BF-4F8B-BAF9-27AFCBAB06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27338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EFlL-UN83fEF4m_hMIffCE7XqUeUb_Ol/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g"/><Relationship Id="rId5" Type="http://schemas.openxmlformats.org/officeDocument/2006/relationships/hyperlink" Target="http://drive.google.com/file/d/11dufn4Azxiu4wXWgjbte7Cj3lV62lFoR/view" TargetMode="Externa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://drive.google.com/file/d/15AkkIh3kkGl6Okf8CjTly5w3uV3SS-Zh/view" TargetMode="External"/><Relationship Id="rId7" Type="http://schemas.openxmlformats.org/officeDocument/2006/relationships/hyperlink" Target="http://drive.google.com/file/d/1UNly-APPDq-wE6_4Q19sk3SuEZEMpH7T/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hyperlink" Target="http://drive.google.com/file/d/1yON4A8pMEDAcQcdf123aHqHaqEz_9fhv/view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Expressive Vocabulary Data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Author: Lorenzo Fiaschi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3537150" y="3017525"/>
            <a:ext cx="50175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DANCE project - DIBRIS, Casa Paganini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282275" y="317550"/>
            <a:ext cx="8653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Density Frame approach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/>
              <a:t> 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what is a density frame?</a:t>
            </a:r>
            <a:endParaRPr sz="1800"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975" y="1307850"/>
            <a:ext cx="2803375" cy="16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400" y="1307850"/>
            <a:ext cx="599550" cy="36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9969" y="3262375"/>
            <a:ext cx="2803382" cy="16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275" y="2208513"/>
            <a:ext cx="2449500" cy="181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Shape 205"/>
          <p:cNvCxnSpPr>
            <a:stCxn id="204" idx="3"/>
            <a:endCxn id="201" idx="1"/>
          </p:cNvCxnSpPr>
          <p:nvPr/>
        </p:nvCxnSpPr>
        <p:spPr>
          <a:xfrm rot="10800000" flipH="1">
            <a:off x="2731775" y="2123363"/>
            <a:ext cx="2578200" cy="9933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Shape 206"/>
          <p:cNvCxnSpPr>
            <a:stCxn id="204" idx="3"/>
            <a:endCxn id="203" idx="1"/>
          </p:cNvCxnSpPr>
          <p:nvPr/>
        </p:nvCxnSpPr>
        <p:spPr>
          <a:xfrm>
            <a:off x="2731775" y="3116663"/>
            <a:ext cx="2578200" cy="9774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Shape 207"/>
          <p:cNvSpPr txBox="1"/>
          <p:nvPr/>
        </p:nvSpPr>
        <p:spPr>
          <a:xfrm rot="-1242749">
            <a:off x="2657813" y="2233343"/>
            <a:ext cx="2726203" cy="411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9900"/>
                </a:solidFill>
              </a:rPr>
              <a:t>Sum and normalization over the time</a:t>
            </a:r>
            <a:endParaRPr sz="1200">
              <a:solidFill>
                <a:srgbClr val="FF9900"/>
              </a:solidFill>
            </a:endParaRPr>
          </a:p>
        </p:txBody>
      </p:sp>
      <p:sp>
        <p:nvSpPr>
          <p:cNvPr id="208" name="Shape 208"/>
          <p:cNvSpPr txBox="1"/>
          <p:nvPr/>
        </p:nvSpPr>
        <p:spPr>
          <a:xfrm rot="1265157">
            <a:off x="2657916" y="3593229"/>
            <a:ext cx="2725923" cy="41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9900"/>
                </a:solidFill>
              </a:rPr>
              <a:t>Sum and normalization over the time</a:t>
            </a:r>
            <a:endParaRPr sz="120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Density Frame approach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Stratified density estimation: main idea</a:t>
            </a:r>
            <a:endParaRPr sz="1800"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To create a global descriptor of the image</a:t>
            </a:r>
            <a:endParaRPr sz="17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Such descriptor should be able to provide an estimation of how much movement has been produced during the whole performance</a:t>
            </a:r>
            <a:endParaRPr sz="17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Anyway the problem is not treated as two classes problem (see later)</a:t>
            </a: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Density Frame approach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density computation</a:t>
            </a:r>
            <a:endParaRPr sz="1800"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R = # of rows of the Density Frame (DF)</a:t>
            </a:r>
            <a:endParaRPr sz="1700"/>
          </a:p>
          <a:p>
            <a: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C = # of columns of the DF</a:t>
            </a:r>
            <a:endParaRPr sz="1700"/>
          </a:p>
          <a:p>
            <a: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        = # of rows of the density frame with at least a pixel       0</a:t>
            </a:r>
            <a:endParaRPr sz="1700"/>
          </a:p>
          <a:p>
            <a: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 i="1"/>
              <a:t>d </a:t>
            </a:r>
            <a:r>
              <a:rPr lang="it" sz="1700"/>
              <a:t> = estimated density of the DF</a:t>
            </a:r>
            <a:endParaRPr sz="17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125" y="2206000"/>
            <a:ext cx="278975" cy="2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7575" y="2180863"/>
            <a:ext cx="201900" cy="2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4150" y="3184213"/>
            <a:ext cx="34956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017275" y="393750"/>
            <a:ext cx="76695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Density Frame approach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stratification</a:t>
            </a:r>
            <a:endParaRPr sz="180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1017275" y="1567550"/>
            <a:ext cx="7669500" cy="3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Each video can be analyzed at different granularity levels</a:t>
            </a:r>
            <a:endParaRPr sz="17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A granularity level G is defined as the triplet {B, O, S}, where</a:t>
            </a:r>
            <a:endParaRPr sz="17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914400" lvl="1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B  = Batch Size: specifies how many consecutive frames must be considered together to compute a DF</a:t>
            </a:r>
            <a:endParaRPr sz="1700"/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914400" lvl="1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O = Overlap: specifies how many consecutive frames of the previous batch must be considered during the collection of the current one</a:t>
            </a:r>
            <a:endParaRPr sz="17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914400" lvl="1" indent="-3365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S = Skip: specifies how many consecutive frames must be discarded before keeping the next to create the current batch</a:t>
            </a: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Density Frame approach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stratified density estimation</a:t>
            </a:r>
            <a:endParaRPr sz="1800"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       = granularity level of video analysis</a:t>
            </a:r>
            <a:endParaRPr sz="1700"/>
          </a:p>
          <a:p>
            <a:pPr marL="9144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H = # of DFs (layers) generated from</a:t>
            </a:r>
            <a:endParaRPr sz="1700"/>
          </a:p>
          <a:p>
            <a:pPr marL="9144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       = density of the DF  </a:t>
            </a:r>
            <a:r>
              <a:rPr lang="it" sz="1700" i="1"/>
              <a:t>h</a:t>
            </a:r>
            <a:r>
              <a:rPr lang="it" sz="1700"/>
              <a:t>, with </a:t>
            </a:r>
            <a:r>
              <a:rPr lang="it" sz="1700" i="1"/>
              <a:t>h </a:t>
            </a:r>
            <a:r>
              <a:rPr lang="it" sz="1700"/>
              <a:t>=  1 . . . H</a:t>
            </a:r>
            <a:endParaRPr sz="1700"/>
          </a:p>
          <a:p>
            <a:pPr marL="9144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 i="1"/>
              <a:t>d </a:t>
            </a:r>
            <a:r>
              <a:rPr lang="it" sz="1700"/>
              <a:t>= density of the (temporal) layers generated by </a:t>
            </a:r>
            <a:endParaRPr sz="1700"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3278600"/>
            <a:ext cx="19812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125" y="2453200"/>
            <a:ext cx="304800" cy="2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2150" y="1954075"/>
            <a:ext cx="304800" cy="2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2225" y="1649287"/>
            <a:ext cx="304800" cy="237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2213" y="2191175"/>
            <a:ext cx="240420" cy="2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Density Frame approach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Final dataset and results</a:t>
            </a:r>
            <a:endParaRPr sz="1800"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510875" y="1520200"/>
            <a:ext cx="60960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In our experiments: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47" name="Shape 247"/>
          <p:cNvSpPr/>
          <p:nvPr/>
        </p:nvSpPr>
        <p:spPr>
          <a:xfrm>
            <a:off x="674375" y="2278400"/>
            <a:ext cx="1680300" cy="23202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9900"/>
                </a:solidFill>
              </a:rPr>
              <a:t>X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248" name="Shape 248"/>
          <p:cNvSpPr txBox="1"/>
          <p:nvPr/>
        </p:nvSpPr>
        <p:spPr>
          <a:xfrm rot="-5400000">
            <a:off x="-217150" y="3272750"/>
            <a:ext cx="13143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150 videos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674375" y="1672600"/>
            <a:ext cx="1737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K different granularity levels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250" name="Shape 250"/>
          <p:cNvCxnSpPr/>
          <p:nvPr/>
        </p:nvCxnSpPr>
        <p:spPr>
          <a:xfrm>
            <a:off x="2510875" y="2011600"/>
            <a:ext cx="1226700" cy="5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2510875" y="2350750"/>
            <a:ext cx="480000" cy="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Alg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3250075" y="2011600"/>
            <a:ext cx="480000" cy="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K</a:t>
            </a:r>
            <a:endParaRPr>
              <a:solidFill>
                <a:srgbClr val="FF9900"/>
              </a:solidFill>
            </a:endParaRPr>
          </a:p>
        </p:txBody>
      </p:sp>
      <p:graphicFrame>
        <p:nvGraphicFramePr>
          <p:cNvPr id="253" name="Shape 253"/>
          <p:cNvGraphicFramePr/>
          <p:nvPr/>
        </p:nvGraphicFramePr>
        <p:xfrm>
          <a:off x="2510875" y="2011588"/>
          <a:ext cx="6096000" cy="3047850"/>
        </p:xfrm>
        <a:graphic>
          <a:graphicData uri="http://schemas.openxmlformats.org/drawingml/2006/table">
            <a:tbl>
              <a:tblPr>
                <a:noFill/>
                <a:tableStyleId>{1A205471-E9BF-4F8B-BAF9-27AFCBAB063E}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2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Lightness 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K:10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Fragility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K:10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Lightness 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K:16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Fragility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K:16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  <a:tr h="36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RidgeKernel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 0.7903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0.2754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0.9113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0.4230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0.8416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0.2683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1.0383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0.5200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  <a:tr h="36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SVM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0.7316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0.2285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0.8421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0.3477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0.8741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0.2976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0.8130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0.1937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  <a:tr h="36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Lasso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0.7516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0.2258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0.9084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0.4145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0.8129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0.2132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1.0120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0.4323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  <a:tr h="50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Rand. Forest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0.9789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0.5301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</a:t>
                      </a:r>
                      <a:r>
                        <a:rPr lang="it">
                          <a:solidFill>
                            <a:srgbClr val="F3F3F3"/>
                          </a:solidFill>
                        </a:rPr>
                        <a:t>0.9053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0.7258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0.8649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0.4109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1.1297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0.9497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Density Frame approach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Dictionary learning: main idea</a:t>
            </a:r>
            <a:endParaRPr sz="1800"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Learning a dictionary for Lightness and Fragility</a:t>
            </a:r>
            <a:endParaRPr sz="17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Representing each image in the dataset as the encoding of the atoms</a:t>
            </a:r>
            <a:endParaRPr sz="17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Learning the contribution of each atom to the total Lightness or Fragility of the image</a:t>
            </a:r>
            <a:endParaRPr sz="17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Such contribution is weighted by the image encoding itself</a:t>
            </a: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Density Frame approach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Dictionary Learning</a:t>
            </a:r>
            <a:endParaRPr sz="1800"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Two dictionaries  of 25 atoms each           and             are learned, one for Lightness and one for Fragility estimation</a:t>
            </a:r>
            <a:endParaRPr sz="1700"/>
          </a:p>
          <a:p>
            <a:pPr marL="457200" lvl="0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          and             are learned from the DF of their respective representative videos</a:t>
            </a:r>
            <a:endParaRPr sz="1700"/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025" y="1661150"/>
            <a:ext cx="3333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225" y="1661150"/>
            <a:ext cx="3619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50" y="2202175"/>
            <a:ext cx="3333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6075" y="2202175"/>
            <a:ext cx="3619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750" y="2976625"/>
            <a:ext cx="2803375" cy="16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/>
          <p:nvPr/>
        </p:nvSpPr>
        <p:spPr>
          <a:xfrm>
            <a:off x="4033950" y="3334975"/>
            <a:ext cx="1566000" cy="914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263" y="3658675"/>
            <a:ext cx="3333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0773" y="2592482"/>
            <a:ext cx="2309925" cy="239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Density Frame approach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Image encoding</a:t>
            </a:r>
            <a:endParaRPr sz="1800"/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We extracted patches 7x7 from every image of the dataset</a:t>
            </a:r>
            <a:endParaRPr sz="1700"/>
          </a:p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Each patch is then reproduced as the linear combination of (at most) 6 different atoms</a:t>
            </a:r>
            <a:endParaRPr sz="1700"/>
          </a:p>
          <a:p>
            <a:pPr marL="457200" lvl="0" indent="-3365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Finally each image is reconstructed combining the new patches exactly as they were extracted</a:t>
            </a:r>
            <a:endParaRPr sz="1700"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063" y="3842475"/>
            <a:ext cx="3811778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Density Frame approach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Final dataset and results</a:t>
            </a:r>
            <a:endParaRPr sz="1800"/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4460550" y="1615188"/>
            <a:ext cx="40959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In our experiments:</a:t>
            </a:r>
            <a:endParaRPr sz="17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87" name="Shape 287"/>
          <p:cNvSpPr/>
          <p:nvPr/>
        </p:nvSpPr>
        <p:spPr>
          <a:xfrm>
            <a:off x="582925" y="2278400"/>
            <a:ext cx="2914800" cy="13143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9900"/>
                </a:solidFill>
              </a:rPr>
              <a:t>X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288" name="Shape 288"/>
          <p:cNvSpPr txBox="1"/>
          <p:nvPr/>
        </p:nvSpPr>
        <p:spPr>
          <a:xfrm rot="-5400000">
            <a:off x="-316225" y="2769800"/>
            <a:ext cx="13143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150 videos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582925" y="1643950"/>
            <a:ext cx="2914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25 atoms weights x 49 patch pixels x 8582 patches</a:t>
            </a:r>
            <a:endParaRPr>
              <a:solidFill>
                <a:srgbClr val="FF9900"/>
              </a:solidFill>
            </a:endParaRPr>
          </a:p>
        </p:txBody>
      </p:sp>
      <p:graphicFrame>
        <p:nvGraphicFramePr>
          <p:cNvPr id="290" name="Shape 290"/>
          <p:cNvGraphicFramePr/>
          <p:nvPr/>
        </p:nvGraphicFramePr>
        <p:xfrm>
          <a:off x="4357725" y="2278400"/>
          <a:ext cx="4301550" cy="2377260"/>
        </p:xfrm>
        <a:graphic>
          <a:graphicData uri="http://schemas.openxmlformats.org/drawingml/2006/table">
            <a:tbl>
              <a:tblPr>
                <a:noFill/>
                <a:tableStyleId>{1A205471-E9BF-4F8B-BAF9-27AFCBAB063E}</a:tableStyleId>
              </a:tblPr>
              <a:tblGrid>
                <a:gridCol w="1433850"/>
                <a:gridCol w="1433850"/>
                <a:gridCol w="1433850"/>
              </a:tblGrid>
              <a:tr h="396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Lightness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Fragility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RidgeKernel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SVM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Lasso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Rand. Forest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Group Lasso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291" name="Shape 291"/>
          <p:cNvCxnSpPr/>
          <p:nvPr/>
        </p:nvCxnSpPr>
        <p:spPr>
          <a:xfrm>
            <a:off x="4366250" y="2297425"/>
            <a:ext cx="1428900" cy="37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Shape 292"/>
          <p:cNvSpPr txBox="1"/>
          <p:nvPr/>
        </p:nvSpPr>
        <p:spPr>
          <a:xfrm>
            <a:off x="4389125" y="2358400"/>
            <a:ext cx="480000" cy="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Alg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5021525" y="2251775"/>
            <a:ext cx="765900" cy="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Type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582925" y="3863250"/>
            <a:ext cx="29148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N.B. The columns of the training matrix full of zeros are deleted before the learning in order to avoid arbitrariness in the vector result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6332225" y="2743200"/>
            <a:ext cx="1703100" cy="18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600">
                <a:solidFill>
                  <a:srgbClr val="FFFFFF"/>
                </a:solidFill>
              </a:rPr>
              <a:t>?</a:t>
            </a:r>
            <a:endParaRPr sz="9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51450" y="393750"/>
            <a:ext cx="8652300" cy="914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THE PROBLEM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2" name="Shape 142" title="Video attached to the ICMI 2017 Paper - Fragilit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2066925"/>
            <a:ext cx="3787150" cy="284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 title="Video attached to the ICMI 2017 Paper - Lightness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450" y="2066925"/>
            <a:ext cx="3787150" cy="28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765800" y="1546850"/>
            <a:ext cx="326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9900"/>
                </a:solidFill>
              </a:rPr>
              <a:t>LIGHTNESS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5059625" y="1571625"/>
            <a:ext cx="326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9900"/>
                </a:solidFill>
              </a:rPr>
              <a:t>FRAGILITY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34350" y="393750"/>
            <a:ext cx="83628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Gradient Analysis approach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Data preprocessing</a:t>
            </a:r>
            <a:endParaRPr sz="1800"/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434350" y="1415150"/>
            <a:ext cx="8362800" cy="14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Extraction of patches 40x40 from each binary frame of a given video</a:t>
            </a:r>
            <a:endParaRPr sz="1700"/>
          </a:p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Computation of the gradient of the patch (sort of edge detection)</a:t>
            </a:r>
            <a:endParaRPr sz="1700"/>
          </a:p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Projection of the resulting vectors along the 8 fundamental directions (0°, 45°, 90°, 135°, 180°, 225°, 270°, 335°) keeping only the one with maximum value</a:t>
            </a:r>
            <a:endParaRPr sz="1700"/>
          </a:p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Pooling of the patches summing up direction-wise the projections (15 overlapping)</a:t>
            </a:r>
            <a:endParaRPr sz="17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50" y="3310450"/>
            <a:ext cx="3025226" cy="17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3289738"/>
            <a:ext cx="431482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/>
          <p:nvPr/>
        </p:nvSpPr>
        <p:spPr>
          <a:xfrm>
            <a:off x="3474675" y="4064075"/>
            <a:ext cx="891600" cy="19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1097275" y="3063250"/>
            <a:ext cx="14973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Binary Frame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4572000" y="3027900"/>
            <a:ext cx="17145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Gradient per patch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7299950" y="2960450"/>
            <a:ext cx="14973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Pooling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Gradient Analysis approach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main idea</a:t>
            </a:r>
            <a:endParaRPr sz="1800"/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502925" y="1567550"/>
            <a:ext cx="8115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Compute the variation of the gradient pool-angle-wise along the frames (i.e., the time) of each video</a:t>
            </a:r>
            <a:endParaRPr sz="17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Use the variations inter and intra pools as indicator of the dancer’s movement and its velocity</a:t>
            </a:r>
            <a:endParaRPr sz="17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Signal coming from 15 macro-channels, each divided in  8 micro-channels (total of 120 channels)</a:t>
            </a:r>
            <a:endParaRPr sz="17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Use these parameters as discriminants to quantify the Lightness and the Fragility of a video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708650" y="393750"/>
            <a:ext cx="79554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Gradient Analysis approach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Fourier Decomposition</a:t>
            </a:r>
            <a:endParaRPr sz="1800"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708650" y="1567550"/>
            <a:ext cx="7955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Every difference signal from each channel is encoded with the coefficients of its Fourier Serie</a:t>
            </a:r>
            <a:endParaRPr sz="1700"/>
          </a:p>
          <a:p>
            <a: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Being the coefficients complex, the algorithm used is Group Lasso, componing each group the real and imaginary parts of such coefficients</a:t>
            </a:r>
            <a:endParaRPr sz="1700"/>
          </a:p>
          <a:p>
            <a:pPr marL="457200" lvl="0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The sparsity let us to introduce the prior that not every frequence is important and that the smoothness of the signal is the real key point</a:t>
            </a:r>
            <a:endParaRPr sz="1700"/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575" y="3307475"/>
            <a:ext cx="5703550" cy="17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Gradient Analysis approach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Final dataset and results</a:t>
            </a:r>
            <a:endParaRPr sz="1800"/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460550" y="2300988"/>
            <a:ext cx="40959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In our experiments:</a:t>
            </a:r>
            <a:endParaRPr sz="17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327" name="Shape 327"/>
          <p:cNvSpPr/>
          <p:nvPr/>
        </p:nvSpPr>
        <p:spPr>
          <a:xfrm>
            <a:off x="582925" y="2964200"/>
            <a:ext cx="2914800" cy="13143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9900"/>
                </a:solidFill>
              </a:rPr>
              <a:t>X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328" name="Shape 328"/>
          <p:cNvSpPr txBox="1"/>
          <p:nvPr/>
        </p:nvSpPr>
        <p:spPr>
          <a:xfrm rot="-5400000">
            <a:off x="-316225" y="3455600"/>
            <a:ext cx="13143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150 videos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582925" y="2329750"/>
            <a:ext cx="2914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250 coefficients x 2 parts x 15 pools x 8 fundamental angles</a:t>
            </a:r>
            <a:endParaRPr>
              <a:solidFill>
                <a:srgbClr val="FF9900"/>
              </a:solidFill>
            </a:endParaRPr>
          </a:p>
        </p:txBody>
      </p:sp>
      <p:graphicFrame>
        <p:nvGraphicFramePr>
          <p:cNvPr id="330" name="Shape 330"/>
          <p:cNvGraphicFramePr/>
          <p:nvPr/>
        </p:nvGraphicFramePr>
        <p:xfrm>
          <a:off x="4357725" y="3225138"/>
          <a:ext cx="4301550" cy="1005780"/>
        </p:xfrm>
        <a:graphic>
          <a:graphicData uri="http://schemas.openxmlformats.org/drawingml/2006/table">
            <a:tbl>
              <a:tblPr>
                <a:noFill/>
                <a:tableStyleId>{1A205471-E9BF-4F8B-BAF9-27AFCBAB063E}</a:tableStyleId>
              </a:tblPr>
              <a:tblGrid>
                <a:gridCol w="1433850"/>
                <a:gridCol w="1433850"/>
                <a:gridCol w="1433850"/>
              </a:tblGrid>
              <a:tr h="396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Lightness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Fragility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Group Lasso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1.4583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0.7183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1.2500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0.7449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31" name="Shape 331"/>
          <p:cNvSpPr txBox="1"/>
          <p:nvPr/>
        </p:nvSpPr>
        <p:spPr>
          <a:xfrm>
            <a:off x="4357725" y="3362550"/>
            <a:ext cx="480000" cy="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Alg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5025675" y="3225150"/>
            <a:ext cx="765900" cy="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Type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333" name="Shape 333"/>
          <p:cNvCxnSpPr/>
          <p:nvPr/>
        </p:nvCxnSpPr>
        <p:spPr>
          <a:xfrm rot="10800000">
            <a:off x="4357700" y="3225200"/>
            <a:ext cx="1437300" cy="39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Gradient Analysis approach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Lato"/>
                <a:ea typeface="Lato"/>
                <a:cs typeface="Lato"/>
                <a:sym typeface="Lato"/>
              </a:rPr>
              <a:t>Average of squared differences</a:t>
            </a:r>
            <a:endParaRPr sz="1800"/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Every difference signal from each channel is encoded with the average of its squared values</a:t>
            </a:r>
            <a:endParaRPr sz="17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The squaring is introduced to keep track of the difference between signals with the same mean</a:t>
            </a:r>
            <a:endParaRPr sz="1700"/>
          </a:p>
        </p:txBody>
      </p:sp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725" y="3396700"/>
            <a:ext cx="46101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200" y="4318725"/>
            <a:ext cx="32004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7400" y="4290150"/>
            <a:ext cx="40767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7563" y="3396700"/>
            <a:ext cx="271652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Gradient Analysis approach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Final dataset and results</a:t>
            </a:r>
            <a:endParaRPr sz="1800"/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4197750" y="1611400"/>
            <a:ext cx="43632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In our experiments:</a:t>
            </a:r>
            <a:endParaRPr sz="1700"/>
          </a:p>
        </p:txBody>
      </p:sp>
      <p:sp>
        <p:nvSpPr>
          <p:cNvPr id="350" name="Shape 350"/>
          <p:cNvSpPr/>
          <p:nvPr/>
        </p:nvSpPr>
        <p:spPr>
          <a:xfrm>
            <a:off x="628625" y="2804175"/>
            <a:ext cx="2914800" cy="13143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9900"/>
                </a:solidFill>
              </a:rPr>
              <a:t>X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351" name="Shape 351"/>
          <p:cNvSpPr txBox="1"/>
          <p:nvPr/>
        </p:nvSpPr>
        <p:spPr>
          <a:xfrm rot="-5400000">
            <a:off x="-293375" y="3295575"/>
            <a:ext cx="13143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150 videos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628625" y="2082025"/>
            <a:ext cx="2914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15 pools x 8 fundamental angles</a:t>
            </a:r>
            <a:endParaRPr>
              <a:solidFill>
                <a:srgbClr val="FF9900"/>
              </a:solidFill>
            </a:endParaRPr>
          </a:p>
        </p:txBody>
      </p:sp>
      <p:graphicFrame>
        <p:nvGraphicFramePr>
          <p:cNvPr id="353" name="Shape 353"/>
          <p:cNvGraphicFramePr/>
          <p:nvPr/>
        </p:nvGraphicFramePr>
        <p:xfrm>
          <a:off x="4197750" y="2059325"/>
          <a:ext cx="4301550" cy="2834490"/>
        </p:xfrm>
        <a:graphic>
          <a:graphicData uri="http://schemas.openxmlformats.org/drawingml/2006/table">
            <a:tbl>
              <a:tblPr>
                <a:noFill/>
                <a:tableStyleId>{1A205471-E9BF-4F8B-BAF9-27AFCBAB063E}</a:tableStyleId>
              </a:tblPr>
              <a:tblGrid>
                <a:gridCol w="1433850"/>
                <a:gridCol w="1433850"/>
                <a:gridCol w="1433850"/>
              </a:tblGrid>
              <a:tr h="396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Lightness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Fragility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RidgeKernel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1.6736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0.6598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1.6000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1.0421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SVM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0.6553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0.2486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0.9651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0.2544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Lasso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0.6309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0.2268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0.9079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0.2084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Rand. Forest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0.8105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0.3515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e: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0.9368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9900"/>
                          </a:solidFill>
                        </a:rPr>
                        <a:t>v: </a:t>
                      </a:r>
                      <a:r>
                        <a:rPr lang="it">
                          <a:solidFill>
                            <a:srgbClr val="FFFFFF"/>
                          </a:solidFill>
                        </a:rPr>
                        <a:t>0.4928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354" name="Shape 354"/>
          <p:cNvCxnSpPr/>
          <p:nvPr/>
        </p:nvCxnSpPr>
        <p:spPr>
          <a:xfrm>
            <a:off x="4197750" y="2059325"/>
            <a:ext cx="1428900" cy="37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Shape 355"/>
          <p:cNvSpPr txBox="1"/>
          <p:nvPr/>
        </p:nvSpPr>
        <p:spPr>
          <a:xfrm>
            <a:off x="4197750" y="2148775"/>
            <a:ext cx="480000" cy="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Alg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4941900" y="2059325"/>
            <a:ext cx="765900" cy="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Type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491500" y="393750"/>
            <a:ext cx="84465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Not working hypotheses and feasible further works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Some ideas</a:t>
            </a:r>
            <a:endParaRPr sz="180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4377700" y="1847975"/>
            <a:ext cx="4560300" cy="30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Superpixels usage</a:t>
            </a:r>
            <a:endParaRPr sz="17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Data integration</a:t>
            </a:r>
            <a:endParaRPr sz="17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Add some prior</a:t>
            </a:r>
            <a:endParaRPr sz="1700"/>
          </a:p>
          <a:p>
            <a:pPr marL="914400" lvl="1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Non-Orthogonal Group Lasso</a:t>
            </a:r>
            <a:endParaRPr sz="1700"/>
          </a:p>
          <a:p>
            <a:pPr marL="914400" lvl="1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Stratified Group Lasso</a:t>
            </a:r>
            <a:endParaRPr sz="1700"/>
          </a:p>
          <a:p>
            <a:pPr marL="914400" lvl="1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Contiguity</a:t>
            </a:r>
            <a:endParaRPr sz="17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Limbs tracking </a:t>
            </a:r>
            <a:endParaRPr sz="1700"/>
          </a:p>
          <a:p>
            <a:pPr marL="914400" lvl="1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Segmenting  with HMM [3]</a:t>
            </a:r>
            <a:endParaRPr sz="1700"/>
          </a:p>
          <a:p>
            <a:pPr marL="914400" lvl="1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Segmented with  CNN</a:t>
            </a:r>
            <a:endParaRPr sz="1700"/>
          </a:p>
        </p:txBody>
      </p:sp>
      <p:sp>
        <p:nvSpPr>
          <p:cNvPr id="363" name="Shape 363"/>
          <p:cNvSpPr txBox="1"/>
          <p:nvPr/>
        </p:nvSpPr>
        <p:spPr>
          <a:xfrm>
            <a:off x="491500" y="1946550"/>
            <a:ext cx="3886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❏"/>
            </a:pPr>
            <a:r>
              <a:rPr lang="it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Datasets we created are not enough meaningful by themselves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❏"/>
            </a:pPr>
            <a:r>
              <a:rPr lang="it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Source data quality is not high (too few good and clean examples of Lightness and Fragility, see below)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537200" y="1474475"/>
            <a:ext cx="32919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Not working hypotheses</a:t>
            </a:r>
            <a:endParaRPr sz="17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4781600" y="1474475"/>
            <a:ext cx="32919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Feasible further works</a:t>
            </a:r>
            <a:endParaRPr sz="17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13" y="3758563"/>
            <a:ext cx="33051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228600" y="393750"/>
            <a:ext cx="86412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REFERENCES</a:t>
            </a:r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[1]  R. Niewiadomski et al., Low-Intrusive Recognition of Expressive Movement Qualities, Proceedings of the 19th ACM International Conference on Multimodal Interaction, 230-237</a:t>
            </a:r>
            <a:endParaRPr sz="17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[2]  Radoslaw Niewiadomski, CasaPaganini - InfoMus, DIBRIS, University of Genoa Viale Causa 13, 16145 Genoa, Italy radoslaw.niewiadomski@dibris. unige.it</a:t>
            </a:r>
            <a:endParaRPr sz="17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[3] M. Barnard, M. Matilainen and J. Heikkila, Body part segmentation of noisy human silhouette images, ICME 2008 (2008), 1189-1192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27650" y="393750"/>
            <a:ext cx="85383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How much a performance is light or fragile?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1" name="Shape 151" title="20170125_t149_segm01.mpe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675" y="1707875"/>
            <a:ext cx="2703800" cy="202784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188300" y="3909050"/>
            <a:ext cx="27039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Lightness: 3.6</a:t>
            </a:r>
            <a:endParaRPr>
              <a:solidFill>
                <a:srgbClr val="FF9900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9900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Fragility: 0.2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53" name="Shape 153" title="20170114_t050_segm01.mpeg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350" y="1686900"/>
            <a:ext cx="2703800" cy="20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215675" y="3949575"/>
            <a:ext cx="27039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Lightness: 0.6</a:t>
            </a:r>
            <a:endParaRPr>
              <a:solidFill>
                <a:srgbClr val="FF99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99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Fragility: 0.6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6243050" y="3949575"/>
            <a:ext cx="27039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Lightness: 1.8</a:t>
            </a:r>
            <a:endParaRPr>
              <a:solidFill>
                <a:srgbClr val="FF99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99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Fragility: 3.4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56" name="Shape 156" title="20170201_t240_segm01.mpeg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43000" y="1707875"/>
            <a:ext cx="2703800" cy="2027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we know</a:t>
            </a: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120150" y="1851650"/>
            <a:ext cx="7783800" cy="26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According to [1], a movement expressing Lightness should either:</a:t>
            </a:r>
            <a:endParaRPr sz="17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13716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exhibit a low amount of downward vertical acceleration following gravity (in particular on forearms and knees)</a:t>
            </a:r>
            <a:endParaRPr sz="1700"/>
          </a:p>
          <a:p>
            <a:pPr marL="13716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have each possible downward acceleration counterbalanced by an opposite “harmonic” upward movement (simultaneous or consequent)</a:t>
            </a:r>
            <a:endParaRPr sz="1700"/>
          </a:p>
          <a:p>
            <a:pPr marL="1371600" lvl="0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have vertical downward acceleration movements finalized on the horizontal plane</a:t>
            </a:r>
            <a:endParaRPr sz="17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063000" y="1872350"/>
            <a:ext cx="7273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A movement expressing Fragility is:</a:t>
            </a:r>
            <a:endParaRPr sz="17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13716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a sequence of non-rhythmical upper body cracks and leg releases</a:t>
            </a:r>
            <a:endParaRPr sz="1700"/>
          </a:p>
          <a:p>
            <a:pPr marL="13716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a  non-predictable, interrupted and uncertain movement</a:t>
            </a:r>
            <a:endParaRPr sz="17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Moreover, speaking with an expert [2] we got that Lighthess and Fragility are quasi-orthogonal features, i.e., a movement can be either Light or Fragile or neither.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we have</a:t>
            </a: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120200" y="1864750"/>
            <a:ext cx="7216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Two representative videos</a:t>
            </a:r>
            <a:endParaRPr sz="170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150 evaluated videos, one measure of lightness and one measure of fragility</a:t>
            </a:r>
            <a:endParaRPr sz="17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each mark is the mean of the scores assigned by five competent raters</a:t>
            </a:r>
            <a:endParaRPr sz="170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each rater could assign a discrete score in  {0, 1, 2, 3 ,4}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problem from a computer scientist’s point of view</a:t>
            </a: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063000" y="1796150"/>
            <a:ext cx="7749600" cy="31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Two supervised regression problems, one for Lightness and one for Fragility measurement</a:t>
            </a:r>
            <a:endParaRPr sz="17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150 marked samples in the form of short videos (from 7 to 13 seconds)</a:t>
            </a:r>
            <a:endParaRPr sz="17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The quality of the videos is 50fps</a:t>
            </a:r>
            <a:endParaRPr sz="17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The regression algorithms we have at hand are:</a:t>
            </a:r>
            <a:endParaRPr sz="17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13716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it" sz="1500"/>
              <a:t>SVM </a:t>
            </a:r>
            <a:r>
              <a:rPr lang="it" sz="1400"/>
              <a:t>  				</a:t>
            </a:r>
            <a:endParaRPr sz="1500"/>
          </a:p>
          <a:p>
            <a:pPr marL="13716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it" sz="1500"/>
              <a:t>RidgeKernel </a:t>
            </a:r>
            <a:r>
              <a:rPr lang="it" sz="1400"/>
              <a:t>			</a:t>
            </a:r>
            <a:endParaRPr sz="1500"/>
          </a:p>
          <a:p>
            <a:pPr marL="13716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it" sz="1500"/>
              <a:t>Random Forest</a:t>
            </a:r>
            <a:endParaRPr sz="1500"/>
          </a:p>
        </p:txBody>
      </p:sp>
      <p:sp>
        <p:nvSpPr>
          <p:cNvPr id="181" name="Shape 181"/>
          <p:cNvSpPr txBox="1"/>
          <p:nvPr/>
        </p:nvSpPr>
        <p:spPr>
          <a:xfrm>
            <a:off x="5327225" y="4121675"/>
            <a:ext cx="26865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+"/>
            </a:pPr>
            <a:r>
              <a:rPr lang="it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Lasso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+"/>
            </a:pPr>
            <a:r>
              <a:rPr lang="it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Orthogonal Group Lasso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83875" y="393750"/>
            <a:ext cx="83706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preprocessing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83875" y="1485900"/>
            <a:ext cx="46749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it" sz="1700" dirty="0"/>
              <a:t>Grayscale </a:t>
            </a:r>
            <a:r>
              <a:rPr lang="it" sz="1700" dirty="0" smtClean="0"/>
              <a:t>conversion</a:t>
            </a:r>
            <a:endParaRPr lang="it" sz="1700" dirty="0"/>
          </a:p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endParaRPr sz="1700" dirty="0"/>
          </a:p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it" sz="1700" dirty="0" smtClean="0"/>
              <a:t>Thresholding</a:t>
            </a:r>
          </a:p>
          <a:p>
            <a:pPr marL="577850" lvl="1" indent="0" algn="just">
              <a:lnSpc>
                <a:spcPct val="100000"/>
              </a:lnSpc>
              <a:spcBef>
                <a:spcPts val="0"/>
              </a:spcBef>
              <a:buSzPts val="1700"/>
              <a:buNone/>
            </a:pPr>
            <a:r>
              <a:rPr lang="it" sz="1700" dirty="0" smtClean="0"/>
              <a:t>2.1</a:t>
            </a:r>
            <a:r>
              <a:rPr lang="it" sz="1500" dirty="0" smtClean="0"/>
              <a:t> All </a:t>
            </a:r>
            <a:r>
              <a:rPr lang="it" sz="1500" dirty="0"/>
              <a:t>pixels under 60 are set to 255 otherwise to </a:t>
            </a:r>
            <a:r>
              <a:rPr lang="it" sz="1500" dirty="0" smtClean="0"/>
              <a:t>0</a:t>
            </a:r>
            <a:endParaRPr lang="it" sz="1500" dirty="0"/>
          </a:p>
          <a:p>
            <a:pPr marL="577850" lvl="1" indent="0" algn="just">
              <a:lnSpc>
                <a:spcPct val="100000"/>
              </a:lnSpc>
              <a:spcBef>
                <a:spcPts val="0"/>
              </a:spcBef>
              <a:buSzPts val="1700"/>
              <a:buNone/>
            </a:pPr>
            <a:endParaRPr sz="1700" dirty="0"/>
          </a:p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it" sz="1700" dirty="0"/>
              <a:t>Image blurring</a:t>
            </a:r>
            <a:endParaRPr sz="1700" dirty="0"/>
          </a:p>
          <a:p>
            <a:pPr marL="57785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it" sz="1700" dirty="0" smtClean="0"/>
              <a:t>3.1	  </a:t>
            </a:r>
            <a:r>
              <a:rPr lang="it" sz="1500" dirty="0" smtClean="0"/>
              <a:t>Convolution </a:t>
            </a:r>
            <a:r>
              <a:rPr lang="it" sz="1500" dirty="0"/>
              <a:t>of the image with a low-pass filter kernel </a:t>
            </a:r>
            <a:r>
              <a:rPr lang="it" sz="1500" dirty="0" smtClean="0"/>
              <a:t>10x10</a:t>
            </a:r>
            <a:endParaRPr sz="1500" dirty="0" smtClean="0"/>
          </a:p>
          <a:p>
            <a:pPr marL="12065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it" sz="1700" dirty="0" smtClean="0"/>
          </a:p>
          <a:p>
            <a:pPr marL="46355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+mj-lt"/>
              <a:buAutoNum type="arabicPeriod" startAt="4"/>
            </a:pPr>
            <a:r>
              <a:rPr lang="it" sz="1700" dirty="0" smtClean="0"/>
              <a:t>Thresholding</a:t>
            </a:r>
            <a:endParaRPr sz="1700" dirty="0" smtClean="0"/>
          </a:p>
          <a:p>
            <a:pPr marL="577850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it" sz="1700" dirty="0" smtClean="0"/>
              <a:t>4.1   </a:t>
            </a:r>
            <a:r>
              <a:rPr lang="it" sz="1500" dirty="0" smtClean="0"/>
              <a:t>All </a:t>
            </a:r>
            <a:r>
              <a:rPr lang="it" sz="1500" dirty="0"/>
              <a:t>over 200 are set to 255 otherwise to 0</a:t>
            </a:r>
            <a:endParaRPr sz="1500" dirty="0"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675" y="2394600"/>
            <a:ext cx="3535699" cy="19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5318675" y="2017363"/>
            <a:ext cx="35358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FFFF"/>
                </a:solidFill>
              </a:rPr>
              <a:t>Result of a preprocessed frame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459250" y="393750"/>
            <a:ext cx="57723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Approaches</a:t>
            </a: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459250" y="1440175"/>
            <a:ext cx="5772300" cy="3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18288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Density frame approach:</a:t>
            </a:r>
            <a:endParaRPr sz="17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2286000" lvl="1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Stratified density estimation</a:t>
            </a:r>
            <a:endParaRPr sz="1700"/>
          </a:p>
          <a:p>
            <a:pPr marL="2286000" lvl="1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Dictionary learning</a:t>
            </a:r>
            <a:endParaRPr sz="1700"/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18288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Gradient analysis:</a:t>
            </a:r>
            <a:endParaRPr sz="17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2286000" lvl="1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Fourier decomposition</a:t>
            </a:r>
            <a:endParaRPr sz="1700"/>
          </a:p>
          <a:p>
            <a:pPr marL="2286000" lvl="1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Average of squared differences</a:t>
            </a: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1442</Words>
  <Application>Microsoft Office PowerPoint</Application>
  <PresentationFormat>Presentazione su schermo (16:9)</PresentationFormat>
  <Paragraphs>314</Paragraphs>
  <Slides>27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Arial</vt:lpstr>
      <vt:lpstr>Montserrat</vt:lpstr>
      <vt:lpstr>Lato</vt:lpstr>
      <vt:lpstr>Focus</vt:lpstr>
      <vt:lpstr>Expressive Vocabulary Data</vt:lpstr>
      <vt:lpstr>THE PROBLEM</vt:lpstr>
      <vt:lpstr>How much a performance is light or fragile?</vt:lpstr>
      <vt:lpstr>What we know</vt:lpstr>
      <vt:lpstr>Presentazione standard di PowerPoint</vt:lpstr>
      <vt:lpstr>What we have</vt:lpstr>
      <vt:lpstr>The problem from a computer scientist’s point of view</vt:lpstr>
      <vt:lpstr>Data preprocessing</vt:lpstr>
      <vt:lpstr>Approaches</vt:lpstr>
      <vt:lpstr>Density Frame approach   what is a density frame?</vt:lpstr>
      <vt:lpstr>Density Frame approach  Stratified density estimation: main idea</vt:lpstr>
      <vt:lpstr>Density Frame approach  density computation</vt:lpstr>
      <vt:lpstr>Density Frame approach  stratification</vt:lpstr>
      <vt:lpstr>Density Frame approach  stratified density estimation</vt:lpstr>
      <vt:lpstr>Density Frame approach  Final dataset and results</vt:lpstr>
      <vt:lpstr>Density Frame approach  Dictionary learning: main idea</vt:lpstr>
      <vt:lpstr>Density Frame approach  Dictionary Learning</vt:lpstr>
      <vt:lpstr>Density Frame approach  Image encoding</vt:lpstr>
      <vt:lpstr>Density Frame approach  Final dataset and results</vt:lpstr>
      <vt:lpstr>Gradient Analysis approach  Data preprocessing</vt:lpstr>
      <vt:lpstr>Gradient Analysis approach  main idea</vt:lpstr>
      <vt:lpstr>Gradient Analysis approach  Fourier Decomposition</vt:lpstr>
      <vt:lpstr>Gradient Analysis approach  Final dataset and results</vt:lpstr>
      <vt:lpstr>Gradient Analysis approach  Average of squared differences</vt:lpstr>
      <vt:lpstr>Gradient Analysis approach  Final dataset and results</vt:lpstr>
      <vt:lpstr>Not working hypotheses and feasible further works  Some ideas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Expressive Vocabulary Data</dc:title>
  <cp:lastModifiedBy>Lorenzo Fiaschi</cp:lastModifiedBy>
  <cp:revision>2</cp:revision>
  <dcterms:modified xsi:type="dcterms:W3CDTF">2018-06-19T09:22:09Z</dcterms:modified>
</cp:coreProperties>
</file>