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ZW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ZW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ZW"/>
        </a:p>
      </dgm:t>
    </dgm:pt>
  </dgm:ptLst>
  <dgm:cxnLst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ZW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ZW"/>
        </a:p>
      </dgm:t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ZW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ZW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4000" kern="1200" dirty="0"/>
            <a:t>Network</a:t>
          </a:r>
          <a:endParaRPr lang="en-US" sz="40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/>
            <a:t>Satellite</a:t>
          </a:r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/>
            <a:t>Link</a:t>
          </a:r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55140" y="509144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129540" rIns="129540" bIns="129540" numCol="1" spcCol="1270" anchor="ctr" anchorCtr="0">
          <a:noAutofit/>
        </a:bodyPr>
        <a:lstStyle/>
        <a:p>
          <a:pPr lvl="0" algn="l" defTabSz="2266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/>
            <a:t>Cloud	</a:t>
          </a:r>
        </a:p>
      </dsp:txBody>
      <dsp:txXfrm>
        <a:off x="655140" y="509144"/>
        <a:ext cx="6180307" cy="1018145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129540" rIns="129540" bIns="129540" numCol="1" spcCol="1270" anchor="ctr" anchorCtr="0">
          <a:noAutofit/>
        </a:bodyPr>
        <a:lstStyle/>
        <a:p>
          <a:pPr lvl="0" algn="l" defTabSz="2266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/>
            <a:t>Local</a:t>
          </a:r>
        </a:p>
      </dsp:txBody>
      <dsp:txXfrm>
        <a:off x="655140" y="2036648"/>
        <a:ext cx="6180307" cy="1018145"/>
      </dsp:txXfrm>
    </dsp:sp>
    <dsp:sp modelId="{3F8116AC-FAC3-4E95-9865-93CCFEB191B9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CLOUD BASED TRACKING SYSTEM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123434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CEBFF"/>
                </a:solidFill>
              </a:rPr>
              <a:t>MUHAMMAD FAIZ IZZUDDIN BIN IZHAR	01DIS17F1093</a:t>
            </a:r>
          </a:p>
          <a:p>
            <a:r>
              <a:rPr lang="en-US" sz="2400" dirty="0" smtClean="0">
                <a:solidFill>
                  <a:srgbClr val="7CEBFF"/>
                </a:solidFill>
              </a:rPr>
              <a:t>MUHAMMAD HAZIQ BIN ZULKURNAIN 		01DDT18F1186</a:t>
            </a:r>
            <a:endParaRPr lang="en-US" sz="24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7.0 Methodology (incremental &amp; interactive)</a:t>
            </a:r>
            <a:endParaRPr lang="en-ZW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00" y="2181225"/>
            <a:ext cx="695100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7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7.0 cont..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ZW" dirty="0" smtClean="0"/>
              <a:t>Initial 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ZW" dirty="0" smtClean="0"/>
              <a:t>Requirements 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ZW" dirty="0" smtClean="0"/>
              <a:t>Analysis &amp; Design</a:t>
            </a:r>
          </a:p>
          <a:p>
            <a:pPr marL="342900" indent="-342900">
              <a:buFont typeface="+mj-lt"/>
              <a:buAutoNum type="arabicPeriod"/>
            </a:pPr>
            <a:r>
              <a:rPr lang="en-ZW" dirty="0" smtClean="0"/>
              <a:t>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ZW" dirty="0" smtClean="0"/>
              <a:t>Testing</a:t>
            </a:r>
          </a:p>
          <a:p>
            <a:pPr marL="342900" indent="-342900">
              <a:buFont typeface="+mj-lt"/>
              <a:buAutoNum type="arabicPeriod"/>
            </a:pPr>
            <a:r>
              <a:rPr lang="en-ZW" dirty="0" smtClean="0"/>
              <a:t>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ZW" dirty="0" smtClean="0"/>
              <a:t>Deployment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74681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9.0 </a:t>
            </a:r>
            <a:r>
              <a:rPr lang="en-ZW" dirty="0" err="1" smtClean="0"/>
              <a:t>gantt</a:t>
            </a:r>
            <a:r>
              <a:rPr lang="en-ZW" dirty="0" smtClean="0"/>
              <a:t> chart</a:t>
            </a:r>
            <a:endParaRPr lang="en-ZW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29259"/>
              </p:ext>
            </p:extLst>
          </p:nvPr>
        </p:nvGraphicFramePr>
        <p:xfrm>
          <a:off x="1535498" y="2225784"/>
          <a:ext cx="9230262" cy="4425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8361"/>
                <a:gridCol w="378083"/>
                <a:gridCol w="378083"/>
                <a:gridCol w="378083"/>
                <a:gridCol w="378083"/>
                <a:gridCol w="378083"/>
                <a:gridCol w="378083"/>
                <a:gridCol w="378083"/>
                <a:gridCol w="378083"/>
                <a:gridCol w="378083"/>
                <a:gridCol w="383124"/>
                <a:gridCol w="383124"/>
                <a:gridCol w="383124"/>
                <a:gridCol w="383124"/>
                <a:gridCol w="383124"/>
                <a:gridCol w="433534"/>
              </a:tblGrid>
              <a:tr h="335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 dirty="0">
                          <a:effectLst/>
                        </a:rPr>
                        <a:t>WEEK/</a:t>
                      </a:r>
                      <a:endParaRPr lang="en-ZW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 dirty="0">
                          <a:effectLst/>
                        </a:rPr>
                        <a:t>PLANNING</a:t>
                      </a:r>
                      <a:endParaRPr lang="en-ZW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15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</a:tr>
              <a:tr h="79911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Initial Planning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Planning the project and title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Finding Supervisor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Student Registration Form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ZW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</a:tr>
              <a:tr h="96663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Requirement Planning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Proposal Discussion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Prepare Project Proposal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Present and Submit Proposal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Information gathering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ZW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</a:tr>
              <a:tr h="79911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Analysis and Design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Analysis the information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Start with the build of the hardware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Manage the software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ZW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ZW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</a:tr>
              <a:tr h="33553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Implementations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Test it on a location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ZW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ZW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</a:tr>
              <a:tr h="518184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Testing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Test on a real situation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Record the test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ZW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ZW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</a:tr>
              <a:tr h="33553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Evaluation</a:t>
                      </a:r>
                      <a:endParaRPr lang="en-ZW" sz="7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Upgrade and evolve it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ZW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</a:tr>
              <a:tr h="33553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Font typeface="+mj-lt"/>
                        <a:buAutoNum type="arabicPeriod"/>
                      </a:pPr>
                      <a:r>
                        <a:rPr lang="en-US" sz="800">
                          <a:effectLst/>
                        </a:rPr>
                        <a:t>Deployment</a:t>
                      </a:r>
                      <a:endParaRPr lang="en-ZW" sz="700">
                        <a:effectLst/>
                      </a:endParaRP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7.1 Deploy it on market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ZW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ZW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ZW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29" marR="44329" marT="0" marB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68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10.0 IMPLEMENTATION COST</a:t>
            </a:r>
            <a:endParaRPr lang="en-ZW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42111"/>
              </p:ext>
            </p:extLst>
          </p:nvPr>
        </p:nvGraphicFramePr>
        <p:xfrm>
          <a:off x="1768475" y="2790005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778"/>
                <a:gridCol w="4883888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ZW" dirty="0" smtClean="0"/>
                        <a:t>No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Item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Price</a:t>
                      </a:r>
                      <a:endParaRPr lang="en-ZW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W" dirty="0" smtClean="0"/>
                        <a:t>2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Arduino Board x2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RM</a:t>
                      </a:r>
                      <a:r>
                        <a:rPr lang="en-ZW" baseline="0" dirty="0" smtClean="0"/>
                        <a:t> 25.8</a:t>
                      </a:r>
                      <a:endParaRPr lang="en-ZW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W" dirty="0" smtClean="0"/>
                        <a:t>3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Bread board x2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RM 3.00</a:t>
                      </a:r>
                      <a:endParaRPr lang="en-ZW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W" dirty="0" smtClean="0"/>
                        <a:t>4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Jumper Cable x2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RM 2.40</a:t>
                      </a:r>
                      <a:endParaRPr lang="en-ZW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W" dirty="0" smtClean="0"/>
                        <a:t>5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RFID Sensor</a:t>
                      </a:r>
                      <a:r>
                        <a:rPr lang="en-ZW" baseline="0" dirty="0" smtClean="0"/>
                        <a:t> &amp; Card x2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RM 11.50</a:t>
                      </a:r>
                      <a:endParaRPr lang="en-ZW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W" dirty="0" smtClean="0"/>
                        <a:t>6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LED x2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RM 1.00</a:t>
                      </a:r>
                      <a:endParaRPr lang="en-ZW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W" dirty="0" smtClean="0"/>
                        <a:t>7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RFID</a:t>
                      </a:r>
                      <a:r>
                        <a:rPr lang="en-ZW" baseline="0" dirty="0" smtClean="0"/>
                        <a:t> Sticker x2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RM 13.00</a:t>
                      </a:r>
                      <a:endParaRPr lang="en-ZW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W" dirty="0" smtClean="0"/>
                        <a:t>8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Total x2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smtClean="0"/>
                        <a:t>RM 93.40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00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xmlns="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27175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Cloud computing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97209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loud 2"/>
          <p:cNvSpPr/>
          <p:nvPr/>
        </p:nvSpPr>
        <p:spPr>
          <a:xfrm>
            <a:off x="986590" y="2923674"/>
            <a:ext cx="733926" cy="69783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4" name="Quad Arrow 3"/>
          <p:cNvSpPr/>
          <p:nvPr/>
        </p:nvSpPr>
        <p:spPr>
          <a:xfrm>
            <a:off x="1010653" y="4416352"/>
            <a:ext cx="709863" cy="757990"/>
          </a:xfrm>
          <a:prstGeom prst="quad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1.0 INTRODUCTION</a:t>
            </a:r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422694" y="2009955"/>
            <a:ext cx="11360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W" dirty="0" smtClean="0"/>
              <a:t>An alternative method of checking in to campus and classes without the use of RFID &amp; Barcode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W" dirty="0" smtClean="0"/>
              <a:t>A method which the students does not require/afford a constant internet connection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W" dirty="0" smtClean="0"/>
              <a:t>A method where using the practice of new norm while maintaining the guidelines of Social Distancing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W" dirty="0" smtClean="0"/>
              <a:t>Using the cloud computing, the system offer a smooth and fluid checking in without student being congested/queue causing social traffic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737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2.0 PROBLEM STATEMENT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The current method uses the centralized method </a:t>
            </a:r>
          </a:p>
          <a:p>
            <a:r>
              <a:rPr lang="en-ZW" dirty="0" smtClean="0"/>
              <a:t>Every students are required to have working smartphones and constant internet connection</a:t>
            </a:r>
          </a:p>
          <a:p>
            <a:r>
              <a:rPr lang="en-ZW" dirty="0" smtClean="0"/>
              <a:t>Dependent on a single way to checking in which is via “</a:t>
            </a:r>
            <a:r>
              <a:rPr lang="en-ZW" i="1" dirty="0" err="1" smtClean="0"/>
              <a:t>MySejahtera</a:t>
            </a:r>
            <a:r>
              <a:rPr lang="en-ZW" i="1" dirty="0" smtClean="0"/>
              <a:t> App</a:t>
            </a:r>
            <a:r>
              <a:rPr lang="en-ZW" dirty="0" smtClean="0"/>
              <a:t>”</a:t>
            </a:r>
          </a:p>
          <a:p>
            <a:r>
              <a:rPr lang="en-ZW" dirty="0" smtClean="0"/>
              <a:t>Should it fail, we have to manually write down on paper with a pen</a:t>
            </a:r>
            <a:endParaRPr lang="en-ZW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581192" y="5434641"/>
            <a:ext cx="1664898" cy="97478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 smtClean="0">
                <a:solidFill>
                  <a:schemeClr val="accent1"/>
                </a:solidFill>
              </a:rPr>
              <a:t>APDV 4</a:t>
            </a:r>
            <a:endParaRPr lang="en-ZW" dirty="0">
              <a:solidFill>
                <a:schemeClr val="accent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5935322" y="5434641"/>
            <a:ext cx="1664898" cy="97478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 smtClean="0">
                <a:solidFill>
                  <a:schemeClr val="accent1"/>
                </a:solidFill>
              </a:rPr>
              <a:t>CNW3</a:t>
            </a:r>
            <a:endParaRPr lang="en-ZW" dirty="0">
              <a:solidFill>
                <a:schemeClr val="accent1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3258257" y="5434641"/>
            <a:ext cx="1664898" cy="97478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 smtClean="0">
                <a:solidFill>
                  <a:schemeClr val="accent1"/>
                </a:solidFill>
              </a:rPr>
              <a:t>SEMINAR ROOM</a:t>
            </a:r>
            <a:endParaRPr lang="en-ZW" dirty="0">
              <a:solidFill>
                <a:schemeClr val="accent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32649" y="5779698"/>
            <a:ext cx="586596" cy="284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8" name="Right Arrow 7"/>
          <p:cNvSpPr/>
          <p:nvPr/>
        </p:nvSpPr>
        <p:spPr>
          <a:xfrm>
            <a:off x="5135940" y="5849440"/>
            <a:ext cx="586596" cy="284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6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3.0 Objective of project 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Develop a cloud based system that offers an alternative solution via RFID and Barcode for checking in </a:t>
            </a:r>
          </a:p>
          <a:p>
            <a:r>
              <a:rPr lang="en-ZW" dirty="0" smtClean="0"/>
              <a:t> Create a system that </a:t>
            </a:r>
            <a:r>
              <a:rPr lang="en-ZW" dirty="0" err="1" smtClean="0"/>
              <a:t>ables</a:t>
            </a:r>
            <a:r>
              <a:rPr lang="en-ZW" dirty="0" smtClean="0"/>
              <a:t> to log in-depth/highlights routes travels by the students ( From one class to another)</a:t>
            </a:r>
          </a:p>
          <a:p>
            <a:r>
              <a:rPr lang="en-ZW" dirty="0" smtClean="0"/>
              <a:t>An offline method whereby the students does not requires constant internet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03132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4.0 SCOPE OF PROJECT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User</a:t>
            </a:r>
          </a:p>
          <a:p>
            <a:pPr marL="0" indent="0">
              <a:buNone/>
            </a:pPr>
            <a:r>
              <a:rPr lang="en-ZW" dirty="0"/>
              <a:t>	Every student of Polytechnic </a:t>
            </a:r>
            <a:r>
              <a:rPr lang="en-ZW" dirty="0" err="1"/>
              <a:t>Ungku</a:t>
            </a:r>
            <a:r>
              <a:rPr lang="en-ZW" dirty="0"/>
              <a:t> </a:t>
            </a:r>
            <a:r>
              <a:rPr lang="en-ZW" dirty="0" smtClean="0"/>
              <a:t>Omar</a:t>
            </a:r>
          </a:p>
          <a:p>
            <a:r>
              <a:rPr lang="en-ZW" dirty="0" smtClean="0"/>
              <a:t>System</a:t>
            </a:r>
          </a:p>
          <a:p>
            <a:pPr marL="0" lvl="0" indent="0">
              <a:buNone/>
            </a:pPr>
            <a:r>
              <a:rPr lang="en-US" dirty="0" smtClean="0"/>
              <a:t>	Verification </a:t>
            </a:r>
            <a:r>
              <a:rPr lang="en-US" dirty="0"/>
              <a:t>of a students with the usage of existing barcode and RFID</a:t>
            </a:r>
            <a:endParaRPr lang="en-ZW" dirty="0"/>
          </a:p>
          <a:p>
            <a:pPr marL="0" lvl="0" indent="0">
              <a:buNone/>
            </a:pPr>
            <a:r>
              <a:rPr lang="en-US" dirty="0" smtClean="0"/>
              <a:t>	Allow </a:t>
            </a:r>
            <a:r>
              <a:rPr lang="en-US" dirty="0"/>
              <a:t>lectures to interact with the system to see the students log</a:t>
            </a:r>
            <a:endParaRPr lang="en-ZW" dirty="0"/>
          </a:p>
          <a:p>
            <a:pPr marL="0" indent="0">
              <a:buNone/>
            </a:pPr>
            <a:r>
              <a:rPr lang="en-US" dirty="0" smtClean="0"/>
              <a:t>	Display </a:t>
            </a:r>
            <a:r>
              <a:rPr lang="en-US" dirty="0"/>
              <a:t>the route of students have taken</a:t>
            </a:r>
            <a:endParaRPr lang="en-ZW" dirty="0" smtClean="0"/>
          </a:p>
        </p:txBody>
      </p:sp>
    </p:spTree>
    <p:extLst>
      <p:ext uri="{BB962C8B-B14F-4D97-AF65-F5344CB8AC3E}">
        <p14:creationId xmlns:p14="http://schemas.microsoft.com/office/powerpoint/2010/main" val="398910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5.0 Project significance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Student should not be worried that if their smartphones are unable to uses the apps</a:t>
            </a:r>
          </a:p>
          <a:p>
            <a:r>
              <a:rPr lang="en-ZW" dirty="0" smtClean="0"/>
              <a:t>Not every student could afford the constant Internet Data</a:t>
            </a:r>
          </a:p>
          <a:p>
            <a:r>
              <a:rPr lang="en-ZW" dirty="0" smtClean="0"/>
              <a:t>Student studies should not be hindered because the are unable to comply the mandatory checking in via </a:t>
            </a:r>
            <a:r>
              <a:rPr lang="en-ZW" dirty="0" err="1" smtClean="0"/>
              <a:t>MySejahtera</a:t>
            </a:r>
            <a:endParaRPr lang="en-ZW" dirty="0" smtClean="0"/>
          </a:p>
          <a:p>
            <a:r>
              <a:rPr lang="en-ZW" dirty="0" smtClean="0"/>
              <a:t>Polytechnic </a:t>
            </a:r>
            <a:r>
              <a:rPr lang="en-ZW" dirty="0" err="1" smtClean="0"/>
              <a:t>Ungku</a:t>
            </a:r>
            <a:r>
              <a:rPr lang="en-ZW" dirty="0" smtClean="0"/>
              <a:t> Omar is prepared with a redundant solution that which current app failed  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06504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6.0 Literature review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“</a:t>
            </a:r>
            <a:r>
              <a:rPr lang="en-ZW" dirty="0" err="1" smtClean="0"/>
              <a:t>MySejahtera</a:t>
            </a:r>
            <a:r>
              <a:rPr lang="en-ZW" dirty="0" smtClean="0"/>
              <a:t> App”</a:t>
            </a:r>
          </a:p>
          <a:p>
            <a:pPr marL="0" indent="0">
              <a:buNone/>
            </a:pPr>
            <a:r>
              <a:rPr lang="en-ZW" dirty="0" smtClean="0"/>
              <a:t>	Used as a baseline/foundation for benchmark</a:t>
            </a:r>
          </a:p>
          <a:p>
            <a:r>
              <a:rPr lang="en-ZW" dirty="0" smtClean="0"/>
              <a:t>Student Card</a:t>
            </a:r>
          </a:p>
          <a:p>
            <a:pPr marL="0" indent="0">
              <a:buNone/>
            </a:pPr>
            <a:r>
              <a:rPr lang="en-ZW" dirty="0"/>
              <a:t>	</a:t>
            </a:r>
            <a:r>
              <a:rPr lang="en-ZW" dirty="0" smtClean="0"/>
              <a:t>A unique identification card that is one major component of the project</a:t>
            </a:r>
          </a:p>
          <a:p>
            <a:r>
              <a:rPr lang="en-ZW" dirty="0" smtClean="0"/>
              <a:t>RFID Reader</a:t>
            </a:r>
          </a:p>
          <a:p>
            <a:pPr marL="0" indent="0">
              <a:buNone/>
            </a:pPr>
            <a:r>
              <a:rPr lang="en-ZW" dirty="0"/>
              <a:t>	</a:t>
            </a:r>
            <a:r>
              <a:rPr lang="en-ZW" dirty="0" smtClean="0"/>
              <a:t>Primary tool that verifies they authentication of the student</a:t>
            </a:r>
          </a:p>
          <a:p>
            <a:r>
              <a:rPr lang="en-ZW" dirty="0" smtClean="0"/>
              <a:t>Barcode Reader</a:t>
            </a:r>
          </a:p>
          <a:p>
            <a:pPr marL="0" indent="0">
              <a:buNone/>
            </a:pPr>
            <a:r>
              <a:rPr lang="en-ZW" dirty="0"/>
              <a:t>	</a:t>
            </a:r>
            <a:r>
              <a:rPr lang="en-ZW" dirty="0" smtClean="0"/>
              <a:t>A redundant tool which goal is to provide secondary redundant option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3924266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16c05727-aa75-4e4a-9b5f-8a80a1165891"/>
    <ds:schemaRef ds:uri="http://www.w3.org/XML/1998/namespace"/>
    <ds:schemaRef ds:uri="71af3243-3dd4-4a8d-8c0d-dd76da1f02a5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430</Words>
  <Application>Microsoft Office PowerPoint</Application>
  <PresentationFormat>Widescreen</PresentationFormat>
  <Paragraphs>235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Gill Sans MT</vt:lpstr>
      <vt:lpstr>Times New Roman</vt:lpstr>
      <vt:lpstr>Wingdings</vt:lpstr>
      <vt:lpstr>Wingdings 2</vt:lpstr>
      <vt:lpstr>Dividend</vt:lpstr>
      <vt:lpstr>CLOUD BASED TRACKING SYSTEM</vt:lpstr>
      <vt:lpstr>Tech Requirements</vt:lpstr>
      <vt:lpstr>Cloud computing</vt:lpstr>
      <vt:lpstr>1.0 INTRODUCTION</vt:lpstr>
      <vt:lpstr>2.0 PROBLEM STATEMENT</vt:lpstr>
      <vt:lpstr>3.0 Objective of project </vt:lpstr>
      <vt:lpstr>4.0 SCOPE OF PROJECT</vt:lpstr>
      <vt:lpstr>5.0 Project significance</vt:lpstr>
      <vt:lpstr>6.0 Literature review</vt:lpstr>
      <vt:lpstr>7.0 Methodology (incremental &amp; interactive)</vt:lpstr>
      <vt:lpstr>7.0 cont..</vt:lpstr>
      <vt:lpstr>9.0 gantt chart</vt:lpstr>
      <vt:lpstr>10.0 IMPLEMENTATION COST</vt:lpstr>
      <vt:lpstr>Thank You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2020-08-16T18:49:31Z</dcterms:created>
  <dcterms:modified xsi:type="dcterms:W3CDTF">2020-08-16T23:18:31Z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