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51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37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7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97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9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3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0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8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BC4543-CB38-4817-B664-1802065F9FB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B5AE-0C3F-4192-9579-2D1B6B8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5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8A75-70CC-D82B-7E3E-3B9BFDEF1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Stock Prices Using News Headlines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B659C-66C5-B4D8-3AA8-D6196A49B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Felberg</a:t>
            </a:r>
          </a:p>
          <a:p>
            <a:r>
              <a:rPr lang="en-US" dirty="0"/>
              <a:t>George Washington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73746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5752-33A0-6633-8049-A2B8CB22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E7009F-63A9-E501-8A87-849959ED4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201996"/>
              </p:ext>
            </p:extLst>
          </p:nvPr>
        </p:nvGraphicFramePr>
        <p:xfrm>
          <a:off x="1194869" y="1853248"/>
          <a:ext cx="4327744" cy="3977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6474">
                  <a:extLst>
                    <a:ext uri="{9D8B030D-6E8A-4147-A177-3AD203B41FA5}">
                      <a16:colId xmlns:a16="http://schemas.microsoft.com/office/drawing/2014/main" val="3256886701"/>
                    </a:ext>
                  </a:extLst>
                </a:gridCol>
                <a:gridCol w="1222024">
                  <a:extLst>
                    <a:ext uri="{9D8B030D-6E8A-4147-A177-3AD203B41FA5}">
                      <a16:colId xmlns:a16="http://schemas.microsoft.com/office/drawing/2014/main" val="2555754465"/>
                    </a:ext>
                  </a:extLst>
                </a:gridCol>
                <a:gridCol w="715417">
                  <a:extLst>
                    <a:ext uri="{9D8B030D-6E8A-4147-A177-3AD203B41FA5}">
                      <a16:colId xmlns:a16="http://schemas.microsoft.com/office/drawing/2014/main" val="3486295344"/>
                    </a:ext>
                  </a:extLst>
                </a:gridCol>
                <a:gridCol w="750659">
                  <a:extLst>
                    <a:ext uri="{9D8B030D-6E8A-4147-A177-3AD203B41FA5}">
                      <a16:colId xmlns:a16="http://schemas.microsoft.com/office/drawing/2014/main" val="3277547625"/>
                    </a:ext>
                  </a:extLst>
                </a:gridCol>
                <a:gridCol w="843170">
                  <a:extLst>
                    <a:ext uri="{9D8B030D-6E8A-4147-A177-3AD203B41FA5}">
                      <a16:colId xmlns:a16="http://schemas.microsoft.com/office/drawing/2014/main" val="3345377131"/>
                    </a:ext>
                  </a:extLst>
                </a:gridCol>
              </a:tblGrid>
              <a:tr h="40148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Index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Headline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Label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Score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Numeric Label</a:t>
                      </a:r>
                      <a:endParaRPr lang="en-US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260759"/>
                  </a:ext>
                </a:extLst>
              </a:tr>
              <a:tr h="564584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</a:rPr>
                        <a:t>'2024-12-09'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750">
                          <a:effectLst/>
                        </a:rPr>
                        <a:t>China launches antitrust probe into Nvidia</a:t>
                      </a:r>
                      <a:endParaRPr lang="en-US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750">
                          <a:effectLst/>
                        </a:rPr>
                        <a:t>Neutral</a:t>
                      </a:r>
                      <a:endParaRPr lang="en-US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750">
                          <a:effectLst/>
                        </a:rPr>
                        <a:t>0.998862</a:t>
                      </a:r>
                      <a:endParaRPr lang="en-US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750">
                          <a:effectLst/>
                        </a:rPr>
                        <a:t>0</a:t>
                      </a:r>
                      <a:endParaRPr lang="en-US" sz="75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46868"/>
                  </a:ext>
                </a:extLst>
              </a:tr>
              <a:tr h="802965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</a:rPr>
                        <a:t>'2024-11-21'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Nvidia’s revenue nearly doubles as AI chip dem...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Positive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0.999671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720123"/>
                  </a:ext>
                </a:extLst>
              </a:tr>
              <a:tr h="802965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</a:rPr>
                        <a:t>'2024-08-29'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Nvidia brings out the crowd but not the fireworks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Neutral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0.999871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74638"/>
                  </a:ext>
                </a:extLst>
              </a:tr>
              <a:tr h="602223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</a:rPr>
                        <a:t>'2024-08-29'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Nvidia faces looming test on use of chips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Neutral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0.998440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654588"/>
                  </a:ext>
                </a:extLst>
              </a:tr>
              <a:tr h="802965">
                <a:tc>
                  <a:txBody>
                    <a:bodyPr/>
                    <a:lstStyle/>
                    <a:p>
                      <a:pPr marL="0" marR="0" algn="l"/>
                      <a:r>
                        <a:rPr lang="en-US" sz="800">
                          <a:effectLst/>
                        </a:rPr>
                        <a:t>'2024-12-03'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800">
                          <a:effectLst/>
                        </a:rPr>
                        <a:t>The geopolitics of chips: Nvidia and the AI boom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Neutral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effectLst/>
                        </a:rPr>
                        <a:t>0.999856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10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1D571EF-CF4A-5776-2595-5E380F5B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28" y="2130912"/>
            <a:ext cx="3257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1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C551-DE82-507A-BD96-B560D6C4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(Develop LSTMs)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4F1D-6F06-5F2C-15AE-578A4BA5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Four models were developed: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For all models: sequence length/time steps = 1, epochs=20, batch size = 32</a:t>
            </a:r>
          </a:p>
          <a:p>
            <a:r>
              <a:rPr lang="en-US" i="1" dirty="0"/>
              <a:t>Train/Test split set to 80/20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3DC36A-B7DF-C062-E184-6F41E8131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87924"/>
              </p:ext>
            </p:extLst>
          </p:nvPr>
        </p:nvGraphicFramePr>
        <p:xfrm>
          <a:off x="1056986" y="2834719"/>
          <a:ext cx="23856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48">
                  <a:extLst>
                    <a:ext uri="{9D8B030D-6E8A-4147-A177-3AD203B41FA5}">
                      <a16:colId xmlns:a16="http://schemas.microsoft.com/office/drawing/2014/main" val="3722889623"/>
                    </a:ext>
                  </a:extLst>
                </a:gridCol>
                <a:gridCol w="1510348">
                  <a:extLst>
                    <a:ext uri="{9D8B030D-6E8A-4147-A177-3AD203B41FA5}">
                      <a16:colId xmlns:a16="http://schemas.microsoft.com/office/drawing/2014/main" val="140991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Layer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Parameter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39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Input</a:t>
                      </a:r>
                      <a:endParaRPr lang="en-US" sz="1600" b="1" i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(1,1)</a:t>
                      </a:r>
                      <a:endParaRPr lang="en-US" sz="1600" b="1" i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14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51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76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Dense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4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Dense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2843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1BC92D0-8B67-D98A-58DF-7091F5D6C3C0}"/>
              </a:ext>
            </a:extLst>
          </p:cNvPr>
          <p:cNvSpPr txBox="1"/>
          <p:nvPr/>
        </p:nvSpPr>
        <p:spPr>
          <a:xfrm>
            <a:off x="1056986" y="2465387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LSTM1 (no headlines)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D1574F-0728-03BD-6859-3C2C0AA2C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95010"/>
              </p:ext>
            </p:extLst>
          </p:nvPr>
        </p:nvGraphicFramePr>
        <p:xfrm>
          <a:off x="3710304" y="2834719"/>
          <a:ext cx="23856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48">
                  <a:extLst>
                    <a:ext uri="{9D8B030D-6E8A-4147-A177-3AD203B41FA5}">
                      <a16:colId xmlns:a16="http://schemas.microsoft.com/office/drawing/2014/main" val="3722889623"/>
                    </a:ext>
                  </a:extLst>
                </a:gridCol>
                <a:gridCol w="1510348">
                  <a:extLst>
                    <a:ext uri="{9D8B030D-6E8A-4147-A177-3AD203B41FA5}">
                      <a16:colId xmlns:a16="http://schemas.microsoft.com/office/drawing/2014/main" val="140991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Layer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Parameter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39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(1,1)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14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51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76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Dense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419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C4E08A5-099A-1CD8-0C5C-F32AC608EF44}"/>
              </a:ext>
            </a:extLst>
          </p:cNvPr>
          <p:cNvSpPr txBox="1"/>
          <p:nvPr/>
        </p:nvSpPr>
        <p:spPr>
          <a:xfrm>
            <a:off x="3620348" y="245458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LSTM2 (no headlines)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D3C6A-6368-A921-F4BB-9D86C39B29AC}"/>
              </a:ext>
            </a:extLst>
          </p:cNvPr>
          <p:cNvSpPr txBox="1"/>
          <p:nvPr/>
        </p:nvSpPr>
        <p:spPr>
          <a:xfrm>
            <a:off x="6273666" y="2465387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LSTM3 (with headlines)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926D9D-FF25-3E4E-7D5B-F555CD8BC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80864"/>
              </p:ext>
            </p:extLst>
          </p:nvPr>
        </p:nvGraphicFramePr>
        <p:xfrm>
          <a:off x="6363622" y="2834719"/>
          <a:ext cx="23856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48">
                  <a:extLst>
                    <a:ext uri="{9D8B030D-6E8A-4147-A177-3AD203B41FA5}">
                      <a16:colId xmlns:a16="http://schemas.microsoft.com/office/drawing/2014/main" val="3722889623"/>
                    </a:ext>
                  </a:extLst>
                </a:gridCol>
                <a:gridCol w="1510348">
                  <a:extLst>
                    <a:ext uri="{9D8B030D-6E8A-4147-A177-3AD203B41FA5}">
                      <a16:colId xmlns:a16="http://schemas.microsoft.com/office/drawing/2014/main" val="140991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Layer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Parameter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39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Input</a:t>
                      </a:r>
                      <a:endParaRPr lang="en-US" sz="1600" b="1" i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(1,2)</a:t>
                      </a:r>
                      <a:endParaRPr lang="en-US" sz="1600" b="1" i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14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51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76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Dense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4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  <a:latin typeface="+mj-lt"/>
                          <a:ea typeface="SimSun" panose="02010600030101010101" pitchFamily="2" charset="-122"/>
                        </a:rPr>
                        <a:t>Dense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228435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01EE165-3D48-BA08-D5A9-4EB3CED1C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16403"/>
              </p:ext>
            </p:extLst>
          </p:nvPr>
        </p:nvGraphicFramePr>
        <p:xfrm>
          <a:off x="9045869" y="2823920"/>
          <a:ext cx="23856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48">
                  <a:extLst>
                    <a:ext uri="{9D8B030D-6E8A-4147-A177-3AD203B41FA5}">
                      <a16:colId xmlns:a16="http://schemas.microsoft.com/office/drawing/2014/main" val="3722889623"/>
                    </a:ext>
                  </a:extLst>
                </a:gridCol>
                <a:gridCol w="1510348">
                  <a:extLst>
                    <a:ext uri="{9D8B030D-6E8A-4147-A177-3AD203B41FA5}">
                      <a16:colId xmlns:a16="http://schemas.microsoft.com/office/drawing/2014/main" val="1409916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Layer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Parameter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39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(1,2)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14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51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76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Dense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SimSun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4191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B8E0A6F-96E5-8A48-A621-65AB85997F30}"/>
              </a:ext>
            </a:extLst>
          </p:cNvPr>
          <p:cNvSpPr txBox="1"/>
          <p:nvPr/>
        </p:nvSpPr>
        <p:spPr>
          <a:xfrm>
            <a:off x="8986510" y="2467735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LSTM4 (with headlines)</a:t>
            </a:r>
          </a:p>
        </p:txBody>
      </p:sp>
    </p:spTree>
    <p:extLst>
      <p:ext uri="{BB962C8B-B14F-4D97-AF65-F5344CB8AC3E}">
        <p14:creationId xmlns:p14="http://schemas.microsoft.com/office/powerpoint/2010/main" val="11665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F1A7-28B3-A8D7-93C0-4021371F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Encountered: Joining Headline and Stock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4E08-069B-ACBF-450F-C48EF589D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several dates had more than one news article published</a:t>
            </a:r>
          </a:p>
          <a:p>
            <a:pPr lvl="1"/>
            <a:r>
              <a:rPr lang="en-US" dirty="0"/>
              <a:t>Example (Microsoft):</a:t>
            </a:r>
          </a:p>
          <a:p>
            <a:r>
              <a:rPr lang="en-US" dirty="0"/>
              <a:t>Solution: create “padding” so all lists are the same length (using </a:t>
            </a:r>
            <a:r>
              <a:rPr lang="en-US" dirty="0" err="1"/>
              <a:t>netural</a:t>
            </a:r>
            <a:r>
              <a:rPr lang="en-US" dirty="0"/>
              <a:t>  value of `0`)</a:t>
            </a:r>
          </a:p>
          <a:p>
            <a:pPr lvl="1"/>
            <a:r>
              <a:rPr lang="en-US" dirty="0"/>
              <a:t>Disadvantage: forced to “compress” values back down using mean</a:t>
            </a:r>
          </a:p>
          <a:p>
            <a:pPr lvl="2"/>
            <a:r>
              <a:rPr lang="en-US" dirty="0"/>
              <a:t>“Mutes” potential noise in the data</a:t>
            </a:r>
          </a:p>
          <a:p>
            <a:r>
              <a:rPr lang="en-US" dirty="0"/>
              <a:t>Something to keep in mind going forward!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6AAD6-FC1F-C019-FF01-2AAEF040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797" y="2553963"/>
            <a:ext cx="50006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8D36-7995-752C-18C7-EB5C7F90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5D5D9-8D76-5004-9A3B-9D7634937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67" y="1687339"/>
            <a:ext cx="7002739" cy="43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3D13E-D004-8EC6-1A1C-2815CE508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BBC2-2111-C167-34A7-AEE8C00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5AB7D-0A9A-BEFA-351D-C1E079E8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73" y="1521739"/>
            <a:ext cx="7884750" cy="48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97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39AB4-42CF-7892-3120-EFA2F632A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944E-8985-049B-D752-16429C78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E7C58-52CF-0CB7-AB66-AE00752E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44" y="1666875"/>
            <a:ext cx="7302186" cy="47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CDE3-02FA-8183-17C4-6E48AC5B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4602-319D-8AAC-866B-A5A298AD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Models are not conclusive enough to help establish a direct relationship between </a:t>
            </a:r>
            <a:r>
              <a:rPr lang="en-US" b="1" i="1" dirty="0"/>
              <a:t>earned media</a:t>
            </a:r>
            <a:r>
              <a:rPr lang="en-US" b="1" dirty="0"/>
              <a:t> and stock prices</a:t>
            </a:r>
            <a:endParaRPr lang="en-US" dirty="0"/>
          </a:p>
          <a:p>
            <a:r>
              <a:rPr lang="en-US" dirty="0"/>
              <a:t>BUT, results also show it may be possible to improve models using more complex LSTMs</a:t>
            </a:r>
          </a:p>
          <a:p>
            <a:pPr lvl="1"/>
            <a:r>
              <a:rPr lang="en-US" dirty="0"/>
              <a:t>More layers!</a:t>
            </a:r>
          </a:p>
        </p:txBody>
      </p:sp>
    </p:spTree>
    <p:extLst>
      <p:ext uri="{BB962C8B-B14F-4D97-AF65-F5344CB8AC3E}">
        <p14:creationId xmlns:p14="http://schemas.microsoft.com/office/powerpoint/2010/main" val="339646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0B46-7FF3-B572-ED4E-B5BB94D4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Areas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089A-032D-CBAC-8509-E0C220481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beyond `</a:t>
            </a:r>
            <a:r>
              <a:rPr lang="en-US" dirty="0" err="1"/>
              <a:t>distilroberta</a:t>
            </a:r>
            <a:r>
              <a:rPr lang="en-US" dirty="0"/>
              <a:t>-finetuned-financial-news-sentiment-analysis` </a:t>
            </a:r>
            <a:r>
              <a:rPr lang="en-US" dirty="0">
                <a:sym typeface="Wingdings" panose="05000000000000000000" pitchFamily="2" charset="2"/>
              </a:rPr>
              <a:t> use other text classification tools</a:t>
            </a:r>
          </a:p>
          <a:p>
            <a:r>
              <a:rPr lang="en-US" dirty="0">
                <a:sym typeface="Wingdings" panose="05000000000000000000" pitchFamily="2" charset="2"/>
              </a:rPr>
              <a:t>Models with more layers, or additional hyperparameter tuning</a:t>
            </a:r>
          </a:p>
          <a:p>
            <a:r>
              <a:rPr lang="en-US" dirty="0">
                <a:sym typeface="Wingdings" panose="05000000000000000000" pitchFamily="2" charset="2"/>
              </a:rPr>
              <a:t>Introduce more news headline scrapers!</a:t>
            </a:r>
          </a:p>
          <a:p>
            <a:r>
              <a:rPr lang="en-US" dirty="0">
                <a:sym typeface="Wingdings" panose="05000000000000000000" pitchFamily="2" charset="2"/>
              </a:rPr>
              <a:t>Utilize less-obvious, financial metrics, such as goodwill share price, intangible assets</a:t>
            </a:r>
          </a:p>
          <a:p>
            <a:r>
              <a:rPr lang="en-US" dirty="0">
                <a:sym typeface="Wingdings" panose="05000000000000000000" pitchFamily="2" charset="2"/>
              </a:rPr>
              <a:t>Inconsistency in model performance: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Collected data changes based on new articles that are written, and new daily closing prices  unreliable!</a:t>
            </a:r>
          </a:p>
          <a:p>
            <a:pPr lvl="1"/>
            <a:r>
              <a:rPr lang="en-US" i="1" dirty="0">
                <a:sym typeface="Wingdings" panose="05000000000000000000" pitchFamily="2" charset="2"/>
              </a:rPr>
              <a:t>In the future, establish definite dates and extract news/stock data between those dates</a:t>
            </a:r>
          </a:p>
        </p:txBody>
      </p:sp>
    </p:spTree>
    <p:extLst>
      <p:ext uri="{BB962C8B-B14F-4D97-AF65-F5344CB8AC3E}">
        <p14:creationId xmlns:p14="http://schemas.microsoft.com/office/powerpoint/2010/main" val="121327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220F-9037-89E0-0204-3CD9D8F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CF9-DE0B-E6D6-71A0-7919187BB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Marketing Research</a:t>
            </a:r>
          </a:p>
          <a:p>
            <a:pPr lvl="1"/>
            <a:r>
              <a:rPr lang="en-US" i="1" dirty="0"/>
              <a:t>Corporate Reputation</a:t>
            </a:r>
          </a:p>
          <a:p>
            <a:pPr lvl="2"/>
            <a:r>
              <a:rPr lang="en-US" i="1" dirty="0"/>
              <a:t>How well a firm/company is perceived by the mass public in general</a:t>
            </a:r>
          </a:p>
          <a:p>
            <a:pPr lvl="2"/>
            <a:r>
              <a:rPr lang="en-US" i="1" dirty="0"/>
              <a:t>Paid vs. Owned vs. Earned Media</a:t>
            </a:r>
          </a:p>
          <a:p>
            <a:pPr lvl="1"/>
            <a:r>
              <a:rPr lang="en-US" i="1" dirty="0"/>
              <a:t>Earned Media</a:t>
            </a:r>
          </a:p>
          <a:p>
            <a:pPr lvl="2"/>
            <a:r>
              <a:rPr lang="en-US" i="1" dirty="0"/>
              <a:t>Any public exposure a company may receive from media coverage</a:t>
            </a:r>
          </a:p>
          <a:p>
            <a:r>
              <a:rPr lang="en-US" dirty="0"/>
              <a:t>Problem </a:t>
            </a:r>
            <a:r>
              <a:rPr lang="en-US" dirty="0">
                <a:sym typeface="Wingdings" panose="05000000000000000000" pitchFamily="2" charset="2"/>
              </a:rPr>
              <a:t> existing research focuses on </a:t>
            </a:r>
            <a:r>
              <a:rPr lang="en-US" i="1" dirty="0">
                <a:sym typeface="Wingdings" panose="05000000000000000000" pitchFamily="2" charset="2"/>
              </a:rPr>
              <a:t>Corporate </a:t>
            </a:r>
            <a:r>
              <a:rPr lang="en-US" i="1" dirty="0" err="1">
                <a:sym typeface="Wingdings" panose="05000000000000000000" pitchFamily="2" charset="2"/>
              </a:rPr>
              <a:t>Repuation</a:t>
            </a:r>
            <a:r>
              <a:rPr lang="en-US" dirty="0">
                <a:sym typeface="Wingdings" panose="05000000000000000000" pitchFamily="2" charset="2"/>
              </a:rPr>
              <a:t> generally, less so on </a:t>
            </a:r>
            <a:r>
              <a:rPr lang="en-US" i="1" dirty="0">
                <a:sym typeface="Wingdings" panose="05000000000000000000" pitchFamily="2" charset="2"/>
              </a:rPr>
              <a:t>earned media</a:t>
            </a:r>
            <a:r>
              <a:rPr lang="en-US" dirty="0">
                <a:sym typeface="Wingdings" panose="05000000000000000000" pitchFamily="2" charset="2"/>
              </a:rPr>
              <a:t> specifically</a:t>
            </a:r>
          </a:p>
          <a:p>
            <a:pPr lvl="1"/>
            <a:r>
              <a:rPr lang="en-US" dirty="0" err="1"/>
              <a:t>Alloza</a:t>
            </a:r>
            <a:r>
              <a:rPr lang="en-US" dirty="0"/>
              <a:t>, Carreras, and Carreras (2014), Fernández-</a:t>
            </a:r>
            <a:r>
              <a:rPr lang="en-US" dirty="0" err="1"/>
              <a:t>Gámez</a:t>
            </a:r>
            <a:r>
              <a:rPr lang="en-US" dirty="0"/>
              <a:t>, Gil-Corral, Galán-Valdivieso (2016)</a:t>
            </a:r>
          </a:p>
          <a:p>
            <a:r>
              <a:rPr lang="en-US" b="1" dirty="0"/>
              <a:t>Goal: help demonstrate relationship between </a:t>
            </a:r>
            <a:r>
              <a:rPr lang="en-US" b="1" i="1" dirty="0"/>
              <a:t>earned media</a:t>
            </a:r>
            <a:r>
              <a:rPr lang="en-US" b="1" dirty="0"/>
              <a:t> and how it impacts a firm’s finances (i.e. stock prices)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A2-C2AF-9DA9-7D29-AF42CA21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2782-9EDC-8938-54FE-F19B763E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and Time-Series Forecasting</a:t>
            </a:r>
          </a:p>
          <a:p>
            <a:pPr lvl="1"/>
            <a:r>
              <a:rPr lang="en-US" dirty="0"/>
              <a:t>Hassan (2022) </a:t>
            </a:r>
            <a:r>
              <a:rPr lang="en-US" dirty="0">
                <a:sym typeface="Wingdings" panose="05000000000000000000" pitchFamily="2" charset="2"/>
              </a:rPr>
              <a:t> forecasted directional movement of the S&amp;P500 using Twitter data more successfully than baseline models</a:t>
            </a:r>
            <a:endParaRPr lang="en-US" dirty="0"/>
          </a:p>
          <a:p>
            <a:r>
              <a:rPr lang="en-US" dirty="0"/>
              <a:t>Advancement of LSTM models</a:t>
            </a:r>
          </a:p>
          <a:p>
            <a:pPr lvl="1"/>
            <a:r>
              <a:rPr lang="it-IT" dirty="0"/>
              <a:t>Bu, Li, Li, and Wu (2020) </a:t>
            </a:r>
            <a:r>
              <a:rPr lang="it-IT" dirty="0">
                <a:sym typeface="Wingdings" panose="05000000000000000000" pitchFamily="2" charset="2"/>
              </a:rPr>
              <a:t> successfully forecasted with high accuracy the next-day opening prices of the CSI 300 index using messages posted to </a:t>
            </a:r>
            <a:r>
              <a:rPr lang="en-US" i="1" dirty="0">
                <a:sym typeface="Wingdings" panose="05000000000000000000" pitchFamily="2" charset="2"/>
              </a:rPr>
              <a:t>Eastmoney.com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 Chinese stock message board</a:t>
            </a:r>
            <a:endParaRPr lang="it-IT" dirty="0"/>
          </a:p>
          <a:p>
            <a:pPr lvl="1"/>
            <a:r>
              <a:rPr lang="en-US" dirty="0" err="1"/>
              <a:t>Asgarov</a:t>
            </a:r>
            <a:r>
              <a:rPr lang="en-US" dirty="0"/>
              <a:t>  (2023) </a:t>
            </a:r>
            <a:r>
              <a:rPr lang="en-US" dirty="0">
                <a:sym typeface="Wingdings" panose="05000000000000000000" pitchFamily="2" charset="2"/>
              </a:rPr>
              <a:t> forecasted Tesla’s and Apple’s stock prices using Twitter data</a:t>
            </a:r>
          </a:p>
          <a:p>
            <a:r>
              <a:rPr lang="en-US" b="1" dirty="0">
                <a:sym typeface="Wingdings" panose="05000000000000000000" pitchFamily="2" charset="2"/>
              </a:rPr>
              <a:t>Reiterating Goal: help model relationship between news media (i.e. </a:t>
            </a:r>
            <a:r>
              <a:rPr lang="en-US" b="1" i="1" dirty="0">
                <a:sym typeface="Wingdings" panose="05000000000000000000" pitchFamily="2" charset="2"/>
              </a:rPr>
              <a:t>earned media</a:t>
            </a:r>
            <a:r>
              <a:rPr lang="en-US" b="1" dirty="0">
                <a:sym typeface="Wingdings" panose="05000000000000000000" pitchFamily="2" charset="2"/>
              </a:rPr>
              <a:t>) and stock prices</a:t>
            </a:r>
          </a:p>
        </p:txBody>
      </p:sp>
    </p:spTree>
    <p:extLst>
      <p:ext uri="{BB962C8B-B14F-4D97-AF65-F5344CB8AC3E}">
        <p14:creationId xmlns:p14="http://schemas.microsoft.com/office/powerpoint/2010/main" val="32134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CD50-2F73-34F2-72A5-823A0CBE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8428-44D8-810F-E8C2-2090D8D5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Short-Term Memory (LSTM) is a deep recurrent neural network (RNN) method</a:t>
            </a:r>
          </a:p>
          <a:p>
            <a:r>
              <a:rPr lang="en-US" dirty="0"/>
              <a:t>How they work:</a:t>
            </a:r>
          </a:p>
          <a:p>
            <a:pPr lvl="1"/>
            <a:r>
              <a:rPr lang="en-US" b="1" dirty="0"/>
              <a:t>Highlighter</a:t>
            </a:r>
            <a:r>
              <a:rPr lang="en-US" dirty="0"/>
              <a:t>: marks important things</a:t>
            </a:r>
            <a:endParaRPr lang="en-US" b="1" dirty="0"/>
          </a:p>
          <a:p>
            <a:pPr lvl="1"/>
            <a:r>
              <a:rPr lang="en-US" b="1" dirty="0"/>
              <a:t>Eraser</a:t>
            </a:r>
            <a:r>
              <a:rPr lang="en-US" dirty="0"/>
              <a:t>: deletes things that are no longer important</a:t>
            </a:r>
            <a:endParaRPr lang="en-US" b="1" dirty="0"/>
          </a:p>
          <a:p>
            <a:pPr lvl="1"/>
            <a:r>
              <a:rPr lang="en-US" b="1" dirty="0"/>
              <a:t>Pencil</a:t>
            </a:r>
            <a:r>
              <a:rPr lang="en-US" dirty="0"/>
              <a:t>: writes down new things you learn</a:t>
            </a:r>
          </a:p>
          <a:p>
            <a:r>
              <a:rPr lang="en-US" dirty="0"/>
              <a:t>You are reading a book one sentence at a time:</a:t>
            </a:r>
          </a:p>
          <a:p>
            <a:pPr lvl="1"/>
            <a:r>
              <a:rPr lang="en-US" dirty="0"/>
              <a:t>Day 1 </a:t>
            </a:r>
            <a:r>
              <a:rPr lang="en-US" dirty="0">
                <a:sym typeface="Wingdings" panose="05000000000000000000" pitchFamily="2" charset="2"/>
              </a:rPr>
              <a:t> weather is sunny, highlight for predicting weather tomorrow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Day 2  weather is cloudy, erase “sunny” and write “cloudy” instead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Day 3  weather is raining, update book once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6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A6E9-8B8C-7B3D-B393-5466F9F1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Models Explained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41E6-5EE2-E3C0-4427-53C2918F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n Intuitive Explanation of LSTM. Recurrent Neural Networks | by Ottavio  Calzone | Medium">
            <a:extLst>
              <a:ext uri="{FF2B5EF4-FFF2-40B4-BE49-F238E27FC236}">
                <a16:creationId xmlns:a16="http://schemas.microsoft.com/office/drawing/2014/main" id="{5A9CDB8B-626B-CE7A-1182-CB3580CCB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774170"/>
            <a:ext cx="93726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6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00C1-3916-DA65-C7CB-B6EA7786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FAE9-8C97-E10D-576A-8B16B3F1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steps:</a:t>
            </a:r>
          </a:p>
          <a:p>
            <a:pPr lvl="1"/>
            <a:r>
              <a:rPr lang="en-US" dirty="0"/>
              <a:t>1) Scraping news headlines</a:t>
            </a:r>
          </a:p>
          <a:p>
            <a:pPr lvl="2"/>
            <a:r>
              <a:rPr lang="en-US" dirty="0"/>
              <a:t>Custom scraper (`Beautiful Soup`)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Financial Times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Perfom</a:t>
            </a:r>
            <a:r>
              <a:rPr lang="en-US" dirty="0"/>
              <a:t> sentiment analysis</a:t>
            </a:r>
          </a:p>
          <a:p>
            <a:pPr lvl="2"/>
            <a:r>
              <a:rPr lang="en-US" i="1" dirty="0"/>
              <a:t>`</a:t>
            </a:r>
            <a:r>
              <a:rPr lang="en-US" i="1" dirty="0" err="1"/>
              <a:t>distilroberta</a:t>
            </a:r>
            <a:r>
              <a:rPr lang="en-US" i="1" dirty="0"/>
              <a:t>-finetuned-financial-news-sentiment-analysis`</a:t>
            </a:r>
          </a:p>
          <a:p>
            <a:pPr lvl="1"/>
            <a:r>
              <a:rPr lang="en-US" dirty="0"/>
              <a:t>3) Fetch daily closing stock</a:t>
            </a:r>
          </a:p>
          <a:p>
            <a:pPr lvl="2"/>
            <a:r>
              <a:rPr lang="en-US" dirty="0"/>
              <a:t>Yahoo Finance API</a:t>
            </a:r>
          </a:p>
          <a:p>
            <a:pPr lvl="2"/>
            <a:r>
              <a:rPr lang="en-US" dirty="0"/>
              <a:t>Top 10 companies globally by market cap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2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F163-570E-F2FA-79AB-417071E1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News Headlines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1C35-EEF6-5FDF-C592-F9F46B3F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`Beautiful Soup` to scrape from </a:t>
            </a:r>
            <a:r>
              <a:rPr lang="en-US" i="1" dirty="0"/>
              <a:t>Financial Times</a:t>
            </a:r>
            <a:r>
              <a:rPr lang="en-US" dirty="0"/>
              <a:t> website</a:t>
            </a:r>
          </a:p>
          <a:p>
            <a:pPr lvl="1"/>
            <a:r>
              <a:rPr lang="en-US" dirty="0"/>
              <a:t>Scraper accesses “search” URL, and iterates through the pages</a:t>
            </a:r>
          </a:p>
          <a:p>
            <a:endParaRPr lang="en-US" dirty="0"/>
          </a:p>
          <a:p>
            <a:r>
              <a:rPr lang="en-US" dirty="0"/>
              <a:t>Returns headlines and their date of publication as an index: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C8317-EEC6-898F-37CC-25DDDE1B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52" y="2965906"/>
            <a:ext cx="7391400" cy="23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E33EA-1D42-2233-B394-378489A9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33" y="3979456"/>
            <a:ext cx="3990503" cy="27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6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8D2E-D84B-6886-1844-6EF69AC2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AC99-67FD-1033-821B-6571163A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distilroberta</a:t>
            </a:r>
            <a:r>
              <a:rPr lang="en-US" dirty="0"/>
              <a:t>-finetuned-financial-news-sentiment-analysis`</a:t>
            </a:r>
          </a:p>
          <a:p>
            <a:pPr lvl="1"/>
            <a:r>
              <a:rPr lang="en-US" dirty="0"/>
              <a:t>Model was trained specifically on a dataset consisting of 4,840 financial news sentences from the English language</a:t>
            </a:r>
          </a:p>
          <a:p>
            <a:pPr lvl="1"/>
            <a:r>
              <a:rPr lang="en-US" dirty="0"/>
              <a:t>Ideal fit for our needs!</a:t>
            </a:r>
          </a:p>
          <a:p>
            <a:r>
              <a:rPr lang="en-US" dirty="0"/>
              <a:t>For every headline, returns “Label” (positive, neutral, negative) and “Score” (respective label’s score)</a:t>
            </a:r>
          </a:p>
          <a:p>
            <a:r>
              <a:rPr lang="en-US" dirty="0"/>
              <a:t>Re-map labels to 1, 0, -1 (respectively)</a:t>
            </a:r>
          </a:p>
        </p:txBody>
      </p:sp>
    </p:spTree>
    <p:extLst>
      <p:ext uri="{BB962C8B-B14F-4D97-AF65-F5344CB8AC3E}">
        <p14:creationId xmlns:p14="http://schemas.microsoft.com/office/powerpoint/2010/main" val="421863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BA9B-B4D2-F108-C5D2-3DE01036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9635-9026-A41D-9D22-8BDECF8F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Yahoo Finance API </a:t>
            </a:r>
            <a:r>
              <a:rPr lang="en-US" dirty="0">
                <a:sym typeface="Wingdings" panose="05000000000000000000" pitchFamily="2" charset="2"/>
              </a:rPr>
              <a:t> obtained stock data from top 10 global companies by market cap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NVIDIA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Apple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Microsoft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Amazon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Google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Aramco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Facebook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Berkshire Hathaway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TSMC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Tesla</a:t>
            </a:r>
          </a:p>
          <a:p>
            <a:r>
              <a:rPr lang="en-US" dirty="0">
                <a:sym typeface="Wingdings" panose="05000000000000000000" pitchFamily="2" charset="2"/>
              </a:rPr>
              <a:t>Returns daily closing stock data and date index for each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85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886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Ion</vt:lpstr>
      <vt:lpstr>Forecasting Stock Prices Using News Headlines</vt:lpstr>
      <vt:lpstr>Literature Review (1)</vt:lpstr>
      <vt:lpstr>Literature Review (2)</vt:lpstr>
      <vt:lpstr>LSTM Models Explained</vt:lpstr>
      <vt:lpstr>LSTM Models Explained 2</vt:lpstr>
      <vt:lpstr>Data Collection</vt:lpstr>
      <vt:lpstr>Scraping News Headlines</vt:lpstr>
      <vt:lpstr>Sentiment Analysis</vt:lpstr>
      <vt:lpstr>Stock Data</vt:lpstr>
      <vt:lpstr>Data Structures</vt:lpstr>
      <vt:lpstr>Methodology (Develop LSTMs)</vt:lpstr>
      <vt:lpstr>Challenges Encountered: Joining Headline and Stock Data</vt:lpstr>
      <vt:lpstr>Results 1</vt:lpstr>
      <vt:lpstr>Results 2</vt:lpstr>
      <vt:lpstr>Results 3</vt:lpstr>
      <vt:lpstr>Conclusion</vt:lpstr>
      <vt:lpstr>Next Steps and Areas of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Felberg</dc:creator>
  <cp:lastModifiedBy>Daniel Felberg</cp:lastModifiedBy>
  <cp:revision>1</cp:revision>
  <dcterms:created xsi:type="dcterms:W3CDTF">2024-12-10T21:20:30Z</dcterms:created>
  <dcterms:modified xsi:type="dcterms:W3CDTF">2024-12-10T23:32:21Z</dcterms:modified>
</cp:coreProperties>
</file>