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66" r:id="rId3"/>
    <p:sldId id="310" r:id="rId4"/>
    <p:sldId id="319" r:id="rId5"/>
    <p:sldId id="329" r:id="rId6"/>
    <p:sldId id="331" r:id="rId7"/>
    <p:sldId id="330" r:id="rId8"/>
    <p:sldId id="320" r:id="rId9"/>
    <p:sldId id="321" r:id="rId10"/>
    <p:sldId id="322" r:id="rId11"/>
    <p:sldId id="29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100" autoAdjust="0"/>
  </p:normalViewPr>
  <p:slideViewPr>
    <p:cSldViewPr snapToGrid="0">
      <p:cViewPr varScale="1">
        <p:scale>
          <a:sx n="60" d="100"/>
          <a:sy n="60" d="100"/>
        </p:scale>
        <p:origin x="105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3EC48-BF87-4E77-B6C0-F0B574066D1C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C83BD-3EED-4FAF-86B0-381B2BEA0F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208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670E-CC9B-4A64-A5F1-B205CDD15BA2}" type="datetime1">
              <a:rPr lang="es-ES" smtClean="0"/>
              <a:t>11/05/2017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051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AD8-BB48-40E3-AA15-7640D3B67ACB}" type="datetime1">
              <a:rPr lang="es-ES" smtClean="0"/>
              <a:t>11/05/2017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540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952B-55C9-4302-A9EC-A212739E0065}" type="datetime1">
              <a:rPr lang="es-ES" smtClean="0"/>
              <a:t>11/05/2017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40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6787-E518-4445-8662-79251F01D449}" type="datetime1">
              <a:rPr lang="es-ES" smtClean="0"/>
              <a:t>11/05/2017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347583" y="6520126"/>
            <a:ext cx="2743200" cy="365125"/>
          </a:xfrm>
        </p:spPr>
        <p:txBody>
          <a:bodyPr/>
          <a:lstStyle/>
          <a:p>
            <a:fld id="{3BE118D7-2433-4333-A38A-16DAD9676DF4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838200" y="115728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81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C71E-5CEE-46F8-8F6A-81FD23871AB4}" type="datetime1">
              <a:rPr lang="es-ES" smtClean="0"/>
              <a:t>11/05/2017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95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B02A-73AB-4E12-98EF-1F89406BC870}" type="datetime1">
              <a:rPr lang="es-ES" smtClean="0"/>
              <a:t>11/05/2017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02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64D3-11E0-4486-B61B-94B674F29B05}" type="datetime1">
              <a:rPr lang="es-ES" smtClean="0"/>
              <a:t>11/05/2017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58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B25E-82CB-4744-8DAF-B1947286A7DA}" type="datetime1">
              <a:rPr lang="es-ES" smtClean="0"/>
              <a:t>11/05/2017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44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27E2-92B6-4DAB-A24F-514F3641C32F}" type="datetime1">
              <a:rPr lang="es-ES" smtClean="0"/>
              <a:t>11/05/2017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045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56DD-A108-4A54-8F77-0DDC2039FCD3}" type="datetime1">
              <a:rPr lang="es-ES" smtClean="0"/>
              <a:t>11/05/2017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87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6D24-2414-4CCD-B625-B87ABA6FCD9D}" type="datetime1">
              <a:rPr lang="es-ES" smtClean="0"/>
              <a:t>11/05/2017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42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04A1D-381A-4348-90E7-88CCBF0FB855}" type="datetime1">
              <a:rPr lang="es-ES" smtClean="0"/>
              <a:t>11/05/2017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118D7-2433-4333-A38A-16DAD9676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256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Algorithms</a:t>
            </a:r>
            <a:r>
              <a:rPr lang="es-ES" dirty="0"/>
              <a:t> </a:t>
            </a:r>
            <a:r>
              <a:rPr lang="es-ES" dirty="0" err="1"/>
              <a:t>testing</a:t>
            </a:r>
            <a:endParaRPr lang="es-ES" dirty="0"/>
          </a:p>
          <a:p>
            <a:pPr lvl="1"/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walk</a:t>
            </a:r>
            <a:r>
              <a:rPr lang="es-ES" dirty="0"/>
              <a:t> (</a:t>
            </a:r>
            <a:r>
              <a:rPr lang="es-ES" dirty="0" err="1"/>
              <a:t>classic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walk</a:t>
            </a:r>
            <a:r>
              <a:rPr lang="es-ES" dirty="0"/>
              <a:t> (</a:t>
            </a:r>
            <a:r>
              <a:rPr lang="es-ES" dirty="0" err="1"/>
              <a:t>modified</a:t>
            </a:r>
            <a:r>
              <a:rPr lang="es-ES" dirty="0"/>
              <a:t>)</a:t>
            </a:r>
            <a:endParaRPr lang="es-ES" dirty="0"/>
          </a:p>
          <a:p>
            <a:pPr lvl="1"/>
            <a:r>
              <a:rPr lang="es-ES" dirty="0"/>
              <a:t>Cliff</a:t>
            </a:r>
          </a:p>
          <a:p>
            <a:r>
              <a:rPr lang="es-ES" dirty="0" err="1"/>
              <a:t>Roadmap</a:t>
            </a:r>
            <a:r>
              <a:rPr lang="es-ES" dirty="0"/>
              <a:t>: </a:t>
            </a:r>
            <a:r>
              <a:rPr lang="es-ES" dirty="0" err="1"/>
              <a:t>where</a:t>
            </a:r>
            <a:r>
              <a:rPr lang="es-ES" dirty="0"/>
              <a:t> are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going</a:t>
            </a:r>
            <a:r>
              <a:rPr lang="es-ES" dirty="0"/>
              <a:t>?</a:t>
            </a:r>
            <a:endParaRPr lang="es-ES" dirty="0"/>
          </a:p>
          <a:p>
            <a:r>
              <a:rPr lang="es-ES" dirty="0" err="1"/>
              <a:t>Future</a:t>
            </a:r>
            <a:r>
              <a:rPr lang="es-ES" dirty="0"/>
              <a:t> </a:t>
            </a:r>
            <a:r>
              <a:rPr lang="es-ES" dirty="0" err="1"/>
              <a:t>lines</a:t>
            </a:r>
            <a:r>
              <a:rPr lang="es-ES" dirty="0"/>
              <a:t> (18/05/2017)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1</a:t>
            </a:fld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4280535" y="6488668"/>
            <a:ext cx="363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DANIEL GARCÍA-OCAÑA HERNÁNDEZ</a:t>
            </a:r>
          </a:p>
        </p:txBody>
      </p:sp>
    </p:spTree>
    <p:extLst>
      <p:ext uri="{BB962C8B-B14F-4D97-AF65-F5344CB8AC3E}">
        <p14:creationId xmlns:p14="http://schemas.microsoft.com/office/powerpoint/2010/main" val="97107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Algorithms</a:t>
            </a:r>
            <a:r>
              <a:rPr lang="es-ES" dirty="0"/>
              <a:t> </a:t>
            </a:r>
            <a:r>
              <a:rPr lang="es-ES" dirty="0" err="1"/>
              <a:t>testing</a:t>
            </a:r>
            <a:endParaRPr lang="es-ES" dirty="0"/>
          </a:p>
          <a:p>
            <a:pPr lvl="1"/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walk</a:t>
            </a:r>
            <a:r>
              <a:rPr lang="es-ES" dirty="0"/>
              <a:t> (</a:t>
            </a:r>
            <a:r>
              <a:rPr lang="es-ES" dirty="0" err="1"/>
              <a:t>classic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walk</a:t>
            </a:r>
            <a:r>
              <a:rPr lang="es-ES" dirty="0"/>
              <a:t> (</a:t>
            </a:r>
            <a:r>
              <a:rPr lang="es-ES" dirty="0" err="1"/>
              <a:t>modified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Cliff</a:t>
            </a:r>
          </a:p>
          <a:p>
            <a:r>
              <a:rPr lang="es-ES" dirty="0" err="1"/>
              <a:t>Roadmap</a:t>
            </a:r>
            <a:r>
              <a:rPr lang="es-ES" dirty="0"/>
              <a:t>: </a:t>
            </a:r>
            <a:r>
              <a:rPr lang="es-ES" dirty="0" err="1"/>
              <a:t>where</a:t>
            </a:r>
            <a:r>
              <a:rPr lang="es-ES" dirty="0"/>
              <a:t> are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going</a:t>
            </a:r>
            <a:r>
              <a:rPr lang="es-ES" dirty="0"/>
              <a:t>?</a:t>
            </a:r>
          </a:p>
          <a:p>
            <a:r>
              <a:rPr lang="es-ES" b="1" dirty="0"/>
              <a:t>FUTURE LINES (18/05/2017)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66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Future</a:t>
            </a:r>
            <a:r>
              <a:rPr lang="es-ES" dirty="0"/>
              <a:t> </a:t>
            </a:r>
            <a:r>
              <a:rPr lang="es-ES" dirty="0" err="1"/>
              <a:t>lines</a:t>
            </a:r>
            <a:r>
              <a:rPr lang="es-ES" dirty="0"/>
              <a:t> (18/05/2017)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54480"/>
            <a:ext cx="10680032" cy="4622483"/>
          </a:xfrm>
        </p:spPr>
        <p:txBody>
          <a:bodyPr/>
          <a:lstStyle/>
          <a:p>
            <a:r>
              <a:rPr lang="es-ES" dirty="0"/>
              <a:t>Complete </a:t>
            </a:r>
            <a:r>
              <a:rPr lang="es-ES" dirty="0" err="1"/>
              <a:t>simulations</a:t>
            </a:r>
            <a:endParaRPr lang="es-ES" dirty="0"/>
          </a:p>
          <a:p>
            <a:pPr lvl="2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57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ALGORITHMS TESTING</a:t>
            </a:r>
          </a:p>
          <a:p>
            <a:pPr lvl="1"/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walk</a:t>
            </a:r>
            <a:r>
              <a:rPr lang="es-ES" dirty="0">
                <a:solidFill>
                  <a:srgbClr val="FF0000"/>
                </a:solidFill>
              </a:rPr>
              <a:t> (</a:t>
            </a:r>
            <a:r>
              <a:rPr lang="es-ES" dirty="0" err="1">
                <a:solidFill>
                  <a:srgbClr val="FF0000"/>
                </a:solidFill>
              </a:rPr>
              <a:t>classic</a:t>
            </a:r>
            <a:r>
              <a:rPr lang="es-E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s-ES" b="1" dirty="0"/>
              <a:t>RANDOM WALK (MODIFIED)</a:t>
            </a:r>
          </a:p>
          <a:p>
            <a:pPr lvl="1"/>
            <a:r>
              <a:rPr lang="es-ES" b="1" dirty="0"/>
              <a:t>CLIFF</a:t>
            </a:r>
          </a:p>
          <a:p>
            <a:r>
              <a:rPr lang="es-ES" dirty="0" err="1"/>
              <a:t>Roadmap</a:t>
            </a:r>
            <a:r>
              <a:rPr lang="es-ES" dirty="0"/>
              <a:t>: </a:t>
            </a:r>
            <a:r>
              <a:rPr lang="es-ES" dirty="0" err="1"/>
              <a:t>where</a:t>
            </a:r>
            <a:r>
              <a:rPr lang="es-ES" dirty="0"/>
              <a:t> are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going</a:t>
            </a:r>
            <a:r>
              <a:rPr lang="es-ES" dirty="0"/>
              <a:t>?</a:t>
            </a:r>
            <a:endParaRPr lang="es-ES" b="1" dirty="0"/>
          </a:p>
          <a:p>
            <a:r>
              <a:rPr lang="es-ES" dirty="0" err="1"/>
              <a:t>Future</a:t>
            </a:r>
            <a:r>
              <a:rPr lang="es-ES" dirty="0"/>
              <a:t> </a:t>
            </a:r>
            <a:r>
              <a:rPr lang="es-ES" dirty="0" err="1"/>
              <a:t>lines</a:t>
            </a:r>
            <a:r>
              <a:rPr lang="es-ES" dirty="0"/>
              <a:t> (18/05/2017)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08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walk</a:t>
            </a:r>
            <a:r>
              <a:rPr lang="es-ES" dirty="0"/>
              <a:t> (</a:t>
            </a:r>
            <a:r>
              <a:rPr lang="es-ES" dirty="0" err="1"/>
              <a:t>modified</a:t>
            </a:r>
            <a:r>
              <a:rPr lang="es-E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Modified </a:t>
                </a:r>
                <a:r>
                  <a:rPr lang="es-ES" dirty="0" err="1"/>
                  <a:t>version</a:t>
                </a:r>
                <a:endParaRPr lang="es-ES" dirty="0"/>
              </a:p>
              <a:p>
                <a:pPr lvl="1">
                  <a:lnSpc>
                    <a:spcPct val="100000"/>
                  </a:lnSpc>
                </a:pPr>
                <a:r>
                  <a:rPr lang="es-ES" dirty="0" err="1"/>
                  <a:t>Nstates</a:t>
                </a:r>
                <a:r>
                  <a:rPr lang="es-ES" dirty="0"/>
                  <a:t>/2 </a:t>
                </a:r>
                <a:r>
                  <a:rPr lang="es-ES" dirty="0" err="1"/>
                  <a:t>states</a:t>
                </a:r>
                <a:r>
                  <a:rPr lang="es-ES" dirty="0"/>
                  <a:t> </a:t>
                </a:r>
                <a:r>
                  <a:rPr lang="es-ES" dirty="0" err="1"/>
                  <a:t>with</a:t>
                </a:r>
                <a:r>
                  <a:rPr lang="es-ES" dirty="0"/>
                  <a:t> </a:t>
                </a:r>
                <a:r>
                  <a:rPr lang="es-ES" dirty="0" err="1"/>
                  <a:t>random</a:t>
                </a:r>
                <a:r>
                  <a:rPr lang="es-ES" dirty="0"/>
                  <a:t> </a:t>
                </a:r>
                <a:r>
                  <a:rPr lang="es-ES" dirty="0" err="1"/>
                  <a:t>reward</a:t>
                </a:r>
                <a:r>
                  <a:rPr lang="es-ES" dirty="0"/>
                  <a:t> </a:t>
                </a:r>
                <a:r>
                  <a:rPr lang="es-ES" dirty="0" err="1"/>
                  <a:t>between</a:t>
                </a:r>
                <a:r>
                  <a:rPr lang="es-ES" dirty="0"/>
                  <a:t> 1 and 2. </a:t>
                </a:r>
                <a:r>
                  <a:rPr lang="es-ES" dirty="0" err="1"/>
                  <a:t>Last</a:t>
                </a:r>
                <a:r>
                  <a:rPr lang="es-ES" dirty="0"/>
                  <a:t> </a:t>
                </a:r>
                <a:r>
                  <a:rPr lang="es-ES" dirty="0" err="1"/>
                  <a:t>state</a:t>
                </a:r>
                <a:r>
                  <a:rPr lang="es-ES" dirty="0"/>
                  <a:t> </a:t>
                </a:r>
                <a:r>
                  <a:rPr lang="es-ES" dirty="0" err="1"/>
                  <a:t>on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right</a:t>
                </a:r>
                <a:r>
                  <a:rPr lang="es-ES" dirty="0"/>
                  <a:t> more </a:t>
                </a:r>
                <a:r>
                  <a:rPr lang="es-ES" dirty="0" err="1"/>
                  <a:t>reward</a:t>
                </a:r>
                <a:r>
                  <a:rPr lang="es-ES" dirty="0"/>
                  <a:t>, 150, to </a:t>
                </a:r>
                <a:r>
                  <a:rPr lang="es-ES" dirty="0" err="1"/>
                  <a:t>assure</a:t>
                </a:r>
                <a:r>
                  <a:rPr lang="es-ES" dirty="0"/>
                  <a:t> </a:t>
                </a:r>
                <a:r>
                  <a:rPr lang="es-ES" dirty="0" err="1"/>
                  <a:t>convergence</a:t>
                </a:r>
                <a:r>
                  <a:rPr lang="es-ES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ES" dirty="0" err="1"/>
                  <a:t>Nstates</a:t>
                </a:r>
                <a:r>
                  <a:rPr lang="es-ES" dirty="0"/>
                  <a:t> parametrizable (</a:t>
                </a:r>
                <a:r>
                  <a:rPr lang="es-ES" b="1" dirty="0" err="1"/>
                  <a:t>Nstates</a:t>
                </a:r>
                <a:r>
                  <a:rPr lang="es-ES" b="1" dirty="0"/>
                  <a:t> = 13 </a:t>
                </a:r>
                <a:r>
                  <a:rPr lang="es-ES" dirty="0" err="1"/>
                  <a:t>was</a:t>
                </a:r>
                <a:r>
                  <a:rPr lang="es-ES" dirty="0"/>
                  <a:t> </a:t>
                </a:r>
                <a:r>
                  <a:rPr lang="es-ES" dirty="0" err="1"/>
                  <a:t>chosen</a:t>
                </a:r>
                <a:r>
                  <a:rPr lang="es-ES" dirty="0"/>
                  <a:t> </a:t>
                </a:r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:r>
                  <a:rPr lang="es-ES" dirty="0" err="1"/>
                  <a:t>testing</a:t>
                </a:r>
                <a:r>
                  <a:rPr lang="es-ES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ES" dirty="0" err="1"/>
                  <a:t>Always</a:t>
                </a:r>
                <a:r>
                  <a:rPr lang="es-ES" dirty="0"/>
                  <a:t> </a:t>
                </a:r>
                <a:r>
                  <a:rPr lang="es-ES" dirty="0" err="1"/>
                  <a:t>starting</a:t>
                </a:r>
                <a:r>
                  <a:rPr lang="es-ES" dirty="0"/>
                  <a:t> at </a:t>
                </a:r>
                <a:r>
                  <a:rPr lang="es-ES" dirty="0" err="1"/>
                  <a:t>state</a:t>
                </a:r>
                <a:r>
                  <a:rPr lang="es-ES" dirty="0"/>
                  <a:t> 2 (</a:t>
                </a:r>
                <a:r>
                  <a:rPr lang="es-ES" dirty="0" err="1"/>
                  <a:t>first</a:t>
                </a:r>
                <a:r>
                  <a:rPr lang="es-ES" dirty="0"/>
                  <a:t> </a:t>
                </a:r>
                <a:r>
                  <a:rPr lang="es-ES" dirty="0" err="1"/>
                  <a:t>state</a:t>
                </a:r>
                <a:r>
                  <a:rPr lang="es-ES" dirty="0"/>
                  <a:t> </a:t>
                </a:r>
                <a:r>
                  <a:rPr lang="es-ES" dirty="0" err="1"/>
                  <a:t>on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left</a:t>
                </a:r>
                <a:r>
                  <a:rPr lang="es-ES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ES" dirty="0" err="1"/>
                  <a:t>Optimal</a:t>
                </a:r>
                <a:r>
                  <a:rPr lang="es-ES" dirty="0"/>
                  <a:t> </a:t>
                </a:r>
                <a:r>
                  <a:rPr lang="es-ES" dirty="0" err="1"/>
                  <a:t>policy</a:t>
                </a:r>
                <a:r>
                  <a:rPr lang="es-ES" dirty="0"/>
                  <a:t>: </a:t>
                </a:r>
                <a:r>
                  <a:rPr lang="es-ES" dirty="0" err="1"/>
                  <a:t>finishing</a:t>
                </a:r>
                <a:r>
                  <a:rPr lang="es-ES" dirty="0"/>
                  <a:t> at T2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ES" dirty="0" err="1"/>
                  <a:t>Random</a:t>
                </a:r>
                <a:r>
                  <a:rPr lang="es-ES" dirty="0"/>
                  <a:t> </a:t>
                </a:r>
                <a:r>
                  <a:rPr lang="es-ES" dirty="0" err="1"/>
                  <a:t>transition</a:t>
                </a:r>
                <a:r>
                  <a:rPr lang="es-ES" dirty="0"/>
                  <a:t> </a:t>
                </a:r>
                <a:r>
                  <a:rPr lang="es-ES" dirty="0" err="1"/>
                  <a:t>matrix</a:t>
                </a:r>
                <a:r>
                  <a:rPr lang="es-ES" dirty="0"/>
                  <a:t> (</a:t>
                </a:r>
                <a:r>
                  <a:rPr lang="es-ES" dirty="0" err="1"/>
                  <a:t>i.e</a:t>
                </a:r>
                <a:r>
                  <a:rPr lang="es-ES" dirty="0"/>
                  <a:t>: </a:t>
                </a:r>
                <a:r>
                  <a:rPr lang="es-ES" dirty="0" err="1"/>
                  <a:t>when</a:t>
                </a:r>
                <a:r>
                  <a:rPr lang="es-ES" dirty="0"/>
                  <a:t> </a:t>
                </a:r>
                <a:r>
                  <a:rPr lang="es-ES" dirty="0" err="1"/>
                  <a:t>action</a:t>
                </a:r>
                <a:r>
                  <a:rPr lang="es-ES" dirty="0"/>
                  <a:t> </a:t>
                </a:r>
                <a:r>
                  <a:rPr lang="es-ES" dirty="0" err="1"/>
                  <a:t>is</a:t>
                </a:r>
                <a:r>
                  <a:rPr lang="es-ES" dirty="0"/>
                  <a:t> “</a:t>
                </a:r>
                <a:r>
                  <a:rPr lang="es-ES" dirty="0" err="1"/>
                  <a:t>left</a:t>
                </a:r>
                <a:r>
                  <a:rPr lang="es-ES" dirty="0"/>
                  <a:t>”, </a:t>
                </a:r>
                <a:r>
                  <a:rPr lang="es-ES" dirty="0" err="1"/>
                  <a:t>you</a:t>
                </a:r>
                <a:r>
                  <a:rPr lang="es-ES" dirty="0"/>
                  <a:t> </a:t>
                </a:r>
                <a:r>
                  <a:rPr lang="es-ES" dirty="0" err="1"/>
                  <a:t>go</a:t>
                </a:r>
                <a:r>
                  <a:rPr lang="es-ES" dirty="0"/>
                  <a:t> </a:t>
                </a:r>
                <a:r>
                  <a:rPr lang="es-ES" b="1" dirty="0" err="1"/>
                  <a:t>left</a:t>
                </a:r>
                <a:r>
                  <a:rPr lang="es-ES" dirty="0"/>
                  <a:t> </a:t>
                </a:r>
                <a:r>
                  <a:rPr lang="es-ES" dirty="0" err="1"/>
                  <a:t>with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=0.8−1</m:t>
                    </m:r>
                  </m:oMath>
                </a14:m>
                <a:r>
                  <a:rPr lang="es-ES" sz="2000" dirty="0"/>
                  <a:t> </a:t>
                </a:r>
                <a:r>
                  <a:rPr lang="es-ES" dirty="0" err="1"/>
                  <a:t>probability</a:t>
                </a:r>
                <a:r>
                  <a:rPr lang="es-ES" dirty="0"/>
                  <a:t> and </a:t>
                </a:r>
                <a:r>
                  <a:rPr lang="es-ES" b="1" dirty="0" err="1"/>
                  <a:t>right</a:t>
                </a:r>
                <a:r>
                  <a:rPr lang="es-ES" dirty="0"/>
                  <a:t> </a:t>
                </a:r>
                <a:r>
                  <a:rPr lang="es-ES" dirty="0" err="1"/>
                  <a:t>with</a:t>
                </a:r>
                <a14:m>
                  <m:oMath xmlns:m="http://schemas.openxmlformats.org/officeDocument/2006/math"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</m:oMath>
                </a14:m>
                <a:r>
                  <a:rPr lang="es-ES" dirty="0"/>
                  <a:t> probability)</a:t>
                </a: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11" r="-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3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58" y="5472245"/>
            <a:ext cx="5953125" cy="8763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958271" y="5631366"/>
            <a:ext cx="468000" cy="46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302122" y="5631366"/>
            <a:ext cx="468000" cy="46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266131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Comparison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10102"/>
            <a:ext cx="10515600" cy="4622483"/>
          </a:xfrm>
        </p:spPr>
        <p:txBody>
          <a:bodyPr/>
          <a:lstStyle/>
          <a:p>
            <a:r>
              <a:rPr lang="es-ES" dirty="0" err="1"/>
              <a:t>Comparison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DA TD (</a:t>
            </a:r>
            <a:r>
              <a:rPr lang="es-ES" dirty="0" err="1"/>
              <a:t>model</a:t>
            </a:r>
            <a:r>
              <a:rPr lang="es-ES" dirty="0"/>
              <a:t>-free), SARSA and Q-learning. </a:t>
            </a:r>
            <a:r>
              <a:rPr lang="es-ES" dirty="0" err="1"/>
              <a:t>All</a:t>
            </a:r>
            <a:r>
              <a:rPr lang="es-ES" dirty="0"/>
              <a:t> of </a:t>
            </a:r>
            <a:r>
              <a:rPr lang="es-ES" dirty="0" err="1"/>
              <a:t>them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4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3000"/>
            <a:ext cx="5076897" cy="37996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03" y="2903000"/>
            <a:ext cx="5076897" cy="379968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866147" y="2366333"/>
            <a:ext cx="383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¿Comparar también con </a:t>
            </a:r>
            <a:r>
              <a:rPr lang="es-ES" dirty="0" err="1">
                <a:solidFill>
                  <a:srgbClr val="FF0000"/>
                </a:solidFill>
              </a:rPr>
              <a:t>model-based</a:t>
            </a:r>
            <a:r>
              <a:rPr lang="es-E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046748" y="2755080"/>
            <a:ext cx="3007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142499" y="2903000"/>
            <a:ext cx="648000" cy="28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912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903000"/>
            <a:ext cx="5076897" cy="379968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Comparison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10102"/>
            <a:ext cx="10515600" cy="4622483"/>
          </a:xfrm>
        </p:spPr>
        <p:txBody>
          <a:bodyPr/>
          <a:lstStyle/>
          <a:p>
            <a:r>
              <a:rPr lang="es-ES" dirty="0" err="1"/>
              <a:t>Comparison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DA TD (</a:t>
            </a:r>
            <a:r>
              <a:rPr lang="es-ES" dirty="0" err="1"/>
              <a:t>model</a:t>
            </a:r>
            <a:r>
              <a:rPr lang="es-ES" dirty="0"/>
              <a:t>-free), SARSA and Q-learning. </a:t>
            </a:r>
            <a:r>
              <a:rPr lang="es-ES" dirty="0" err="1"/>
              <a:t>All</a:t>
            </a:r>
            <a:r>
              <a:rPr lang="es-ES" dirty="0"/>
              <a:t> of </a:t>
            </a:r>
            <a:r>
              <a:rPr lang="es-ES" dirty="0" err="1"/>
              <a:t>them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5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03" y="2903000"/>
            <a:ext cx="5076897" cy="379968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866147" y="2366333"/>
            <a:ext cx="383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¿Comparar también con </a:t>
            </a:r>
            <a:r>
              <a:rPr lang="es-ES" dirty="0" err="1">
                <a:solidFill>
                  <a:srgbClr val="FF0000"/>
                </a:solidFill>
              </a:rPr>
              <a:t>model-based</a:t>
            </a:r>
            <a:r>
              <a:rPr lang="es-E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142499" y="2903000"/>
            <a:ext cx="648000" cy="28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53408" y="2903000"/>
            <a:ext cx="648000" cy="28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648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03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9" y="2170840"/>
            <a:ext cx="5076897" cy="379968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Cliff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7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594" y="2170840"/>
            <a:ext cx="5076897" cy="37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1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Algorithms</a:t>
            </a:r>
            <a:r>
              <a:rPr lang="es-ES" dirty="0"/>
              <a:t> </a:t>
            </a:r>
            <a:r>
              <a:rPr lang="es-ES" dirty="0" err="1"/>
              <a:t>testing</a:t>
            </a:r>
            <a:endParaRPr lang="es-ES" dirty="0"/>
          </a:p>
          <a:p>
            <a:pPr lvl="1"/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walk</a:t>
            </a:r>
            <a:r>
              <a:rPr lang="es-ES" dirty="0"/>
              <a:t> (</a:t>
            </a:r>
            <a:r>
              <a:rPr lang="es-ES" dirty="0" err="1"/>
              <a:t>classic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walk</a:t>
            </a:r>
            <a:r>
              <a:rPr lang="es-ES" dirty="0"/>
              <a:t> (</a:t>
            </a:r>
            <a:r>
              <a:rPr lang="es-ES" dirty="0" err="1"/>
              <a:t>modified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Cliff</a:t>
            </a:r>
          </a:p>
          <a:p>
            <a:r>
              <a:rPr lang="es-ES" b="1" dirty="0"/>
              <a:t>ROADMAP: WHERE ARE WE GOING?</a:t>
            </a:r>
          </a:p>
          <a:p>
            <a:r>
              <a:rPr lang="es-ES" dirty="0" err="1"/>
              <a:t>Future</a:t>
            </a:r>
            <a:r>
              <a:rPr lang="es-ES" dirty="0"/>
              <a:t> </a:t>
            </a:r>
            <a:r>
              <a:rPr lang="es-ES" dirty="0" err="1"/>
              <a:t>lines</a:t>
            </a:r>
            <a:r>
              <a:rPr lang="es-ES" dirty="0"/>
              <a:t> (18/05/2017)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46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Roadmap</a:t>
            </a:r>
            <a:r>
              <a:rPr lang="es-ES" dirty="0"/>
              <a:t>: </a:t>
            </a:r>
            <a:r>
              <a:rPr lang="es-ES" dirty="0" err="1"/>
              <a:t>where</a:t>
            </a:r>
            <a:r>
              <a:rPr lang="es-ES" dirty="0"/>
              <a:t> are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going</a:t>
            </a:r>
            <a:r>
              <a:rPr lang="es-ES" dirty="0"/>
              <a:t>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9</a:t>
            </a:fld>
            <a:endParaRPr lang="es-ES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73177"/>
              </p:ext>
            </p:extLst>
          </p:nvPr>
        </p:nvGraphicFramePr>
        <p:xfrm>
          <a:off x="359537" y="1496818"/>
          <a:ext cx="114718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3952">
                  <a:extLst>
                    <a:ext uri="{9D8B030D-6E8A-4147-A177-3AD203B41FA5}">
                      <a16:colId xmlns:a16="http://schemas.microsoft.com/office/drawing/2014/main" val="1070453678"/>
                    </a:ext>
                  </a:extLst>
                </a:gridCol>
                <a:gridCol w="3823952">
                  <a:extLst>
                    <a:ext uri="{9D8B030D-6E8A-4147-A177-3AD203B41FA5}">
                      <a16:colId xmlns:a16="http://schemas.microsoft.com/office/drawing/2014/main" val="2954511509"/>
                    </a:ext>
                  </a:extLst>
                </a:gridCol>
                <a:gridCol w="3823952">
                  <a:extLst>
                    <a:ext uri="{9D8B030D-6E8A-4147-A177-3AD203B41FA5}">
                      <a16:colId xmlns:a16="http://schemas.microsoft.com/office/drawing/2014/main" val="3841684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Algorithm</a:t>
                      </a:r>
                      <a:r>
                        <a:rPr lang="es-ES" dirty="0"/>
                        <a:t>…</a:t>
                      </a:r>
                    </a:p>
                  </a:txBody>
                  <a:tcPr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Compare </a:t>
                      </a:r>
                      <a:r>
                        <a:rPr lang="es-ES" dirty="0" err="1"/>
                        <a:t>with</a:t>
                      </a:r>
                      <a:r>
                        <a:rPr lang="es-ES" dirty="0"/>
                        <a:t>…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Problems</a:t>
                      </a:r>
                      <a:r>
                        <a:rPr lang="es-ES" dirty="0"/>
                        <a:t> to test </a:t>
                      </a:r>
                      <a:r>
                        <a:rPr lang="es-ES" dirty="0" err="1"/>
                        <a:t>with</a:t>
                      </a:r>
                      <a:r>
                        <a:rPr lang="es-ES" dirty="0"/>
                        <a:t>…</a:t>
                      </a: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807251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599852"/>
              </p:ext>
            </p:extLst>
          </p:nvPr>
        </p:nvGraphicFramePr>
        <p:xfrm>
          <a:off x="361793" y="2032487"/>
          <a:ext cx="11469600" cy="356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3200">
                  <a:extLst>
                    <a:ext uri="{9D8B030D-6E8A-4147-A177-3AD203B41FA5}">
                      <a16:colId xmlns:a16="http://schemas.microsoft.com/office/drawing/2014/main" val="2942051218"/>
                    </a:ext>
                  </a:extLst>
                </a:gridCol>
                <a:gridCol w="3823200">
                  <a:extLst>
                    <a:ext uri="{9D8B030D-6E8A-4147-A177-3AD203B41FA5}">
                      <a16:colId xmlns:a16="http://schemas.microsoft.com/office/drawing/2014/main" val="713461908"/>
                    </a:ext>
                  </a:extLst>
                </a:gridCol>
                <a:gridCol w="3823200">
                  <a:extLst>
                    <a:ext uri="{9D8B030D-6E8A-4147-A177-3AD203B41FA5}">
                      <a16:colId xmlns:a16="http://schemas.microsoft.com/office/drawing/2014/main" val="3088013110"/>
                    </a:ext>
                  </a:extLst>
                </a:gridCol>
              </a:tblGrid>
              <a:tr h="118800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ES" sz="1600" dirty="0"/>
                        <a:t>Dual-</a:t>
                      </a:r>
                      <a:r>
                        <a:rPr lang="es-ES" sz="1600" dirty="0" err="1"/>
                        <a:t>Ascent</a:t>
                      </a:r>
                      <a:r>
                        <a:rPr lang="es-ES" sz="1600" dirty="0"/>
                        <a:t> (DA):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s-ES" sz="1400" dirty="0" err="1"/>
                        <a:t>Model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based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ES" sz="1400" dirty="0" err="1"/>
                        <a:t>exact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solution</a:t>
                      </a:r>
                      <a:r>
                        <a:rPr lang="es-ES" sz="1400" dirty="0"/>
                        <a:t> (DP)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s-ES" sz="1400" dirty="0" err="1"/>
                        <a:t>Model</a:t>
                      </a:r>
                      <a:r>
                        <a:rPr lang="es-ES" sz="1400" dirty="0"/>
                        <a:t> free </a:t>
                      </a:r>
                      <a:r>
                        <a:rPr lang="es-ES" sz="14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ES" sz="1400" dirty="0" err="1">
                          <a:sym typeface="Wingdings" panose="05000000000000000000" pitchFamily="2" charset="2"/>
                        </a:rPr>
                        <a:t>stochastic</a:t>
                      </a:r>
                      <a:r>
                        <a:rPr lang="es-ES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s-ES" sz="1400" dirty="0" err="1">
                          <a:sym typeface="Wingdings" panose="05000000000000000000" pitchFamily="2" charset="2"/>
                        </a:rPr>
                        <a:t>gradient</a:t>
                      </a:r>
                      <a:r>
                        <a:rPr lang="es-ES" sz="1400" dirty="0">
                          <a:sym typeface="Wingdings" panose="05000000000000000000" pitchFamily="2" charset="2"/>
                        </a:rPr>
                        <a:t> (RL)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ES" dirty="0"/>
                        <a:t>SARSA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ES" dirty="0"/>
                        <a:t>Q-learning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ES" dirty="0" err="1"/>
                        <a:t>Double</a:t>
                      </a:r>
                      <a:r>
                        <a:rPr lang="es-ES" baseline="0" dirty="0"/>
                        <a:t> Q-learning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s-ES" dirty="0" err="1"/>
                        <a:t>Random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walk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classical</a:t>
                      </a:r>
                      <a:r>
                        <a:rPr lang="es-ES" dirty="0"/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ES" dirty="0" err="1"/>
                        <a:t>Random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walk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modified</a:t>
                      </a:r>
                      <a:r>
                        <a:rPr lang="es-ES" dirty="0"/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ES" dirty="0"/>
                        <a:t>Cliff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41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2"/>
                      </a:pPr>
                      <a:r>
                        <a:rPr lang="es-ES" sz="1600" dirty="0"/>
                        <a:t>DA </a:t>
                      </a:r>
                      <a:r>
                        <a:rPr lang="es-ES" sz="1600" dirty="0" err="1"/>
                        <a:t>with</a:t>
                      </a:r>
                      <a:r>
                        <a:rPr lang="es-ES" sz="1600" dirty="0"/>
                        <a:t> Linear </a:t>
                      </a:r>
                      <a:r>
                        <a:rPr lang="es-ES" sz="1600" dirty="0" err="1"/>
                        <a:t>Function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Approximation</a:t>
                      </a:r>
                      <a:r>
                        <a:rPr lang="es-ES" sz="1600" dirty="0"/>
                        <a:t> (DA-LFA)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ES" dirty="0"/>
                        <a:t>LSPI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ES" dirty="0"/>
                        <a:t>LSTD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ES" dirty="0"/>
                        <a:t>GTD2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ES" dirty="0" err="1"/>
                        <a:t>Variance</a:t>
                      </a:r>
                      <a:r>
                        <a:rPr lang="es-ES" baseline="0" dirty="0"/>
                        <a:t> </a:t>
                      </a:r>
                      <a:r>
                        <a:rPr lang="es-ES" baseline="0" dirty="0" err="1"/>
                        <a:t>reduction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ES" dirty="0" err="1"/>
                        <a:t>Chain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walk</a:t>
                      </a:r>
                      <a:r>
                        <a:rPr lang="es-ES" dirty="0"/>
                        <a:t> (RL </a:t>
                      </a:r>
                      <a:r>
                        <a:rPr lang="es-ES" dirty="0" err="1"/>
                        <a:t>course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version</a:t>
                      </a:r>
                      <a:r>
                        <a:rPr lang="es-ES" dirty="0"/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ES" dirty="0"/>
                        <a:t>Mountain</a:t>
                      </a:r>
                      <a:r>
                        <a:rPr lang="es-ES" baseline="0" dirty="0"/>
                        <a:t> car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998584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es-ES" sz="1800" dirty="0"/>
                        <a:t>DA </a:t>
                      </a:r>
                      <a:r>
                        <a:rPr lang="es-ES" sz="1800" dirty="0" err="1"/>
                        <a:t>with</a:t>
                      </a:r>
                      <a:r>
                        <a:rPr lang="es-ES" sz="1800" dirty="0"/>
                        <a:t> Non-Linear </a:t>
                      </a:r>
                      <a:r>
                        <a:rPr lang="es-ES" sz="1800" dirty="0" err="1"/>
                        <a:t>Function</a:t>
                      </a:r>
                      <a:r>
                        <a:rPr lang="es-ES" sz="1800" dirty="0"/>
                        <a:t> </a:t>
                      </a:r>
                      <a:r>
                        <a:rPr lang="es-ES" sz="1800" dirty="0" err="1"/>
                        <a:t>Approximation</a:t>
                      </a:r>
                      <a:r>
                        <a:rPr lang="es-ES" sz="1800" dirty="0"/>
                        <a:t> (DA-NLFA)</a:t>
                      </a:r>
                      <a:endParaRPr lang="es-ES" sz="1600" dirty="0"/>
                    </a:p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ES" dirty="0"/>
                        <a:t>Deep Q-learning (DQN)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ES" dirty="0"/>
                        <a:t>Neural </a:t>
                      </a:r>
                      <a:r>
                        <a:rPr lang="es-ES" dirty="0" err="1"/>
                        <a:t>fitted</a:t>
                      </a:r>
                      <a:r>
                        <a:rPr lang="es-ES" dirty="0"/>
                        <a:t> Q-</a:t>
                      </a:r>
                      <a:r>
                        <a:rPr lang="es-ES" dirty="0" err="1"/>
                        <a:t>iteration</a:t>
                      </a:r>
                      <a:r>
                        <a:rPr lang="es-ES" dirty="0"/>
                        <a:t> (NFQ)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ES" dirty="0"/>
                        <a:t>Mountain</a:t>
                      </a:r>
                      <a:r>
                        <a:rPr lang="es-ES" baseline="0" dirty="0"/>
                        <a:t> Car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ES" baseline="0" dirty="0" err="1"/>
                        <a:t>Cart</a:t>
                      </a:r>
                      <a:r>
                        <a:rPr lang="es-ES" baseline="0" dirty="0"/>
                        <a:t>-Pole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ES" baseline="0" dirty="0" err="1"/>
                        <a:t>Videogames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456796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 rot="757627">
            <a:off x="10306862" y="3670588"/>
            <a:ext cx="1741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¡¡CONTINUOUS STATE SPACE!!</a:t>
            </a:r>
          </a:p>
        </p:txBody>
      </p:sp>
      <p:cxnSp>
        <p:nvCxnSpPr>
          <p:cNvPr id="13" name="Conector recto de flecha 12"/>
          <p:cNvCxnSpPr>
            <a:endCxn id="11" idx="1"/>
          </p:cNvCxnSpPr>
          <p:nvPr/>
        </p:nvCxnSpPr>
        <p:spPr>
          <a:xfrm>
            <a:off x="9710670" y="3696239"/>
            <a:ext cx="617247" cy="76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errar llave 13"/>
          <p:cNvSpPr/>
          <p:nvPr/>
        </p:nvSpPr>
        <p:spPr>
          <a:xfrm>
            <a:off x="9762186" y="4502989"/>
            <a:ext cx="154547" cy="7773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993535" y="4458009"/>
            <a:ext cx="1562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Neural </a:t>
            </a:r>
            <a:r>
              <a:rPr lang="es-ES" sz="1600" dirty="0" err="1">
                <a:solidFill>
                  <a:srgbClr val="FF0000"/>
                </a:solidFill>
              </a:rPr>
              <a:t>networks</a:t>
            </a:r>
            <a:endParaRPr lang="es-ES" sz="1600" dirty="0">
              <a:solidFill>
                <a:srgbClr val="FF0000"/>
              </a:solidFill>
            </a:endParaRPr>
          </a:p>
          <a:p>
            <a:r>
              <a:rPr lang="es-ES" sz="1600" dirty="0">
                <a:solidFill>
                  <a:srgbClr val="FF0000"/>
                </a:solidFill>
              </a:rPr>
              <a:t>Python</a:t>
            </a:r>
          </a:p>
          <a:p>
            <a:r>
              <a:rPr lang="es-ES" sz="1600" dirty="0" err="1">
                <a:solidFill>
                  <a:srgbClr val="FF0000"/>
                </a:solidFill>
              </a:rPr>
              <a:t>OpenAI</a:t>
            </a:r>
            <a:endParaRPr lang="es-E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69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388</Words>
  <Application>Microsoft Office PowerPoint</Application>
  <PresentationFormat>Panorámica</PresentationFormat>
  <Paragraphs>88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Tema de Office</vt:lpstr>
      <vt:lpstr>Content</vt:lpstr>
      <vt:lpstr>Content</vt:lpstr>
      <vt:lpstr>Random walk (modified)</vt:lpstr>
      <vt:lpstr>Comparison</vt:lpstr>
      <vt:lpstr>Comparison</vt:lpstr>
      <vt:lpstr>Presentación de PowerPoint</vt:lpstr>
      <vt:lpstr>Cliff</vt:lpstr>
      <vt:lpstr>Content</vt:lpstr>
      <vt:lpstr>Roadmap: where are we going?</vt:lpstr>
      <vt:lpstr>Content</vt:lpstr>
      <vt:lpstr>Future lines (18/05/2017)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Garcia-ocaña Hernandez</dc:creator>
  <cp:lastModifiedBy>Daniel Garcia-ocaña Hernandez</cp:lastModifiedBy>
  <cp:revision>226</cp:revision>
  <dcterms:created xsi:type="dcterms:W3CDTF">2017-02-28T08:49:40Z</dcterms:created>
  <dcterms:modified xsi:type="dcterms:W3CDTF">2017-05-11T13:58:18Z</dcterms:modified>
</cp:coreProperties>
</file>