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3" name="Nivel de texto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ínea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5" name="Nivel de texto 1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6" name="Nivel de texto 1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7" name="Número de diapositiva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magen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Imagen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6" name="Imagen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ínea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5" name="Bocadillo cuadrado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6" name="Nivel de texto 1…"/>
          <p:cNvSpPr txBox="1"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27" name="Juan López"/>
          <p:cNvSpPr txBox="1"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anchor="t"/>
          <a:lstStyle/>
          <a:p>
            <a:pPr algn="r">
              <a:spcBef>
                <a:spcPts val="0"/>
              </a:spcBef>
              <a:defRPr cap="none" sz="60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8" name="Texto"/>
          <p:cNvSpPr txBox="1"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pc="100" sz="2400">
                <a:solidFill>
                  <a:srgbClr val="838787"/>
                </a:solidFill>
              </a:defRPr>
            </a:pPr>
          </a:p>
        </p:txBody>
      </p:sp>
      <p:sp>
        <p:nvSpPr>
          <p:cNvPr id="129" name="Número de diapositiva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 alt.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Nivel de texto 1…"/>
          <p:cNvSpPr txBox="1"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7" name="Imagen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8" name="Juan López"/>
          <p:cNvSpPr txBox="1"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cap="none" sz="600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39" name="Número de diapositiva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magen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Número de diapositiva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 blanco alt.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Número de diapositiva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n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Nivel de texto 1…"/>
          <p:cNvSpPr txBox="1"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anchor="ctr"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4" name="Nivel de texto 1…"/>
          <p:cNvSpPr txBox="1"/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subtítulo alt.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3" name="Nivel de texto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4" name="Número de diapositiva"/>
          <p:cNvSpPr txBox="1"/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o del título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ínea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0" name="Imagen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Texto del título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2" name="Nivel de texto 1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(arriba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ínea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1" name="Nivel de texto 1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2" name="Texto del título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63" name="Número de diapositiva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ínea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1" name="Nivel de texto 1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2" name="Texto del título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y viñetas alt.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ínea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2" name="Nivel de texto 1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3" name="Texto del título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84" name="Nivel de texto 1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Línea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3" name="Nivel de texto 1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Imagen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Texto del título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96" name="Nivel de texto 1…"/>
          <p:cNvSpPr txBox="1"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7" name="Número de diapositiva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ínea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" name="Texto del título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4" name="Nivel de texto 1…"/>
          <p:cNvSpPr txBox="1"/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" name="Número de diapositiva"/>
          <p:cNvSpPr txBox="1"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1pPr>
      <a:lvl2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2pPr>
      <a:lvl3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3pPr>
      <a:lvl4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4pPr>
      <a:lvl5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5pPr>
      <a:lvl6pPr marL="2928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6pPr>
      <a:lvl7pPr marL="3372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7pPr>
      <a:lvl8pPr marL="3817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8pPr>
      <a:lvl9pPr marL="4261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9pPr>
    </p:bodyStyle>
    <p:otherStyle>
      <a:lvl1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mODAL VERBS"/>
          <p:cNvSpPr txBox="1"/>
          <p:nvPr>
            <p:ph type="ctrTitle"/>
          </p:nvPr>
        </p:nvSpPr>
        <p:spPr>
          <a:xfrm>
            <a:off x="406398" y="3242733"/>
            <a:ext cx="12192003" cy="2705102"/>
          </a:xfrm>
          <a:prstGeom prst="rect">
            <a:avLst/>
          </a:prstGeom>
        </p:spPr>
        <p:txBody>
          <a:bodyPr/>
          <a:lstStyle/>
          <a:p>
            <a:pPr/>
            <a:r>
              <a:t>mODAL VERBS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orm"/>
          <p:cNvSpPr txBox="1"/>
          <p:nvPr>
            <p:ph type="title"/>
          </p:nvPr>
        </p:nvSpPr>
        <p:spPr>
          <a:xfrm>
            <a:off x="406398" y="311149"/>
            <a:ext cx="12192003" cy="723902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form</a:t>
            </a:r>
          </a:p>
        </p:txBody>
      </p:sp>
      <p:sp>
        <p:nvSpPr>
          <p:cNvPr id="173" name="Modal verbs share the following characteristics.…"/>
          <p:cNvSpPr txBox="1"/>
          <p:nvPr>
            <p:ph type="body" idx="1"/>
          </p:nvPr>
        </p:nvSpPr>
        <p:spPr>
          <a:xfrm>
            <a:off x="406400" y="1306313"/>
            <a:ext cx="12192000" cy="7545587"/>
          </a:xfrm>
          <a:prstGeom prst="rect">
            <a:avLst/>
          </a:prstGeom>
        </p:spPr>
        <p:txBody>
          <a:bodyPr anchor="t"/>
          <a:lstStyle/>
          <a:p>
            <a:pPr marL="426719" indent="-426719" defTabSz="56083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Modal verbs share the following characteristics.</a:t>
            </a:r>
          </a:p>
          <a:p>
            <a:pPr lvl="2" marL="1280158" indent="-426719" defTabSz="56083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Font typeface="Avenir Next"/>
              <a:buChar char="▸"/>
              <a:defRPr cap="none" spc="0"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We put an </a:t>
            </a:r>
            <a:r>
              <a:rPr b="1" u="sng">
                <a:latin typeface="Avenir Next"/>
                <a:ea typeface="Avenir Next"/>
                <a:cs typeface="Avenir Next"/>
                <a:sym typeface="Avenir Next"/>
              </a:rPr>
              <a:t>infinitive without </a:t>
            </a:r>
            <a:r>
              <a:rPr b="1" i="1" u="sng">
                <a:latin typeface="Avenir Next"/>
                <a:ea typeface="Avenir Next"/>
                <a:cs typeface="Avenir Next"/>
                <a:sym typeface="Avenir Next"/>
              </a:rPr>
              <a:t>to</a:t>
            </a:r>
            <a:r>
              <a:t> after most modal verbs —&gt;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She </a:t>
            </a:r>
            <a:r>
              <a:rPr b="1" i="1">
                <a:latin typeface="Avenir Next"/>
                <a:ea typeface="Avenir Next"/>
                <a:cs typeface="Avenir Next"/>
                <a:sym typeface="Avenir Next"/>
              </a:rPr>
              <a:t>should </a:t>
            </a:r>
            <a:r>
              <a:rPr b="1" i="1" strike="sngStrike">
                <a:latin typeface="Avenir Next"/>
                <a:ea typeface="Avenir Next"/>
                <a:cs typeface="Avenir Next"/>
                <a:sym typeface="Avenir Next"/>
              </a:rPr>
              <a:t>to</a:t>
            </a:r>
            <a:r>
              <a:rPr b="1" i="1">
                <a:latin typeface="Avenir Next"/>
                <a:ea typeface="Avenir Next"/>
                <a:cs typeface="Avenir Next"/>
                <a:sym typeface="Avenir Next"/>
              </a:rPr>
              <a:t> learn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 Greek.</a:t>
            </a:r>
            <a:r>
              <a:t> </a:t>
            </a:r>
          </a:p>
          <a:p>
            <a:pPr lvl="2" marL="1280158" indent="-426719" defTabSz="56083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Font typeface="Avenir Next"/>
              <a:buChar char="▸"/>
              <a:defRPr cap="none" spc="0"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Modals </a:t>
            </a:r>
            <a:r>
              <a:rPr u="sng"/>
              <a:t>do not take</a:t>
            </a:r>
            <a:r>
              <a:rPr b="1" u="sng">
                <a:latin typeface="Avenir Next"/>
                <a:ea typeface="Avenir Next"/>
                <a:cs typeface="Avenir Next"/>
                <a:sym typeface="Avenir Next"/>
              </a:rPr>
              <a:t> -s / -es</a:t>
            </a:r>
            <a:r>
              <a:t> in the third person —&gt;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I </a:t>
            </a:r>
            <a:r>
              <a:rPr b="1" i="1">
                <a:latin typeface="Avenir Next"/>
                <a:ea typeface="Avenir Next"/>
                <a:cs typeface="Avenir Next"/>
                <a:sym typeface="Avenir Next"/>
              </a:rPr>
              <a:t>can play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the drums. He</a:t>
            </a:r>
            <a:r>
              <a:rPr b="1" i="1">
                <a:latin typeface="Avenir Next"/>
                <a:ea typeface="Avenir Next"/>
                <a:cs typeface="Avenir Next"/>
                <a:sym typeface="Avenir Next"/>
              </a:rPr>
              <a:t> can play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 the drums too.</a:t>
            </a:r>
            <a:endParaRPr i="1">
              <a:latin typeface="Avenir Next"/>
              <a:ea typeface="Avenir Next"/>
              <a:cs typeface="Avenir Next"/>
              <a:sym typeface="Avenir Next"/>
            </a:endParaRPr>
          </a:p>
          <a:p>
            <a:pPr lvl="2" marL="1280158" indent="-426719" defTabSz="56083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Font typeface="Avenir Next"/>
              <a:buChar char="▸"/>
              <a:defRPr cap="none" spc="0"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Modals </a:t>
            </a:r>
            <a:r>
              <a:rPr u="sng"/>
              <a:t>do not use the auxiliary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 </a:t>
            </a:r>
            <a:r>
              <a:rPr b="1" i="1">
                <a:latin typeface="Avenir Next"/>
                <a:ea typeface="Avenir Next"/>
                <a:cs typeface="Avenir Next"/>
                <a:sym typeface="Avenir Next"/>
              </a:rPr>
              <a:t>do / does</a:t>
            </a:r>
            <a:r>
              <a:t> to form negatives, questions or short answers —&gt;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She</a:t>
            </a:r>
            <a:r>
              <a:rPr b="1" i="1">
                <a:latin typeface="Avenir Next"/>
                <a:ea typeface="Avenir Next"/>
                <a:cs typeface="Avenir Next"/>
                <a:sym typeface="Avenir Next"/>
              </a:rPr>
              <a:t> shouldn’t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speak to him.</a:t>
            </a:r>
            <a:endParaRPr i="1">
              <a:latin typeface="Avenir Next"/>
              <a:ea typeface="Avenir Next"/>
              <a:cs typeface="Avenir Next"/>
              <a:sym typeface="Avenir Next"/>
            </a:endParaRPr>
          </a:p>
          <a:p>
            <a:pPr lvl="2" marL="1280158" indent="-426719" defTabSz="56083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Font typeface="Avenir Next"/>
              <a:buChar char="▸"/>
              <a:defRPr cap="none" spc="0"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Modals </a:t>
            </a:r>
            <a:r>
              <a:rPr u="sng"/>
              <a:t>can form contractions</a:t>
            </a:r>
            <a:r>
              <a:t> when used in the negative —&gt;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They</a:t>
            </a:r>
            <a:r>
              <a:rPr b="1" i="1">
                <a:latin typeface="Avenir Next"/>
                <a:ea typeface="Avenir Next"/>
                <a:cs typeface="Avenir Next"/>
                <a:sym typeface="Avenir Next"/>
              </a:rPr>
              <a:t> should not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 come = They </a:t>
            </a:r>
            <a:r>
              <a:rPr b="1" i="1">
                <a:latin typeface="Avenir Next"/>
                <a:ea typeface="Avenir Next"/>
                <a:cs typeface="Avenir Next"/>
                <a:sym typeface="Avenir Next"/>
              </a:rPr>
              <a:t>shouldn’t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 come.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FFIRMATIVE…"/>
          <p:cNvSpPr txBox="1"/>
          <p:nvPr>
            <p:ph type="body" idx="1"/>
          </p:nvPr>
        </p:nvSpPr>
        <p:spPr>
          <a:xfrm>
            <a:off x="406398" y="1354665"/>
            <a:ext cx="12192003" cy="6108703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defRPr cap="none" spc="0" sz="2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AFFIRMATIVE</a:t>
            </a:r>
          </a:p>
          <a:p>
            <a:pPr>
              <a:lnSpc>
                <a:spcPct val="100000"/>
              </a:lnSpc>
              <a:defRPr cap="none" spc="0" sz="2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I / You / He / She / It / We / They + modal verb +     infinitive</a:t>
            </a:r>
          </a:p>
          <a:p>
            <a:pPr>
              <a:lnSpc>
                <a:spcPct val="100000"/>
              </a:lnSpc>
              <a:defRPr cap="none" spc="0" sz="2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lvl="3" marL="0" indent="3241962">
              <a:lnSpc>
                <a:spcPct val="100000"/>
              </a:lnSpc>
              <a:buSzTx/>
              <a:buNone/>
              <a:defRPr cap="none" spc="0" sz="2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			I	+        can	 +       sing</a:t>
            </a:r>
          </a:p>
          <a:p>
            <a:pPr>
              <a:lnSpc>
                <a:spcPct val="100000"/>
              </a:lnSpc>
              <a:defRPr cap="none" spc="0" sz="2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>
              <a:lnSpc>
                <a:spcPct val="100000"/>
              </a:lnSpc>
              <a:defRPr cap="none" spc="0" sz="2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NEGATIVE</a:t>
            </a:r>
          </a:p>
          <a:p>
            <a:pPr>
              <a:lnSpc>
                <a:spcPct val="100000"/>
              </a:lnSpc>
              <a:defRPr cap="none" spc="0" sz="2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I / You / He / She / It / We / They + modal verb + not (n’t) +  infinitive</a:t>
            </a:r>
          </a:p>
          <a:p>
            <a:pPr>
              <a:lnSpc>
                <a:spcPct val="100000"/>
              </a:lnSpc>
              <a:defRPr cap="none" spc="0" sz="2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>
              <a:lnSpc>
                <a:spcPct val="100000"/>
              </a:lnSpc>
              <a:defRPr cap="none" spc="0" sz="2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		                    	     I             +     can’t                      +      sing</a:t>
            </a:r>
          </a:p>
          <a:p>
            <a:pPr>
              <a:lnSpc>
                <a:spcPct val="100000"/>
              </a:lnSpc>
              <a:defRPr cap="none" spc="0" sz="2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>
              <a:lnSpc>
                <a:spcPct val="100000"/>
              </a:lnSpc>
              <a:defRPr cap="none" spc="0" sz="2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>
              <a:lnSpc>
                <a:spcPct val="100000"/>
              </a:lnSpc>
              <a:defRPr cap="none" spc="0" sz="2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QUESTION</a:t>
            </a:r>
          </a:p>
          <a:p>
            <a:pPr>
              <a:lnSpc>
                <a:spcPct val="100000"/>
              </a:lnSpc>
              <a:defRPr cap="none" spc="0" sz="2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modal verb + I / You / He / She / It / We / They + infinitive?</a:t>
            </a:r>
          </a:p>
          <a:p>
            <a:pPr>
              <a:lnSpc>
                <a:spcPct val="100000"/>
              </a:lnSpc>
              <a:defRPr cap="none" spc="0" sz="2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		Can  +                    you	                         +       sing?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EMI MODALS"/>
          <p:cNvSpPr txBox="1"/>
          <p:nvPr>
            <p:ph type="title"/>
          </p:nvPr>
        </p:nvSpPr>
        <p:spPr>
          <a:xfrm>
            <a:off x="406400" y="311149"/>
            <a:ext cx="12192000" cy="723902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SEMI MODALS</a:t>
            </a:r>
          </a:p>
        </p:txBody>
      </p:sp>
      <p:sp>
        <p:nvSpPr>
          <p:cNvPr id="178" name="Some verbs, such as ought to, have some of the characteristics of modal verbs.…"/>
          <p:cNvSpPr txBox="1"/>
          <p:nvPr>
            <p:ph type="body" idx="1"/>
          </p:nvPr>
        </p:nvSpPr>
        <p:spPr>
          <a:xfrm>
            <a:off x="406400" y="1947333"/>
            <a:ext cx="12192000" cy="6108702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Some verbs, such as </a:t>
            </a:r>
            <a:r>
              <a:rPr b="1" i="1">
                <a:latin typeface="Avenir Next"/>
                <a:ea typeface="Avenir Next"/>
                <a:cs typeface="Avenir Next"/>
                <a:sym typeface="Avenir Next"/>
              </a:rPr>
              <a:t>ought to</a:t>
            </a:r>
            <a:r>
              <a:t>, have</a:t>
            </a:r>
            <a:r>
              <a:rPr u="sng"/>
              <a:t> some of the characteristics of modal verbs. </a:t>
            </a:r>
            <a:endParaRPr u="sng"/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Some verbs, such as </a:t>
            </a:r>
            <a:r>
              <a:rPr b="1" i="1">
                <a:latin typeface="Avenir Next"/>
                <a:ea typeface="Avenir Next"/>
                <a:cs typeface="Avenir Next"/>
                <a:sym typeface="Avenir Next"/>
              </a:rPr>
              <a:t>have to</a:t>
            </a:r>
            <a:r>
              <a:t>,</a:t>
            </a:r>
            <a:r>
              <a:rPr u="sng"/>
              <a:t> function in a similar way </a:t>
            </a:r>
            <a:r>
              <a:t>to modal verbs but </a:t>
            </a:r>
            <a:r>
              <a:rPr u="sng"/>
              <a:t>don’t share</a:t>
            </a:r>
            <a:r>
              <a:t> any of the common </a:t>
            </a:r>
            <a:r>
              <a:rPr u="sng"/>
              <a:t>modal characteristics</a:t>
            </a:r>
            <a:r>
              <a:t>.</a:t>
            </a:r>
          </a:p>
          <a:p>
            <a:pPr lvl="3" marL="17780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Font typeface="Avenir Next"/>
              <a:buChar char="▸"/>
              <a:defRPr cap="none" i="1" spc="0"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She</a:t>
            </a:r>
            <a:r>
              <a:rPr b="1"/>
              <a:t> doesn’t have</a:t>
            </a:r>
            <a:r>
              <a:t> to go.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UNCTIONS OF MODAL VERBS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fUNCTIONS OF MODAL VERBS</a:t>
            </a:r>
          </a:p>
        </p:txBody>
      </p:sp>
      <p:sp>
        <p:nvSpPr>
          <p:cNvPr id="181" name="Modal verbs work with a main verb to add extra meaning.…"/>
          <p:cNvSpPr txBox="1"/>
          <p:nvPr>
            <p:ph type="body" idx="1"/>
          </p:nvPr>
        </p:nvSpPr>
        <p:spPr>
          <a:xfrm>
            <a:off x="406400" y="1306313"/>
            <a:ext cx="12192000" cy="7545587"/>
          </a:xfrm>
          <a:prstGeom prst="rect">
            <a:avLst/>
          </a:prstGeom>
        </p:spPr>
        <p:txBody>
          <a:bodyPr anchor="t"/>
          <a:lstStyle/>
          <a:p>
            <a:pPr marL="211403" indent="-211403" defTabSz="277844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1558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Modal verbs work with a main verb to</a:t>
            </a:r>
            <a:r>
              <a:rPr u="sng"/>
              <a:t> add extra meaning</a:t>
            </a:r>
            <a:r>
              <a:t>. </a:t>
            </a:r>
          </a:p>
          <a:p>
            <a:pPr lvl="2" marL="634211" indent="-211403" defTabSz="277844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Font typeface="Avenir Next"/>
              <a:buChar char="▸"/>
              <a:defRPr b="1" cap="none" spc="0" sz="1558">
                <a:latin typeface="Avenir Next"/>
                <a:ea typeface="Avenir Next"/>
                <a:cs typeface="Avenir Next"/>
                <a:sym typeface="Avenir Next"/>
              </a:defRPr>
            </a:pPr>
            <a:r>
              <a:t>ABILITY</a:t>
            </a:r>
          </a:p>
          <a:p>
            <a:pPr lvl="3" marL="845615" indent="-211403" defTabSz="277844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Font typeface="Avenir Next"/>
              <a:buChar char="▸"/>
              <a:defRPr cap="none" spc="0" sz="1558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General ability</a:t>
            </a:r>
          </a:p>
          <a:p>
            <a:pPr lvl="5" marL="1268424" indent="-211403" defTabSz="277844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Font typeface="Avenir Next"/>
              <a:buChar char="▸"/>
              <a:defRPr b="1" cap="none" i="1" sz="1558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can / can’t </a:t>
            </a:r>
            <a:r>
              <a:rPr b="0" i="0">
                <a:latin typeface="Avenir Next Medium"/>
                <a:ea typeface="Avenir Next Medium"/>
                <a:cs typeface="Avenir Next Medium"/>
                <a:sym typeface="Avenir Next Medium"/>
              </a:rPr>
              <a:t>-</a:t>
            </a:r>
            <a:r>
              <a:rPr b="0"/>
              <a:t> I can ride a bike / I can’t ride a bike. </a:t>
            </a:r>
          </a:p>
          <a:p>
            <a:pPr lvl="5" marL="1268424" indent="-211403" defTabSz="277844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Font typeface="Avenir Next"/>
              <a:buChar char="▸"/>
              <a:defRPr b="1" cap="none" i="1" sz="1558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be able to / be unable to </a:t>
            </a:r>
            <a:r>
              <a:rPr b="0"/>
              <a:t>- I’m able to attend the fashion show / I’m not able to attend the fashion show.</a:t>
            </a:r>
            <a:endParaRPr b="0"/>
          </a:p>
          <a:p>
            <a:pPr lvl="5" marL="1268424" indent="-211403" defTabSz="277844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Font typeface="Avenir Next"/>
              <a:buChar char="▸"/>
              <a:defRPr b="1" cap="none" i="1" sz="1558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be capable of / be incapable of -</a:t>
            </a:r>
            <a:r>
              <a:rPr b="0"/>
              <a:t> She isn’t capable of looking after herself. </a:t>
            </a:r>
          </a:p>
          <a:p>
            <a:pPr lvl="3" marL="845615" indent="-211403" defTabSz="277844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Font typeface="Avenir Next"/>
              <a:buChar char="▸"/>
              <a:defRPr cap="none" spc="0" sz="1558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General ability in the past</a:t>
            </a:r>
          </a:p>
          <a:p>
            <a:pPr lvl="5" marL="1268424" indent="-211403" defTabSz="277844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Font typeface="Avenir Next"/>
              <a:buChar char="▸"/>
              <a:defRPr b="1" cap="none" i="1" sz="1558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*</a:t>
            </a:r>
            <a:r>
              <a:t>could</a:t>
            </a:r>
            <a:r>
              <a:rPr b="0"/>
              <a:t> - I could ride a bike when I was a child.</a:t>
            </a:r>
            <a:endParaRPr b="0"/>
          </a:p>
          <a:p>
            <a:pPr lvl="5" marL="1268424" indent="-211403" defTabSz="277844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Font typeface="Avenir Next"/>
              <a:buChar char="▸"/>
              <a:defRPr b="1" cap="none" i="1" sz="1558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was able to</a:t>
            </a:r>
            <a:r>
              <a:rPr b="0"/>
              <a:t> </a:t>
            </a:r>
            <a:endParaRPr b="0"/>
          </a:p>
          <a:p>
            <a:pPr lvl="5" marL="1268424" indent="-211403" defTabSz="277844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Font typeface="Avenir Next"/>
              <a:buChar char="▸"/>
              <a:defRPr b="1" cap="none" i="1" sz="1558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was capable of -</a:t>
            </a:r>
            <a:r>
              <a:rPr b="0"/>
              <a:t> When he was young he  was capable of running 10 km in half an hour.</a:t>
            </a:r>
          </a:p>
          <a:p>
            <a:pPr lvl="3" marL="845615" indent="-211403" defTabSz="277844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Font typeface="Avenir Next"/>
              <a:buChar char="▸"/>
              <a:defRPr cap="none" spc="0" sz="1558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Particular effort / specific situation in the past </a:t>
            </a:r>
          </a:p>
          <a:p>
            <a:pPr lvl="5" marL="1268424" indent="-211403" defTabSz="277844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Font typeface="Avenir Next"/>
              <a:buChar char="▸"/>
              <a:defRPr b="1" cap="none" i="1" sz="1558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was able to / wasn’t able to -</a:t>
            </a:r>
            <a:r>
              <a:rPr b="0"/>
              <a:t> He was finally able to get to the next level.</a:t>
            </a:r>
          </a:p>
          <a:p>
            <a:pPr lvl="5" marL="1268424" indent="-211403" defTabSz="277844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Font typeface="Avenir Next"/>
              <a:buChar char="▸"/>
              <a:defRPr b="1" cap="none" i="1" sz="1558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managed to / didn’t manage to -</a:t>
            </a:r>
            <a:r>
              <a:rPr b="0"/>
              <a:t> I managed to speak to him last night. </a:t>
            </a:r>
            <a:endParaRPr b="0"/>
          </a:p>
          <a:p>
            <a:pPr lvl="5" marL="1268424" indent="-211403" defTabSz="277844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Font typeface="Avenir Next"/>
              <a:buChar char="▸"/>
              <a:defRPr b="1" cap="none" i="1" sz="1558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succeeded in -</a:t>
            </a:r>
            <a:r>
              <a:rPr b="0"/>
              <a:t> Firefighters succeeded in controlling the flames. </a:t>
            </a:r>
            <a:endParaRPr b="0"/>
          </a:p>
          <a:p>
            <a:pPr lvl="5" marL="1268424" indent="-211403" defTabSz="277844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Font typeface="Avenir Next"/>
              <a:buChar char="▸"/>
              <a:defRPr b="1" cap="none" i="1" sz="1558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*could </a:t>
            </a:r>
            <a:r>
              <a:rPr b="0"/>
              <a:t>can’t be used to talk about ability to do something on one occasion. </a:t>
            </a:r>
          </a:p>
          <a:p>
            <a:pPr lvl="3" marL="845615" indent="-211403" defTabSz="277844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Font typeface="Avenir Next"/>
              <a:buChar char="▸"/>
              <a:defRPr b="1" cap="none" i="1" spc="0" sz="1558">
                <a:latin typeface="Avenir Next"/>
                <a:ea typeface="Avenir Next"/>
                <a:cs typeface="Avenir Next"/>
                <a:sym typeface="Avenir Next"/>
              </a:defRPr>
            </a:pPr>
            <a:r>
              <a:t>Couldn’t</a:t>
            </a:r>
          </a:p>
          <a:p>
            <a:pPr lvl="5" marL="1268424" indent="-211403" defTabSz="277844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Font typeface="Avenir Next"/>
              <a:buChar char="▸"/>
              <a:defRPr cap="none" sz="155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general and specific situations in the past -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 I couldn’t ride a bike when I was younger; I couldn’t speak to him last night.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ERMISSION…"/>
          <p:cNvSpPr txBox="1"/>
          <p:nvPr>
            <p:ph type="body" idx="1"/>
          </p:nvPr>
        </p:nvSpPr>
        <p:spPr>
          <a:xfrm>
            <a:off x="67733" y="1104007"/>
            <a:ext cx="12192001" cy="7545586"/>
          </a:xfrm>
          <a:prstGeom prst="rect">
            <a:avLst/>
          </a:prstGeom>
        </p:spPr>
        <p:txBody>
          <a:bodyPr anchor="t"/>
          <a:lstStyle/>
          <a:p>
            <a:pPr lvl="3" marL="512063" indent="-128015" defTabSz="168249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Font typeface="Avenir Next"/>
              <a:buChar char="▸"/>
              <a:defRPr b="1" cap="none" spc="0" sz="1529">
                <a:latin typeface="Avenir Next"/>
                <a:ea typeface="Avenir Next"/>
                <a:cs typeface="Avenir Next"/>
                <a:sym typeface="Avenir Next"/>
              </a:defRPr>
            </a:pPr>
            <a:r>
              <a:t>OBLIGATION AND NO OBLIGATION</a:t>
            </a:r>
          </a:p>
          <a:p>
            <a:pPr lvl="5" marL="768095" indent="-128015" defTabSz="168249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Font typeface="Avenir Next"/>
              <a:buChar char="▸"/>
              <a:defRPr cap="none" sz="1529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Obligation</a:t>
            </a:r>
          </a:p>
          <a:p>
            <a:pPr lvl="6" marL="896111" indent="-128015" defTabSz="168249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Font typeface="Avenir Next"/>
              <a:buChar char="▸"/>
              <a:defRPr b="1" cap="none" i="1" sz="1529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must - strong obligations imposed by the speaker. </a:t>
            </a:r>
            <a:r>
              <a:rPr b="0"/>
              <a:t> </a:t>
            </a:r>
            <a:endParaRPr b="0"/>
          </a:p>
          <a:p>
            <a:pPr lvl="7" marL="1528190" indent="-128015" defTabSz="168249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Font typeface="Avenir Next"/>
              <a:buChar char="▸"/>
              <a:defRPr b="1" cap="none" i="1" sz="1529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0"/>
              <a:t>You </a:t>
            </a:r>
            <a:r>
              <a:rPr u="sng"/>
              <a:t>must be</a:t>
            </a:r>
            <a:r>
              <a:rPr b="0"/>
              <a:t> here by 8 am. (manager to employee)</a:t>
            </a:r>
            <a:endParaRPr b="0"/>
          </a:p>
          <a:p>
            <a:pPr lvl="6" marL="896111" indent="-128015" defTabSz="168249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Font typeface="Avenir Next"/>
              <a:buChar char="▸"/>
              <a:defRPr b="1" cap="none" i="1" sz="1529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have to - strong obligations imposed by another person rather than by the speaker or writer.</a:t>
            </a:r>
          </a:p>
          <a:p>
            <a:pPr lvl="7" marL="1528190" indent="-128015" defTabSz="168249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Font typeface="Avenir Next"/>
              <a:buChar char="▸"/>
              <a:defRPr cap="none" i="1" sz="1529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I </a:t>
            </a:r>
            <a:r>
              <a:rPr b="1" u="sng"/>
              <a:t>have to be</a:t>
            </a:r>
            <a:r>
              <a:t> at work by 8 o’clock. The boss will get angry if I’m late. (employee to a friend)</a:t>
            </a:r>
          </a:p>
          <a:p>
            <a:pPr lvl="6" marL="896111" indent="-128015" defTabSz="168249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Font typeface="Avenir Next"/>
              <a:buChar char="▸"/>
              <a:defRPr b="1" cap="none" i="1" sz="1529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need to </a:t>
            </a:r>
            <a:r>
              <a:t>- to express necessity.</a:t>
            </a:r>
            <a:endParaRPr b="0"/>
          </a:p>
          <a:p>
            <a:pPr lvl="7" marL="1528190" indent="-128015" defTabSz="168249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Font typeface="Avenir Next"/>
              <a:buChar char="▸"/>
              <a:defRPr b="1" cap="none" i="1" sz="1529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0"/>
              <a:t>Can we go to the baker’s? I </a:t>
            </a:r>
            <a:r>
              <a:rPr u="sng"/>
              <a:t>need to get</a:t>
            </a:r>
            <a:r>
              <a:rPr b="0"/>
              <a:t> some bread.</a:t>
            </a:r>
          </a:p>
          <a:p>
            <a:pPr lvl="5" marL="768095" indent="-128015" defTabSz="168249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Font typeface="Avenir Next"/>
              <a:buChar char="▸"/>
              <a:defRPr cap="none" sz="1529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Lack of obligation</a:t>
            </a:r>
          </a:p>
          <a:p>
            <a:pPr lvl="6" marL="896111" indent="-128015" defTabSz="168249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Font typeface="Avenir Next"/>
              <a:buChar char="▸"/>
              <a:defRPr b="1" cap="none" i="1" sz="1529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needn’t - </a:t>
            </a:r>
            <a:r>
              <a:rPr b="0"/>
              <a:t>We needn’t buy a ticket.</a:t>
            </a:r>
          </a:p>
          <a:p>
            <a:pPr lvl="6" marL="896111" indent="-128015" defTabSz="168249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Font typeface="Avenir Next"/>
              <a:buChar char="▸"/>
              <a:defRPr b="1" cap="none" i="1" sz="1529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don’t have to -</a:t>
            </a:r>
            <a:r>
              <a:rPr b="0"/>
              <a:t> You don’t have to wear smart clothes. </a:t>
            </a:r>
          </a:p>
          <a:p>
            <a:pPr lvl="2" marL="600075" indent="-200025" defTabSz="262889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venir Next"/>
              <a:buChar char="▸"/>
              <a:defRPr b="1" cap="none" spc="0" sz="1529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PERMISSION</a:t>
            </a:r>
          </a:p>
          <a:p>
            <a:pPr lvl="5" marL="1200150" indent="-200025" defTabSz="262889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venir Next"/>
              <a:buChar char="▸"/>
              <a:defRPr b="1" cap="none" i="1" sz="1529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can</a:t>
            </a:r>
            <a:r>
              <a:rPr b="0"/>
              <a:t> - We can wear whatever we like to the party.</a:t>
            </a:r>
            <a:endParaRPr b="0"/>
          </a:p>
          <a:p>
            <a:pPr lvl="5" marL="1200150" indent="-200025" defTabSz="262889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venir Next"/>
              <a:buChar char="▸"/>
              <a:defRPr b="1" cap="none" i="1" sz="1529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may</a:t>
            </a:r>
            <a:r>
              <a:rPr b="0" i="0">
                <a:latin typeface="Avenir Next Medium"/>
                <a:ea typeface="Avenir Next Medium"/>
                <a:cs typeface="Avenir Next Medium"/>
                <a:sym typeface="Avenir Next Medium"/>
              </a:rPr>
              <a:t> (formal) - to ask for permission - </a:t>
            </a:r>
            <a:r>
              <a:rPr b="0"/>
              <a:t>May I use the phone?</a:t>
            </a:r>
          </a:p>
          <a:p>
            <a:pPr lvl="5" marL="1200150" indent="-200025" defTabSz="262889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venir Next"/>
              <a:buChar char="▸"/>
              <a:defRPr b="1" cap="none" i="1" sz="1529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be allowed to </a:t>
            </a:r>
            <a:r>
              <a:rPr b="0"/>
              <a:t>- The children are allowed to watch that TV series.</a:t>
            </a:r>
            <a:endParaRPr b="0"/>
          </a:p>
          <a:p>
            <a:pPr lvl="5" marL="1200150" indent="-200025" defTabSz="262889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venir Next"/>
              <a:buChar char="▸"/>
              <a:defRPr b="1" cap="none" i="1" sz="1529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let and make + infinitive withoutt to</a:t>
            </a:r>
            <a:endParaRPr b="0"/>
          </a:p>
          <a:p>
            <a:pPr lvl="6" marL="1400175" indent="-200025" defTabSz="262889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venir Next"/>
              <a:buChar char="▸"/>
              <a:defRPr b="1" cap="none" i="1" sz="1529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let - </a:t>
            </a:r>
            <a:r>
              <a:rPr b="0"/>
              <a:t>to express permission (not normally used in the passive). e.g. My dad never lets me watch that programme.</a:t>
            </a:r>
            <a:endParaRPr b="0"/>
          </a:p>
          <a:p>
            <a:pPr lvl="6" marL="1400175" indent="-200025" defTabSz="262889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venir Next"/>
              <a:buChar char="▸"/>
              <a:defRPr b="1" cap="none" i="1" sz="1529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make - </a:t>
            </a:r>
            <a:r>
              <a:rPr b="0"/>
              <a:t>to express obligation (in the passive, it is followed by the infinitive with to). e. g. The teacher made her do some extra homework / He was made to pay for the window he had broken.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DVICE, RECOMMENDATIONS…"/>
          <p:cNvSpPr txBox="1"/>
          <p:nvPr>
            <p:ph type="body" idx="1"/>
          </p:nvPr>
        </p:nvSpPr>
        <p:spPr>
          <a:xfrm>
            <a:off x="287866" y="1104007"/>
            <a:ext cx="12192001" cy="7545586"/>
          </a:xfrm>
          <a:prstGeom prst="rect">
            <a:avLst/>
          </a:prstGeom>
        </p:spPr>
        <p:txBody>
          <a:bodyPr anchor="t"/>
          <a:lstStyle/>
          <a:p>
            <a:pPr lvl="3" marL="955851" indent="-238962" defTabSz="314065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Avenir Next"/>
              <a:buChar char="▸"/>
              <a:defRPr b="1" cap="none" spc="0" sz="2856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lvl="3" marL="1493519" indent="-373379" defTabSz="490727">
              <a:lnSpc>
                <a:spcPct val="100000"/>
              </a:lnSpc>
              <a:spcBef>
                <a:spcPts val="2300"/>
              </a:spcBef>
              <a:buClr>
                <a:schemeClr val="accent1"/>
              </a:buClr>
              <a:buFont typeface="Avenir Next"/>
              <a:buChar char="▸"/>
              <a:defRPr b="1" cap="none" spc="0" sz="2856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PROHIBITION</a:t>
            </a:r>
          </a:p>
          <a:p>
            <a:pPr lvl="6" marL="2613659" indent="-373379" defTabSz="490727">
              <a:lnSpc>
                <a:spcPct val="100000"/>
              </a:lnSpc>
              <a:buClr>
                <a:schemeClr val="accent1"/>
              </a:buClr>
              <a:buFont typeface="Avenir Next"/>
              <a:buChar char="▸"/>
              <a:defRPr b="1" cap="none" i="1" sz="2856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can’t </a:t>
            </a:r>
            <a:r>
              <a:rPr b="0"/>
              <a:t>- Students can’t use their phone in class.</a:t>
            </a:r>
          </a:p>
          <a:p>
            <a:pPr lvl="6" marL="2613659" indent="-373379" defTabSz="490727">
              <a:lnSpc>
                <a:spcPct val="100000"/>
              </a:lnSpc>
              <a:buClr>
                <a:schemeClr val="accent1"/>
              </a:buClr>
              <a:buFont typeface="Avenir Next"/>
              <a:buChar char="▸"/>
              <a:defRPr b="1" cap="none" i="1" sz="2856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mustn’t </a:t>
            </a:r>
            <a:r>
              <a:rPr b="0"/>
              <a:t>- Children mustn’t talk in the corridors.</a:t>
            </a:r>
          </a:p>
          <a:p>
            <a:pPr lvl="3" marL="1493519" indent="-373379" defTabSz="490727">
              <a:lnSpc>
                <a:spcPct val="100000"/>
              </a:lnSpc>
              <a:spcBef>
                <a:spcPts val="2300"/>
              </a:spcBef>
              <a:buClr>
                <a:schemeClr val="accent1"/>
              </a:buClr>
              <a:buFont typeface="Avenir Next"/>
              <a:buChar char="▸"/>
              <a:defRPr b="1" cap="none" spc="0" sz="2856">
                <a:latin typeface="Avenir Next"/>
                <a:ea typeface="Avenir Next"/>
                <a:cs typeface="Avenir Next"/>
                <a:sym typeface="Avenir Next"/>
              </a:defRPr>
            </a:pPr>
            <a:r>
              <a:t>ADVICE, RECOMMENDATIONS</a:t>
            </a:r>
          </a:p>
          <a:p>
            <a:pPr lvl="7" marL="2852622" indent="-238962" defTabSz="314065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Avenir Next"/>
              <a:buChar char="▸"/>
              <a:defRPr b="1" cap="none" i="1" sz="2856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should / should not </a:t>
            </a:r>
            <a:r>
              <a:rPr b="0"/>
              <a:t>- You should go to that meeting. </a:t>
            </a:r>
          </a:p>
          <a:p>
            <a:pPr lvl="7" marL="2852622" indent="-238962" defTabSz="314065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Avenir Next"/>
              <a:buChar char="▸"/>
              <a:defRPr b="1" cap="none" i="1" sz="2856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ought to / ought not to</a:t>
            </a:r>
            <a:r>
              <a:rPr i="0"/>
              <a:t> </a:t>
            </a:r>
            <a:r>
              <a:rPr b="0" i="0">
                <a:latin typeface="Avenir Next Medium"/>
                <a:ea typeface="Avenir Next Medium"/>
                <a:cs typeface="Avenir Next Medium"/>
                <a:sym typeface="Avenir Next Medium"/>
              </a:rPr>
              <a:t>(more formal than should) - </a:t>
            </a:r>
            <a:r>
              <a:rPr b="0"/>
              <a:t>He ought not to behave like that. </a:t>
            </a:r>
          </a:p>
          <a:p>
            <a:pPr lvl="7" marL="2852622" indent="-238962" defTabSz="314065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Avenir Next"/>
              <a:buChar char="▸"/>
              <a:defRPr b="1" cap="none" i="1" sz="2856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had better / ‘d better</a:t>
            </a:r>
            <a:r>
              <a:rPr b="0" i="0">
                <a:latin typeface="Avenir Next Medium"/>
                <a:ea typeface="Avenir Next Medium"/>
                <a:cs typeface="Avenir Next Medium"/>
                <a:sym typeface="Avenir Next Medium"/>
              </a:rPr>
              <a:t> (it implies negative consequences if the advice is not followed) -</a:t>
            </a:r>
            <a:r>
              <a:rPr b="0"/>
              <a:t> You’d better not be late or you’ll miss the class.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