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78034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166159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569722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832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34882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615105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64259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111361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85948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60830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21133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55116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097D5-BA54-49D3-85EA-A32B99049945}" type="datetimeFigureOut">
              <a:rPr lang="en-IL" smtClean="0"/>
              <a:t>07/01/2023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14827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50527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097D5-BA54-49D3-85EA-A32B99049945}" type="datetimeFigureOut">
              <a:rPr lang="en-IL" smtClean="0"/>
              <a:t>07/01/2023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00789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49371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22980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519D5-E879-4DB9-AD59-05612E6CA397}" type="slidenum">
              <a:rPr lang="en-IL" smtClean="0"/>
              <a:t>‹#›</a:t>
            </a:fld>
            <a:endParaRPr lang="en-IL"/>
          </a:p>
        </p:txBody>
      </p:sp>
    </p:spTree>
    <p:extLst>
      <p:ext uri="{BB962C8B-B14F-4D97-AF65-F5344CB8AC3E}">
        <p14:creationId xmlns:p14="http://schemas.microsoft.com/office/powerpoint/2010/main" val="244773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5FE0-3A36-4D7D-7CBC-3CDF5D95338C}"/>
              </a:ext>
            </a:extLst>
          </p:cNvPr>
          <p:cNvSpPr>
            <a:spLocks noGrp="1"/>
          </p:cNvSpPr>
          <p:nvPr>
            <p:ph type="ctrTitle"/>
          </p:nvPr>
        </p:nvSpPr>
        <p:spPr>
          <a:xfrm>
            <a:off x="1524000" y="157163"/>
            <a:ext cx="9144000" cy="2387600"/>
          </a:xfrm>
        </p:spPr>
        <p:txBody>
          <a:bodyPr>
            <a:normAutofit/>
          </a:bodyPr>
          <a:lstStyle/>
          <a:p>
            <a:pPr algn="ctr"/>
            <a:r>
              <a:rPr lang="en-US" sz="4400" dirty="0"/>
              <a:t>Cisco-cyber</a:t>
            </a:r>
            <a:br>
              <a:rPr lang="en-US" sz="4400" dirty="0"/>
            </a:br>
            <a:r>
              <a:rPr lang="en-US" sz="4400" dirty="0"/>
              <a:t>API-security-challenge</a:t>
            </a:r>
            <a:endParaRPr lang="en-IL" sz="4400" dirty="0"/>
          </a:p>
        </p:txBody>
      </p:sp>
      <p:sp>
        <p:nvSpPr>
          <p:cNvPr id="3" name="Subtitle 2">
            <a:extLst>
              <a:ext uri="{FF2B5EF4-FFF2-40B4-BE49-F238E27FC236}">
                <a16:creationId xmlns:a16="http://schemas.microsoft.com/office/drawing/2014/main" id="{4E16B87C-25CC-7479-15AC-EAEC0EF7E2D2}"/>
              </a:ext>
            </a:extLst>
          </p:cNvPr>
          <p:cNvSpPr>
            <a:spLocks noGrp="1"/>
          </p:cNvSpPr>
          <p:nvPr>
            <p:ph type="subTitle" idx="1"/>
          </p:nvPr>
        </p:nvSpPr>
        <p:spPr>
          <a:xfrm>
            <a:off x="5027083" y="3020219"/>
            <a:ext cx="2137833" cy="942181"/>
          </a:xfrm>
        </p:spPr>
        <p:txBody>
          <a:bodyPr/>
          <a:lstStyle/>
          <a:p>
            <a:r>
              <a:rPr lang="en-US" dirty="0"/>
              <a:t>Hillel Ohayon </a:t>
            </a:r>
          </a:p>
          <a:p>
            <a:r>
              <a:rPr lang="en-US" dirty="0"/>
              <a:t>Daniel </a:t>
            </a:r>
            <a:r>
              <a:rPr lang="en-US" dirty="0" err="1"/>
              <a:t>Gilkarov</a:t>
            </a:r>
            <a:endParaRPr lang="en-IL" dirty="0"/>
          </a:p>
        </p:txBody>
      </p:sp>
    </p:spTree>
    <p:extLst>
      <p:ext uri="{BB962C8B-B14F-4D97-AF65-F5344CB8AC3E}">
        <p14:creationId xmlns:p14="http://schemas.microsoft.com/office/powerpoint/2010/main" val="357962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F82B-22B7-4ED9-6B98-E5C22AF6554E}"/>
              </a:ext>
            </a:extLst>
          </p:cNvPr>
          <p:cNvSpPr>
            <a:spLocks noGrp="1"/>
          </p:cNvSpPr>
          <p:nvPr>
            <p:ph type="title"/>
          </p:nvPr>
        </p:nvSpPr>
        <p:spPr>
          <a:xfrm>
            <a:off x="3653366" y="738973"/>
            <a:ext cx="4885268" cy="1293028"/>
          </a:xfrm>
        </p:spPr>
        <p:txBody>
          <a:bodyPr/>
          <a:lstStyle/>
          <a:p>
            <a:pPr algn="l"/>
            <a:r>
              <a:rPr lang="en-US" dirty="0"/>
              <a:t>Data encoding</a:t>
            </a:r>
            <a:endParaRPr lang="en-IL" dirty="0"/>
          </a:p>
        </p:txBody>
      </p:sp>
      <p:sp>
        <p:nvSpPr>
          <p:cNvPr id="3" name="Content Placeholder 2">
            <a:extLst>
              <a:ext uri="{FF2B5EF4-FFF2-40B4-BE49-F238E27FC236}">
                <a16:creationId xmlns:a16="http://schemas.microsoft.com/office/drawing/2014/main" id="{4B55995F-80D8-70BF-E3E2-D505FFCF82AB}"/>
              </a:ext>
            </a:extLst>
          </p:cNvPr>
          <p:cNvSpPr>
            <a:spLocks noGrp="1"/>
          </p:cNvSpPr>
          <p:nvPr>
            <p:ph idx="1"/>
          </p:nvPr>
        </p:nvSpPr>
        <p:spPr/>
        <p:txBody>
          <a:bodyPr/>
          <a:lstStyle/>
          <a:p>
            <a:pPr marL="0" indent="0" algn="ctr">
              <a:buNone/>
            </a:pPr>
            <a:r>
              <a:rPr lang="en-US" dirty="0"/>
              <a:t>One problem we faced when we first looked into the datasets was that we are dealing with categorical features, meaning they are not continuous numerical values, they are strings, and most machine learning models implemented in </a:t>
            </a:r>
            <a:r>
              <a:rPr lang="en-US" dirty="0" err="1"/>
              <a:t>sklearn</a:t>
            </a:r>
            <a:r>
              <a:rPr lang="en-US" dirty="0"/>
              <a:t> do not know to how to deal with these kinds of values</a:t>
            </a:r>
          </a:p>
          <a:p>
            <a:pPr marL="0" indent="0">
              <a:buNone/>
            </a:pPr>
            <a:endParaRPr lang="en-US" dirty="0"/>
          </a:p>
        </p:txBody>
      </p:sp>
      <p:pic>
        <p:nvPicPr>
          <p:cNvPr id="5" name="Picture 4">
            <a:extLst>
              <a:ext uri="{FF2B5EF4-FFF2-40B4-BE49-F238E27FC236}">
                <a16:creationId xmlns:a16="http://schemas.microsoft.com/office/drawing/2014/main" id="{902F760A-D2FF-7767-3E44-5B7E9C3F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066" y="3539781"/>
            <a:ext cx="7907867" cy="2404383"/>
          </a:xfrm>
          <a:prstGeom prst="rect">
            <a:avLst/>
          </a:prstGeom>
        </p:spPr>
      </p:pic>
    </p:spTree>
    <p:extLst>
      <p:ext uri="{BB962C8B-B14F-4D97-AF65-F5344CB8AC3E}">
        <p14:creationId xmlns:p14="http://schemas.microsoft.com/office/powerpoint/2010/main" val="92998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0FE0-5976-A73F-3C95-FD1047D3A400}"/>
              </a:ext>
            </a:extLst>
          </p:cNvPr>
          <p:cNvSpPr>
            <a:spLocks noGrp="1"/>
          </p:cNvSpPr>
          <p:nvPr>
            <p:ph type="title"/>
          </p:nvPr>
        </p:nvSpPr>
        <p:spPr>
          <a:xfrm>
            <a:off x="1790700" y="772839"/>
            <a:ext cx="8610600" cy="1293028"/>
          </a:xfrm>
        </p:spPr>
        <p:txBody>
          <a:bodyPr/>
          <a:lstStyle/>
          <a:p>
            <a:pPr algn="ctr"/>
            <a:r>
              <a:rPr lang="en-US" dirty="0"/>
              <a:t>Data encoding</a:t>
            </a:r>
            <a:endParaRPr lang="en-IL" dirty="0"/>
          </a:p>
        </p:txBody>
      </p:sp>
      <p:sp>
        <p:nvSpPr>
          <p:cNvPr id="3" name="Content Placeholder 2">
            <a:extLst>
              <a:ext uri="{FF2B5EF4-FFF2-40B4-BE49-F238E27FC236}">
                <a16:creationId xmlns:a16="http://schemas.microsoft.com/office/drawing/2014/main" id="{BE1FA496-E702-5C92-82FA-AB7ACBA03D46}"/>
              </a:ext>
            </a:extLst>
          </p:cNvPr>
          <p:cNvSpPr>
            <a:spLocks noGrp="1"/>
          </p:cNvSpPr>
          <p:nvPr>
            <p:ph idx="1"/>
          </p:nvPr>
        </p:nvSpPr>
        <p:spPr>
          <a:xfrm>
            <a:off x="685800" y="2194561"/>
            <a:ext cx="10820400" cy="2012062"/>
          </a:xfrm>
        </p:spPr>
        <p:txBody>
          <a:bodyPr/>
          <a:lstStyle/>
          <a:p>
            <a:r>
              <a:rPr lang="en-US" dirty="0"/>
              <a:t>To solve the problem we mentioned earlier, we decide to encode our data, meaning we assign each unique value with respect to the column its in a numeric value that corresponds to it. Differing from the baseline model we chose to use Label Encoding (basic enumeration) for columns with more than a threshold value of 200 unique values, and One Hot Encoding for the rest.</a:t>
            </a:r>
            <a:endParaRPr lang="en-IL" dirty="0"/>
          </a:p>
        </p:txBody>
      </p:sp>
      <p:pic>
        <p:nvPicPr>
          <p:cNvPr id="5" name="Picture 4">
            <a:extLst>
              <a:ext uri="{FF2B5EF4-FFF2-40B4-BE49-F238E27FC236}">
                <a16:creationId xmlns:a16="http://schemas.microsoft.com/office/drawing/2014/main" id="{9B256DE2-7AB9-A714-0900-1C047E304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206622"/>
            <a:ext cx="6506483" cy="1686160"/>
          </a:xfrm>
          <a:prstGeom prst="rect">
            <a:avLst/>
          </a:prstGeom>
        </p:spPr>
      </p:pic>
      <p:sp>
        <p:nvSpPr>
          <p:cNvPr id="6" name="TextBox 5">
            <a:extLst>
              <a:ext uri="{FF2B5EF4-FFF2-40B4-BE49-F238E27FC236}">
                <a16:creationId xmlns:a16="http://schemas.microsoft.com/office/drawing/2014/main" id="{A0531A72-822D-2444-09E2-D691BF8C605D}"/>
              </a:ext>
            </a:extLst>
          </p:cNvPr>
          <p:cNvSpPr txBox="1"/>
          <p:nvPr/>
        </p:nvSpPr>
        <p:spPr>
          <a:xfrm>
            <a:off x="7192282" y="4206622"/>
            <a:ext cx="4618717" cy="2308324"/>
          </a:xfrm>
          <a:prstGeom prst="rect">
            <a:avLst/>
          </a:prstGeom>
          <a:noFill/>
        </p:spPr>
        <p:txBody>
          <a:bodyPr wrap="square" rtlCol="0">
            <a:spAutoFit/>
          </a:bodyPr>
          <a:lstStyle/>
          <a:p>
            <a:r>
              <a:rPr lang="en-US" dirty="0"/>
              <a:t>We use </a:t>
            </a:r>
            <a:r>
              <a:rPr lang="en-US" b="0" i="0" dirty="0" err="1">
                <a:effectLst/>
                <a:latin typeface="-apple-system"/>
              </a:rPr>
              <a:t>pandas.Series.value_counts</a:t>
            </a:r>
            <a:r>
              <a:rPr lang="en-US" b="0" i="0" dirty="0">
                <a:effectLst/>
                <a:latin typeface="-apple-system"/>
              </a:rPr>
              <a:t> to split columns into COLUMNS_TO_ORDINAL_ENCODE and COLUMNS_TO_ONE_HOT_ENCODE,</a:t>
            </a:r>
          </a:p>
          <a:p>
            <a:r>
              <a:rPr lang="en-US" dirty="0">
                <a:latin typeface="-apple-system"/>
              </a:rPr>
              <a:t>Remainder=“drop” means the columns ‘label’ and ‘</a:t>
            </a:r>
            <a:r>
              <a:rPr lang="en-US" dirty="0" err="1">
                <a:latin typeface="-apple-system"/>
              </a:rPr>
              <a:t>attack_type</a:t>
            </a:r>
            <a:r>
              <a:rPr lang="en-US" dirty="0">
                <a:latin typeface="-apple-system"/>
              </a:rPr>
              <a:t>’ are dropped and this is fine since this is our X data without the labels.</a:t>
            </a:r>
            <a:endParaRPr lang="en-US" b="0" i="0" dirty="0">
              <a:effectLst/>
              <a:latin typeface="-apple-system"/>
            </a:endParaRPr>
          </a:p>
          <a:p>
            <a:endParaRPr lang="en-IL" dirty="0"/>
          </a:p>
        </p:txBody>
      </p:sp>
    </p:spTree>
    <p:extLst>
      <p:ext uri="{BB962C8B-B14F-4D97-AF65-F5344CB8AC3E}">
        <p14:creationId xmlns:p14="http://schemas.microsoft.com/office/powerpoint/2010/main" val="42946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E240-25CD-3610-F6AB-52EAD10522ED}"/>
              </a:ext>
            </a:extLst>
          </p:cNvPr>
          <p:cNvSpPr>
            <a:spLocks noGrp="1"/>
          </p:cNvSpPr>
          <p:nvPr>
            <p:ph type="title"/>
          </p:nvPr>
        </p:nvSpPr>
        <p:spPr>
          <a:xfrm>
            <a:off x="4229101" y="298707"/>
            <a:ext cx="4749800" cy="1293028"/>
          </a:xfrm>
        </p:spPr>
        <p:txBody>
          <a:bodyPr>
            <a:normAutofit/>
          </a:bodyPr>
          <a:lstStyle/>
          <a:p>
            <a:pPr algn="ctr"/>
            <a:r>
              <a:rPr lang="en-US" sz="3600" dirty="0"/>
              <a:t>FEATURE selection</a:t>
            </a:r>
            <a:endParaRPr lang="en-IL" sz="3600" dirty="0"/>
          </a:p>
        </p:txBody>
      </p:sp>
      <p:sp>
        <p:nvSpPr>
          <p:cNvPr id="5" name="TextBox 4">
            <a:extLst>
              <a:ext uri="{FF2B5EF4-FFF2-40B4-BE49-F238E27FC236}">
                <a16:creationId xmlns:a16="http://schemas.microsoft.com/office/drawing/2014/main" id="{5F65F190-A446-6BAF-047D-79027421C5EA}"/>
              </a:ext>
            </a:extLst>
          </p:cNvPr>
          <p:cNvSpPr txBox="1"/>
          <p:nvPr/>
        </p:nvSpPr>
        <p:spPr>
          <a:xfrm>
            <a:off x="973667" y="1373129"/>
            <a:ext cx="9533466" cy="1200329"/>
          </a:xfrm>
          <a:prstGeom prst="rect">
            <a:avLst/>
          </a:prstGeom>
          <a:noFill/>
        </p:spPr>
        <p:txBody>
          <a:bodyPr wrap="square" rtlCol="0">
            <a:spAutoFit/>
          </a:bodyPr>
          <a:lstStyle/>
          <a:p>
            <a:r>
              <a:rPr lang="en-US" dirty="0"/>
              <a:t>For feature selection, we first came to the conclusion that columns in our dataset that only have one unique value are redundant, so in our preprocessing phase we automatically cast these columns out.</a:t>
            </a:r>
          </a:p>
          <a:p>
            <a:r>
              <a:rPr lang="en-US" dirty="0"/>
              <a:t>Example: </a:t>
            </a:r>
          </a:p>
        </p:txBody>
      </p:sp>
      <p:pic>
        <p:nvPicPr>
          <p:cNvPr id="6" name="תמונה 5" descr="תמונה שמכילה טקסט&#10;&#10;התיאור נוצר באופן אוטומטי">
            <a:extLst>
              <a:ext uri="{FF2B5EF4-FFF2-40B4-BE49-F238E27FC236}">
                <a16:creationId xmlns:a16="http://schemas.microsoft.com/office/drawing/2014/main" id="{8880287E-3E30-2011-83E2-1744E9764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250" y="2881235"/>
            <a:ext cx="3620005" cy="1095528"/>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BCC95DB4-D714-F544-93D5-086F9A2A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66" y="4849051"/>
            <a:ext cx="3057952" cy="1324160"/>
          </a:xfrm>
          <a:prstGeom prst="rect">
            <a:avLst/>
          </a:prstGeom>
        </p:spPr>
      </p:pic>
      <p:sp>
        <p:nvSpPr>
          <p:cNvPr id="8" name="תיבת טקסט 7">
            <a:extLst>
              <a:ext uri="{FF2B5EF4-FFF2-40B4-BE49-F238E27FC236}">
                <a16:creationId xmlns:a16="http://schemas.microsoft.com/office/drawing/2014/main" id="{AA819FBD-881F-DC39-D9B0-595B9DA51B82}"/>
              </a:ext>
            </a:extLst>
          </p:cNvPr>
          <p:cNvSpPr txBox="1"/>
          <p:nvPr/>
        </p:nvSpPr>
        <p:spPr>
          <a:xfrm>
            <a:off x="973666" y="2574960"/>
            <a:ext cx="3620005" cy="369332"/>
          </a:xfrm>
          <a:prstGeom prst="rect">
            <a:avLst/>
          </a:prstGeom>
          <a:noFill/>
        </p:spPr>
        <p:txBody>
          <a:bodyPr wrap="square" rtlCol="0">
            <a:spAutoFit/>
          </a:bodyPr>
          <a:lstStyle/>
          <a:p>
            <a:r>
              <a:rPr lang="en-US" dirty="0"/>
              <a:t>Here all values are “*/*”</a:t>
            </a:r>
            <a:endParaRPr lang="en-IL" dirty="0"/>
          </a:p>
        </p:txBody>
      </p:sp>
      <p:sp>
        <p:nvSpPr>
          <p:cNvPr id="9" name="תיבת טקסט 8">
            <a:extLst>
              <a:ext uri="{FF2B5EF4-FFF2-40B4-BE49-F238E27FC236}">
                <a16:creationId xmlns:a16="http://schemas.microsoft.com/office/drawing/2014/main" id="{BFAF6CD3-C8EA-B221-7F49-FE81D0F72764}"/>
              </a:ext>
            </a:extLst>
          </p:cNvPr>
          <p:cNvSpPr txBox="1"/>
          <p:nvPr/>
        </p:nvSpPr>
        <p:spPr>
          <a:xfrm>
            <a:off x="973666" y="3976763"/>
            <a:ext cx="2993005" cy="923330"/>
          </a:xfrm>
          <a:prstGeom prst="rect">
            <a:avLst/>
          </a:prstGeom>
          <a:noFill/>
        </p:spPr>
        <p:txBody>
          <a:bodyPr wrap="square" rtlCol="0">
            <a:spAutoFit/>
          </a:bodyPr>
          <a:lstStyle/>
          <a:p>
            <a:r>
              <a:rPr lang="en-US" dirty="0"/>
              <a:t>Here we have 2 unique values:</a:t>
            </a:r>
          </a:p>
          <a:p>
            <a:r>
              <a:rPr lang="en-US" dirty="0"/>
              <a:t>GET and POST</a:t>
            </a:r>
          </a:p>
        </p:txBody>
      </p:sp>
      <p:pic>
        <p:nvPicPr>
          <p:cNvPr id="11" name="תמונה 10">
            <a:extLst>
              <a:ext uri="{FF2B5EF4-FFF2-40B4-BE49-F238E27FC236}">
                <a16:creationId xmlns:a16="http://schemas.microsoft.com/office/drawing/2014/main" id="{7EBD6C61-5589-200B-6003-2318D4B11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103" y="2881235"/>
            <a:ext cx="7165599" cy="1724266"/>
          </a:xfrm>
          <a:prstGeom prst="rect">
            <a:avLst/>
          </a:prstGeom>
        </p:spPr>
      </p:pic>
    </p:spTree>
    <p:extLst>
      <p:ext uri="{BB962C8B-B14F-4D97-AF65-F5344CB8AC3E}">
        <p14:creationId xmlns:p14="http://schemas.microsoft.com/office/powerpoint/2010/main" val="272869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E240-25CD-3610-F6AB-52EAD10522ED}"/>
              </a:ext>
            </a:extLst>
          </p:cNvPr>
          <p:cNvSpPr>
            <a:spLocks noGrp="1"/>
          </p:cNvSpPr>
          <p:nvPr>
            <p:ph type="title"/>
          </p:nvPr>
        </p:nvSpPr>
        <p:spPr>
          <a:xfrm>
            <a:off x="4229101" y="298707"/>
            <a:ext cx="4749800" cy="1293028"/>
          </a:xfrm>
        </p:spPr>
        <p:txBody>
          <a:bodyPr>
            <a:normAutofit/>
          </a:bodyPr>
          <a:lstStyle/>
          <a:p>
            <a:pPr algn="ctr"/>
            <a:r>
              <a:rPr lang="en-US" sz="3600" dirty="0"/>
              <a:t>FEATURE selection</a:t>
            </a:r>
            <a:endParaRPr lang="en-IL" sz="3600" dirty="0"/>
          </a:p>
        </p:txBody>
      </p:sp>
      <p:sp>
        <p:nvSpPr>
          <p:cNvPr id="5" name="TextBox 4">
            <a:extLst>
              <a:ext uri="{FF2B5EF4-FFF2-40B4-BE49-F238E27FC236}">
                <a16:creationId xmlns:a16="http://schemas.microsoft.com/office/drawing/2014/main" id="{5F65F190-A446-6BAF-047D-79027421C5EA}"/>
              </a:ext>
            </a:extLst>
          </p:cNvPr>
          <p:cNvSpPr txBox="1"/>
          <p:nvPr/>
        </p:nvSpPr>
        <p:spPr>
          <a:xfrm>
            <a:off x="973667" y="1373129"/>
            <a:ext cx="9533466" cy="646331"/>
          </a:xfrm>
          <a:prstGeom prst="rect">
            <a:avLst/>
          </a:prstGeom>
          <a:noFill/>
        </p:spPr>
        <p:txBody>
          <a:bodyPr wrap="square" rtlCol="0">
            <a:spAutoFit/>
          </a:bodyPr>
          <a:lstStyle/>
          <a:p>
            <a:r>
              <a:rPr lang="en-US" dirty="0"/>
              <a:t>In addition to the columns with only one unique value we thought it may be a good idea to look for columns with repeated data</a:t>
            </a:r>
          </a:p>
        </p:txBody>
      </p:sp>
      <p:pic>
        <p:nvPicPr>
          <p:cNvPr id="4" name="תמונה 3" descr="תמונה שמכילה שולחן&#10;&#10;התיאור נוצר באופן אוטומטי">
            <a:extLst>
              <a:ext uri="{FF2B5EF4-FFF2-40B4-BE49-F238E27FC236}">
                <a16:creationId xmlns:a16="http://schemas.microsoft.com/office/drawing/2014/main" id="{CBF6AE1B-8BF1-55E6-D159-23B4F4D0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67" y="2095041"/>
            <a:ext cx="3801005" cy="4077269"/>
          </a:xfrm>
          <a:prstGeom prst="rect">
            <a:avLst/>
          </a:prstGeom>
        </p:spPr>
      </p:pic>
      <p:sp>
        <p:nvSpPr>
          <p:cNvPr id="10" name="תיבת טקסט 9">
            <a:extLst>
              <a:ext uri="{FF2B5EF4-FFF2-40B4-BE49-F238E27FC236}">
                <a16:creationId xmlns:a16="http://schemas.microsoft.com/office/drawing/2014/main" id="{4C301009-5457-5241-BBAA-EBA423794B92}"/>
              </a:ext>
            </a:extLst>
          </p:cNvPr>
          <p:cNvSpPr txBox="1"/>
          <p:nvPr/>
        </p:nvSpPr>
        <p:spPr>
          <a:xfrm>
            <a:off x="4899171" y="2095041"/>
            <a:ext cx="5645790" cy="1200329"/>
          </a:xfrm>
          <a:prstGeom prst="rect">
            <a:avLst/>
          </a:prstGeom>
          <a:noFill/>
        </p:spPr>
        <p:txBody>
          <a:bodyPr wrap="square" rtlCol="0">
            <a:spAutoFit/>
          </a:bodyPr>
          <a:lstStyle/>
          <a:p>
            <a:r>
              <a:rPr lang="en-US" dirty="0"/>
              <a:t>We can see both these columns have the exact same data, so we decide to throw away “</a:t>
            </a:r>
            <a:r>
              <a:rPr lang="en-US" dirty="0" err="1"/>
              <a:t>response.status_code</a:t>
            </a:r>
            <a:r>
              <a:rPr lang="en-US" dirty="0"/>
              <a:t>” so that we will only have string data.</a:t>
            </a:r>
            <a:endParaRPr lang="en-IL" dirty="0"/>
          </a:p>
        </p:txBody>
      </p:sp>
    </p:spTree>
    <p:extLst>
      <p:ext uri="{BB962C8B-B14F-4D97-AF65-F5344CB8AC3E}">
        <p14:creationId xmlns:p14="http://schemas.microsoft.com/office/powerpoint/2010/main" val="524228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436</TotalTime>
  <Words>314</Words>
  <Application>Microsoft Office PowerPoint</Application>
  <PresentationFormat>מסך רחב</PresentationFormat>
  <Paragraphs>18</Paragraphs>
  <Slides>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-apple-system</vt:lpstr>
      <vt:lpstr>Arial</vt:lpstr>
      <vt:lpstr>Century Gothic</vt:lpstr>
      <vt:lpstr>Vapor Trail</vt:lpstr>
      <vt:lpstr>Cisco-cyber API-security-challenge</vt:lpstr>
      <vt:lpstr>Data encoding</vt:lpstr>
      <vt:lpstr>Data encoding</vt:lpstr>
      <vt:lpstr>FEATURE selection</vt:lpstr>
      <vt:lpstr>FEATURE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Cisco-cyber API-security-challenge</dc:title>
  <dc:creator>Hillel Ohayon</dc:creator>
  <cp:lastModifiedBy>דניאל גילקרוב</cp:lastModifiedBy>
  <cp:revision>5</cp:revision>
  <dcterms:created xsi:type="dcterms:W3CDTF">2023-01-06T14:36:14Z</dcterms:created>
  <dcterms:modified xsi:type="dcterms:W3CDTF">2023-01-07T13:25:09Z</dcterms:modified>
</cp:coreProperties>
</file>