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2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e-I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גיליון1!$B$1</c:f>
              <c:strCache>
                <c:ptCount val="1"/>
                <c:pt idx="0">
                  <c:v>#Samples per Instrument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0B7-4B04-9081-FB42148A90B9}"/>
              </c:ext>
            </c:extLst>
          </c:dPt>
          <c:dPt>
            <c:idx val="1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0B7-4B04-9081-FB42148A90B9}"/>
              </c:ext>
            </c:extLst>
          </c:dPt>
          <c:dPt>
            <c:idx val="2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0B7-4B04-9081-FB42148A90B9}"/>
              </c:ext>
            </c:extLst>
          </c:dPt>
          <c:dPt>
            <c:idx val="3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C0B7-4B04-9081-FB42148A90B9}"/>
              </c:ext>
            </c:extLst>
          </c:dPt>
          <c:cat>
            <c:strRef>
              <c:f>גיליון1!$A$2:$A$5</c:f>
              <c:strCache>
                <c:ptCount val="4"/>
                <c:pt idx="0">
                  <c:v>Guitar</c:v>
                </c:pt>
                <c:pt idx="1">
                  <c:v>Accordion</c:v>
                </c:pt>
                <c:pt idx="2">
                  <c:v>Violin</c:v>
                </c:pt>
                <c:pt idx="3">
                  <c:v>Piano</c:v>
                </c:pt>
              </c:strCache>
            </c:strRef>
          </c:cat>
          <c:val>
            <c:numRef>
              <c:f>גיליון1!$B$2:$B$5</c:f>
              <c:numCache>
                <c:formatCode>General</c:formatCode>
                <c:ptCount val="4"/>
                <c:pt idx="0">
                  <c:v>2000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C0B7-4B04-9081-FB42148A90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5485337020105052"/>
          <c:y val="0.16177775622094318"/>
          <c:w val="0.4392151476151942"/>
          <c:h val="0.7100354250648501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IL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IL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e-I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גיליון1!$B$1</c:f>
              <c:strCache>
                <c:ptCount val="1"/>
                <c:pt idx="0">
                  <c:v>#Samples per Instrument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4DD-4CC2-B3BD-BC4FDCF3F6DE}"/>
              </c:ext>
            </c:extLst>
          </c:dPt>
          <c:dPt>
            <c:idx val="1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4DD-4CC2-B3BD-BC4FDCF3F6DE}"/>
              </c:ext>
            </c:extLst>
          </c:dPt>
          <c:cat>
            <c:strRef>
              <c:f>גיליון1!$A$2:$A$3</c:f>
              <c:strCache>
                <c:ptCount val="2"/>
                <c:pt idx="0">
                  <c:v>Guitar</c:v>
                </c:pt>
                <c:pt idx="1">
                  <c:v>Piano/Keyboard</c:v>
                </c:pt>
              </c:strCache>
            </c:strRef>
          </c:cat>
          <c:val>
            <c:numRef>
              <c:f>גיליון1!$B$2:$B$3</c:f>
              <c:numCache>
                <c:formatCode>General</c:formatCode>
                <c:ptCount val="2"/>
                <c:pt idx="0">
                  <c:v>600</c:v>
                </c:pt>
                <c:pt idx="1">
                  <c:v>1000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D4DD-4CC2-B3BD-BC4FDCF3F6D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49143205282592445"/>
          <c:y val="0.2757530341239855"/>
          <c:w val="0.50856794717407561"/>
          <c:h val="0.4248564674096589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IL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IL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6/10/2023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תמונה פנורמית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עמוד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6/10/2023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עמודת 3 תמונ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6/10/2023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6/10/2023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6/10/2023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6/10/2023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6/10/2023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3" Type="http://schemas.microsoft.com/office/2007/relationships/media" Target="../media/media7.wav"/><Relationship Id="rId18" Type="http://schemas.openxmlformats.org/officeDocument/2006/relationships/audio" Target="../media/media9.wav"/><Relationship Id="rId26" Type="http://schemas.openxmlformats.org/officeDocument/2006/relationships/audio" Target="../media/media13.wav"/><Relationship Id="rId39" Type="http://schemas.openxmlformats.org/officeDocument/2006/relationships/image" Target="../media/image19.png"/><Relationship Id="rId21" Type="http://schemas.microsoft.com/office/2007/relationships/media" Target="../media/media11.wav"/><Relationship Id="rId34" Type="http://schemas.openxmlformats.org/officeDocument/2006/relationships/image" Target="../media/image14.png"/><Relationship Id="rId42" Type="http://schemas.openxmlformats.org/officeDocument/2006/relationships/image" Target="../media/image22.png"/><Relationship Id="rId7" Type="http://schemas.microsoft.com/office/2007/relationships/media" Target="../media/media4.wav"/><Relationship Id="rId2" Type="http://schemas.openxmlformats.org/officeDocument/2006/relationships/audio" Target="../media/media1.wav"/><Relationship Id="rId16" Type="http://schemas.openxmlformats.org/officeDocument/2006/relationships/audio" Target="../media/media8.wav"/><Relationship Id="rId20" Type="http://schemas.openxmlformats.org/officeDocument/2006/relationships/audio" Target="../media/media10.wav"/><Relationship Id="rId29" Type="http://schemas.openxmlformats.org/officeDocument/2006/relationships/slideLayout" Target="../slideLayouts/slideLayout2.xml"/><Relationship Id="rId41" Type="http://schemas.openxmlformats.org/officeDocument/2006/relationships/image" Target="../media/image21.png"/><Relationship Id="rId1" Type="http://schemas.microsoft.com/office/2007/relationships/media" Target="../media/media1.wav"/><Relationship Id="rId6" Type="http://schemas.openxmlformats.org/officeDocument/2006/relationships/audio" Target="../media/media3.wav"/><Relationship Id="rId11" Type="http://schemas.microsoft.com/office/2007/relationships/media" Target="../media/media6.wav"/><Relationship Id="rId24" Type="http://schemas.openxmlformats.org/officeDocument/2006/relationships/audio" Target="../media/media12.wav"/><Relationship Id="rId32" Type="http://schemas.openxmlformats.org/officeDocument/2006/relationships/image" Target="../media/image12.png"/><Relationship Id="rId37" Type="http://schemas.openxmlformats.org/officeDocument/2006/relationships/image" Target="../media/image17.png"/><Relationship Id="rId40" Type="http://schemas.openxmlformats.org/officeDocument/2006/relationships/image" Target="../media/image20.png"/><Relationship Id="rId5" Type="http://schemas.microsoft.com/office/2007/relationships/media" Target="../media/media3.wav"/><Relationship Id="rId15" Type="http://schemas.microsoft.com/office/2007/relationships/media" Target="../media/media8.wav"/><Relationship Id="rId23" Type="http://schemas.microsoft.com/office/2007/relationships/media" Target="../media/media12.wav"/><Relationship Id="rId28" Type="http://schemas.openxmlformats.org/officeDocument/2006/relationships/audio" Target="../media/media14.wav"/><Relationship Id="rId36" Type="http://schemas.openxmlformats.org/officeDocument/2006/relationships/image" Target="../media/image16.png"/><Relationship Id="rId10" Type="http://schemas.openxmlformats.org/officeDocument/2006/relationships/audio" Target="../media/media5.wav"/><Relationship Id="rId19" Type="http://schemas.microsoft.com/office/2007/relationships/media" Target="../media/media10.wav"/><Relationship Id="rId31" Type="http://schemas.openxmlformats.org/officeDocument/2006/relationships/image" Target="../media/image11.png"/><Relationship Id="rId4" Type="http://schemas.openxmlformats.org/officeDocument/2006/relationships/audio" Target="../media/media2.wav"/><Relationship Id="rId9" Type="http://schemas.microsoft.com/office/2007/relationships/media" Target="../media/media5.wav"/><Relationship Id="rId14" Type="http://schemas.openxmlformats.org/officeDocument/2006/relationships/audio" Target="../media/media7.wav"/><Relationship Id="rId22" Type="http://schemas.openxmlformats.org/officeDocument/2006/relationships/audio" Target="../media/media11.wav"/><Relationship Id="rId27" Type="http://schemas.microsoft.com/office/2007/relationships/media" Target="../media/media14.wav"/><Relationship Id="rId30" Type="http://schemas.openxmlformats.org/officeDocument/2006/relationships/hyperlink" Target="https://people.montefiore.uliege.be/josmalskyj/index.php" TargetMode="External"/><Relationship Id="rId35" Type="http://schemas.openxmlformats.org/officeDocument/2006/relationships/image" Target="../media/image15.png"/><Relationship Id="rId43" Type="http://schemas.openxmlformats.org/officeDocument/2006/relationships/image" Target="../media/image23.png"/><Relationship Id="rId8" Type="http://schemas.openxmlformats.org/officeDocument/2006/relationships/audio" Target="../media/media4.wav"/><Relationship Id="rId3" Type="http://schemas.microsoft.com/office/2007/relationships/media" Target="../media/media2.wav"/><Relationship Id="rId12" Type="http://schemas.openxmlformats.org/officeDocument/2006/relationships/audio" Target="../media/media6.wav"/><Relationship Id="rId17" Type="http://schemas.microsoft.com/office/2007/relationships/media" Target="../media/media9.wav"/><Relationship Id="rId25" Type="http://schemas.microsoft.com/office/2007/relationships/media" Target="../media/media13.wav"/><Relationship Id="rId33" Type="http://schemas.openxmlformats.org/officeDocument/2006/relationships/image" Target="../media/image13.png"/><Relationship Id="rId38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A246609-0074-546A-7B94-770367A8A4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701" y="1454964"/>
            <a:ext cx="3339281" cy="3308840"/>
          </a:xfrm>
        </p:spPr>
        <p:txBody>
          <a:bodyPr>
            <a:normAutofit/>
          </a:bodyPr>
          <a:lstStyle/>
          <a:p>
            <a:r>
              <a:rPr lang="en-US" sz="6000" dirty="0"/>
              <a:t>Chord Classifier	</a:t>
            </a:r>
            <a:endParaRPr lang="en-IL" sz="6000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9359BFBF-0AC2-6865-5321-F733E99134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7701" y="4763803"/>
            <a:ext cx="3339281" cy="1464378"/>
          </a:xfrm>
        </p:spPr>
        <p:txBody>
          <a:bodyPr>
            <a:normAutofit/>
          </a:bodyPr>
          <a:lstStyle/>
          <a:p>
            <a:r>
              <a:rPr lang="en-US" sz="1800"/>
              <a:t>Daniel gilkarov 325010288</a:t>
            </a:r>
            <a:endParaRPr lang="en-IL" sz="1800"/>
          </a:p>
        </p:txBody>
      </p:sp>
      <p:sp>
        <p:nvSpPr>
          <p:cNvPr id="1031" name="Rectangle 1030">
            <a:extLst>
              <a:ext uri="{FF2B5EF4-FFF2-40B4-BE49-F238E27FC236}">
                <a16:creationId xmlns:a16="http://schemas.microsoft.com/office/drawing/2014/main" id="{BFEFF673-A9DE-416D-A04E-1D5090454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026" name="Picture 2" descr="Musical Instrument Chord Classification (Audio) | Kaggle">
            <a:extLst>
              <a:ext uri="{FF2B5EF4-FFF2-40B4-BE49-F238E27FC236}">
                <a16:creationId xmlns:a16="http://schemas.microsoft.com/office/drawing/2014/main" id="{1D1D1C1B-09FF-0441-5CB8-2D0E16A222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9252"/>
          <a:stretch/>
        </p:blipFill>
        <p:spPr bwMode="auto">
          <a:xfrm>
            <a:off x="4634682" y="10"/>
            <a:ext cx="755731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3029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7E42792-4347-7354-41DE-325AD406D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CC29A5F-BCC8-40DE-0A53-6763D5FC8A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6190692" cy="4195481"/>
          </a:xfrm>
        </p:spPr>
        <p:txBody>
          <a:bodyPr/>
          <a:lstStyle/>
          <a:p>
            <a:r>
              <a:rPr lang="en-US" dirty="0"/>
              <a:t>Chord Classification is the task of labeling an input audio recording with a certain chord label</a:t>
            </a:r>
          </a:p>
          <a:p>
            <a:r>
              <a:rPr lang="en-US" dirty="0"/>
              <a:t>Automatic Chord Recognition is a close relative to Chord classification where an audio is segmented into 1 or more chords</a:t>
            </a:r>
          </a:p>
          <a:p>
            <a:r>
              <a:rPr lang="en-US" dirty="0"/>
              <a:t>Chord classification is useful for:</a:t>
            </a:r>
          </a:p>
          <a:p>
            <a:pPr lvl="1"/>
            <a:r>
              <a:rPr lang="en-US" dirty="0"/>
              <a:t>Music Teaching apps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Musical Analysis</a:t>
            </a:r>
            <a:endParaRPr lang="en-IL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E5BB1F4-0DD8-4FCE-28D0-F86BFABA4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4004" y="3241133"/>
            <a:ext cx="4398643" cy="782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תמונה 4">
            <a:extLst>
              <a:ext uri="{FF2B5EF4-FFF2-40B4-BE49-F238E27FC236}">
                <a16:creationId xmlns:a16="http://schemas.microsoft.com/office/drawing/2014/main" id="{5B503978-0D6C-CA1B-1BC2-722B2B07DF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4005" y="2190660"/>
            <a:ext cx="750770" cy="1022601"/>
          </a:xfrm>
          <a:prstGeom prst="rect">
            <a:avLst/>
          </a:prstGeom>
        </p:spPr>
      </p:pic>
      <p:pic>
        <p:nvPicPr>
          <p:cNvPr id="2052" name="Picture 4" descr="Yousician | Learn Guitar, Piano, Ukulele With The Songs you Love">
            <a:extLst>
              <a:ext uri="{FF2B5EF4-FFF2-40B4-BE49-F238E27FC236}">
                <a16:creationId xmlns:a16="http://schemas.microsoft.com/office/drawing/2014/main" id="{434C6A6D-9C5C-5706-C9DA-4A5388CB1C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4880" y="4891247"/>
            <a:ext cx="1711257" cy="898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Where &amp; How to Learn Music Theory | Tips | WhisperRoom, Inc.™">
            <a:extLst>
              <a:ext uri="{FF2B5EF4-FFF2-40B4-BE49-F238E27FC236}">
                <a16:creationId xmlns:a16="http://schemas.microsoft.com/office/drawing/2014/main" id="{C9E8D857-E500-F130-7B75-1D9C35CADD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4004" y="4601146"/>
            <a:ext cx="2474879" cy="1856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7565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26DDD7D-4B67-9390-94A5-217E4180C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DATASETS</a:t>
            </a:r>
            <a:endParaRPr lang="en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B7F70F7-7E56-15C7-7241-8624316CE4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09181"/>
            <a:ext cx="8947522" cy="4195481"/>
          </a:xfrm>
        </p:spPr>
        <p:txBody>
          <a:bodyPr/>
          <a:lstStyle/>
          <a:p>
            <a:r>
              <a:rPr lang="en-US" dirty="0"/>
              <a:t>Training dataset</a:t>
            </a:r>
          </a:p>
          <a:p>
            <a:pPr lvl="1"/>
            <a:r>
              <a:rPr lang="en-US" dirty="0" err="1"/>
              <a:t>Osmalsky</a:t>
            </a:r>
            <a:r>
              <a:rPr lang="en-US" dirty="0"/>
              <a:t> - Guitar, Accordion, Violin, Piano chord recordings dataset by </a:t>
            </a:r>
            <a:r>
              <a:rPr lang="en-US" b="1" u="none" strike="noStrike" dirty="0">
                <a:solidFill>
                  <a:srgbClr val="FFFFFF"/>
                </a:solidFill>
                <a:effectLst/>
                <a:latin typeface="News Cycle"/>
                <a:hlinkClick r:id="rId30"/>
              </a:rPr>
              <a:t>Julien</a:t>
            </a:r>
            <a:r>
              <a:rPr lang="en-US" b="1" u="none" strike="noStrike" dirty="0">
                <a:solidFill>
                  <a:srgbClr val="09D4FF"/>
                </a:solidFill>
                <a:effectLst/>
                <a:latin typeface="News Cycle"/>
                <a:hlinkClick r:id="rId30"/>
              </a:rPr>
              <a:t> </a:t>
            </a:r>
            <a:r>
              <a:rPr lang="en-US" b="1" u="none" strike="noStrike" dirty="0" err="1">
                <a:solidFill>
                  <a:srgbClr val="09D4FF"/>
                </a:solidFill>
                <a:effectLst/>
                <a:latin typeface="News Cycle"/>
                <a:hlinkClick r:id="rId30"/>
              </a:rPr>
              <a:t>Osmalskyj</a:t>
            </a:r>
            <a:endParaRPr lang="en-US" b="1" u="none" strike="noStrike" dirty="0">
              <a:solidFill>
                <a:srgbClr val="09D4FF"/>
              </a:solidFill>
              <a:effectLst/>
              <a:latin typeface="News Cycle"/>
            </a:endParaRPr>
          </a:p>
          <a:p>
            <a:endParaRPr lang="en-US" dirty="0"/>
          </a:p>
          <a:p>
            <a:r>
              <a:rPr lang="en-US" dirty="0"/>
              <a:t>Test datasets</a:t>
            </a:r>
          </a:p>
          <a:p>
            <a:pPr lvl="1"/>
            <a:r>
              <a:rPr lang="en-US" dirty="0"/>
              <a:t>IDMT-SMT-CHORDS – dataset of MIDI-generated audio of guitar, keyboard chords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Multinstrument</a:t>
            </a:r>
            <a:r>
              <a:rPr lang="en-US" dirty="0"/>
              <a:t> - Custom Dataset created by me used for proving robustness of model </a:t>
            </a: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B47B3336-F6C8-62BB-702B-F9F2C3D18B89}"/>
              </a:ext>
            </a:extLst>
      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642282" y="2804983"/>
            <a:ext cx="350219" cy="366584"/>
          </a:xfrm>
          <a:prstGeom prst="rect">
            <a:avLst/>
          </a:prstGeom>
        </p:spPr>
      </p:pic>
      <p:pic>
        <p:nvPicPr>
          <p:cNvPr id="7" name="תמונה 6">
            <a:extLst>
              <a:ext uri="{FF2B5EF4-FFF2-40B4-BE49-F238E27FC236}">
                <a16:creationId xmlns:a16="http://schemas.microsoft.com/office/drawing/2014/main" id="{B8DAA78B-5A32-AA3B-4344-4716A4E2188F}"/>
              </a:ext>
            </a:extLst>
      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74471" y="2804982"/>
            <a:ext cx="376493" cy="366585"/>
          </a:xfrm>
          <a:prstGeom prst="rect">
            <a:avLst/>
          </a:prstGeom>
        </p:spPr>
      </p:pic>
      <p:pic>
        <p:nvPicPr>
          <p:cNvPr id="9" name="תמונה 8">
            <a:extLst>
              <a:ext uri="{FF2B5EF4-FFF2-40B4-BE49-F238E27FC236}">
                <a16:creationId xmlns:a16="http://schemas.microsoft.com/office/drawing/2014/main" id="{856DC17C-23F2-9EB7-79C9-7C02AF2A6373}"/>
              </a:ext>
            </a:extLst>
      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532934" y="2804982"/>
            <a:ext cx="383556" cy="366585"/>
          </a:xfrm>
          <a:prstGeom prst="rect">
            <a:avLst/>
          </a:prstGeom>
        </p:spPr>
      </p:pic>
      <p:pic>
        <p:nvPicPr>
          <p:cNvPr id="11" name="תמונה 10">
            <a:extLst>
              <a:ext uri="{FF2B5EF4-FFF2-40B4-BE49-F238E27FC236}">
                <a16:creationId xmlns:a16="http://schemas.microsoft.com/office/drawing/2014/main" id="{A930279C-4EE8-69F7-5490-238E416F4FE7}"/>
              </a:ext>
            </a:extLst>
      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027443" y="2804981"/>
            <a:ext cx="383556" cy="366586"/>
          </a:xfrm>
          <a:prstGeom prst="rect">
            <a:avLst/>
          </a:prstGeom>
        </p:spPr>
      </p:pic>
      <p:pic>
        <p:nvPicPr>
          <p:cNvPr id="12" name="תמונה 11">
            <a:extLst>
              <a:ext uri="{FF2B5EF4-FFF2-40B4-BE49-F238E27FC236}">
                <a16:creationId xmlns:a16="http://schemas.microsoft.com/office/drawing/2014/main" id="{BBBE8DD4-2119-F817-4562-C69950CB8870}"/>
              </a:ext>
            </a:extLst>
      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959589" y="4290215"/>
            <a:ext cx="350219" cy="366584"/>
          </a:xfrm>
          <a:prstGeom prst="rect">
            <a:avLst/>
          </a:prstGeom>
        </p:spPr>
      </p:pic>
      <p:pic>
        <p:nvPicPr>
          <p:cNvPr id="13" name="תמונה 12">
            <a:extLst>
              <a:ext uri="{FF2B5EF4-FFF2-40B4-BE49-F238E27FC236}">
                <a16:creationId xmlns:a16="http://schemas.microsoft.com/office/drawing/2014/main" id="{AB4396BA-8092-1D53-F20D-0E54C1C5533F}"/>
              </a:ext>
            </a:extLst>
      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4434508" y="4285563"/>
            <a:ext cx="383556" cy="366586"/>
          </a:xfrm>
          <a:prstGeom prst="rect">
            <a:avLst/>
          </a:prstGeom>
        </p:spPr>
      </p:pic>
      <p:pic>
        <p:nvPicPr>
          <p:cNvPr id="15" name="תמונה 14">
            <a:extLst>
              <a:ext uri="{FF2B5EF4-FFF2-40B4-BE49-F238E27FC236}">
                <a16:creationId xmlns:a16="http://schemas.microsoft.com/office/drawing/2014/main" id="{114DBA6E-0179-EA68-B115-EBF716BFE82E}"/>
              </a:ext>
            </a:extLst>
      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4942764" y="4285563"/>
            <a:ext cx="359859" cy="366586"/>
          </a:xfrm>
          <a:prstGeom prst="rect">
            <a:avLst/>
          </a:prstGeom>
        </p:spPr>
      </p:pic>
      <p:pic>
        <p:nvPicPr>
          <p:cNvPr id="17" name="תמונה 16">
            <a:extLst>
              <a:ext uri="{FF2B5EF4-FFF2-40B4-BE49-F238E27FC236}">
                <a16:creationId xmlns:a16="http://schemas.microsoft.com/office/drawing/2014/main" id="{E5614385-AA81-CB24-FFC7-10CBDADD6280}"/>
              </a:ext>
            </a:extLst>
      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4262717" y="5383793"/>
            <a:ext cx="376493" cy="369709"/>
          </a:xfrm>
          <a:prstGeom prst="rect">
            <a:avLst/>
          </a:prstGeom>
        </p:spPr>
      </p:pic>
      <p:pic>
        <p:nvPicPr>
          <p:cNvPr id="19" name="תמונה 18">
            <a:extLst>
              <a:ext uri="{FF2B5EF4-FFF2-40B4-BE49-F238E27FC236}">
                <a16:creationId xmlns:a16="http://schemas.microsoft.com/office/drawing/2014/main" id="{B2C74AEE-4369-124A-5466-2EFEA76A083C}"/>
              </a:ext>
            </a:extLst>
          </p:cNvPr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4724712" y="5386917"/>
            <a:ext cx="315195" cy="366585"/>
          </a:xfrm>
          <a:prstGeom prst="rect">
            <a:avLst/>
          </a:prstGeom>
        </p:spPr>
      </p:pic>
      <p:pic>
        <p:nvPicPr>
          <p:cNvPr id="21" name="תמונה 20">
            <a:extLst>
              <a:ext uri="{FF2B5EF4-FFF2-40B4-BE49-F238E27FC236}">
                <a16:creationId xmlns:a16="http://schemas.microsoft.com/office/drawing/2014/main" id="{07C4425E-3A6B-6F2A-6D10-FB5F931FF6D6}"/>
              </a:ext>
            </a:extLst>
          </p:cNvPr>
          <p:cNvPicPr>
            <a:picLocks noChangeAspect="1"/>
          </p:cNvPicPr>
          <p:nvPr/>
        </p:nvPicPr>
        <p:blipFill>
          <a:blip r:embed="rId38"/>
          <a:stretch>
            <a:fillRect/>
          </a:stretch>
        </p:blipFill>
        <p:spPr>
          <a:xfrm>
            <a:off x="5120967" y="5386917"/>
            <a:ext cx="363312" cy="366585"/>
          </a:xfrm>
          <a:prstGeom prst="rect">
            <a:avLst/>
          </a:prstGeom>
        </p:spPr>
      </p:pic>
      <p:pic>
        <p:nvPicPr>
          <p:cNvPr id="23" name="תמונה 22">
            <a:extLst>
              <a:ext uri="{FF2B5EF4-FFF2-40B4-BE49-F238E27FC236}">
                <a16:creationId xmlns:a16="http://schemas.microsoft.com/office/drawing/2014/main" id="{8198496E-84D3-8545-6A17-BFD3524499C3}"/>
              </a:ext>
            </a:extLst>
          </p:cNvPr>
          <p:cNvPicPr>
            <a:picLocks noChangeAspect="1"/>
          </p:cNvPicPr>
          <p:nvPr/>
        </p:nvPicPr>
        <p:blipFill>
          <a:blip r:embed="rId39"/>
          <a:stretch>
            <a:fillRect/>
          </a:stretch>
        </p:blipFill>
        <p:spPr>
          <a:xfrm>
            <a:off x="5566452" y="5386917"/>
            <a:ext cx="380162" cy="366585"/>
          </a:xfrm>
          <a:prstGeom prst="rect">
            <a:avLst/>
          </a:prstGeom>
        </p:spPr>
      </p:pic>
      <p:pic>
        <p:nvPicPr>
          <p:cNvPr id="25" name="תמונה 24">
            <a:extLst>
              <a:ext uri="{FF2B5EF4-FFF2-40B4-BE49-F238E27FC236}">
                <a16:creationId xmlns:a16="http://schemas.microsoft.com/office/drawing/2014/main" id="{7937779C-3718-E07B-28F5-680A9E142BEA}"/>
              </a:ext>
            </a:extLst>
          </p:cNvPr>
          <p:cNvPicPr>
            <a:picLocks noChangeAspect="1"/>
          </p:cNvPicPr>
          <p:nvPr/>
        </p:nvPicPr>
        <p:blipFill>
          <a:blip r:embed="rId40"/>
          <a:stretch>
            <a:fillRect/>
          </a:stretch>
        </p:blipFill>
        <p:spPr>
          <a:xfrm>
            <a:off x="6028787" y="5385355"/>
            <a:ext cx="405358" cy="366584"/>
          </a:xfrm>
          <a:prstGeom prst="rect">
            <a:avLst/>
          </a:prstGeom>
        </p:spPr>
      </p:pic>
      <p:pic>
        <p:nvPicPr>
          <p:cNvPr id="27" name="תמונה 26">
            <a:extLst>
              <a:ext uri="{FF2B5EF4-FFF2-40B4-BE49-F238E27FC236}">
                <a16:creationId xmlns:a16="http://schemas.microsoft.com/office/drawing/2014/main" id="{F71DA4D1-D29C-1BB3-2144-C90337F563A3}"/>
              </a:ext>
            </a:extLst>
          </p:cNvPr>
          <p:cNvPicPr>
            <a:picLocks noChangeAspect="1"/>
          </p:cNvPicPr>
          <p:nvPr/>
        </p:nvPicPr>
        <p:blipFill>
          <a:blip r:embed="rId41"/>
          <a:stretch>
            <a:fillRect/>
          </a:stretch>
        </p:blipFill>
        <p:spPr>
          <a:xfrm>
            <a:off x="6517902" y="5385355"/>
            <a:ext cx="359667" cy="366584"/>
          </a:xfrm>
          <a:prstGeom prst="rect">
            <a:avLst/>
          </a:prstGeom>
        </p:spPr>
      </p:pic>
      <p:pic>
        <p:nvPicPr>
          <p:cNvPr id="29" name="תמונה 28">
            <a:extLst>
              <a:ext uri="{FF2B5EF4-FFF2-40B4-BE49-F238E27FC236}">
                <a16:creationId xmlns:a16="http://schemas.microsoft.com/office/drawing/2014/main" id="{FD2B9680-0A92-8820-8DEA-317330C2DB35}"/>
              </a:ext>
            </a:extLst>
          </p:cNvPr>
          <p:cNvPicPr>
            <a:picLocks noChangeAspect="1"/>
          </p:cNvPicPr>
          <p:nvPr/>
        </p:nvPicPr>
        <p:blipFill>
          <a:blip r:embed="rId42"/>
          <a:stretch>
            <a:fillRect/>
          </a:stretch>
        </p:blipFill>
        <p:spPr>
          <a:xfrm>
            <a:off x="6963848" y="5383793"/>
            <a:ext cx="376493" cy="376493"/>
          </a:xfrm>
          <a:prstGeom prst="rect">
            <a:avLst/>
          </a:prstGeom>
        </p:spPr>
      </p:pic>
      <p:pic>
        <p:nvPicPr>
          <p:cNvPr id="30" name="osmalsky-guitar">
            <a:hlinkClick r:id="" action="ppaction://media"/>
            <a:extLst>
              <a:ext uri="{FF2B5EF4-FFF2-40B4-BE49-F238E27FC236}">
                <a16:creationId xmlns:a16="http://schemas.microsoft.com/office/drawing/2014/main" id="{DE1CD141-43B9-9299-0A06-5F493C6CC741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3"/>
          <a:stretch>
            <a:fillRect/>
          </a:stretch>
        </p:blipFill>
        <p:spPr>
          <a:xfrm>
            <a:off x="3689373" y="3243219"/>
            <a:ext cx="256036" cy="256036"/>
          </a:xfrm>
          <a:prstGeom prst="rect">
            <a:avLst/>
          </a:prstGeom>
        </p:spPr>
      </p:pic>
      <p:pic>
        <p:nvPicPr>
          <p:cNvPr id="31" name="osmalsky-accordion">
            <a:hlinkClick r:id="" action="ppaction://media"/>
            <a:extLst>
              <a:ext uri="{FF2B5EF4-FFF2-40B4-BE49-F238E27FC236}">
                <a16:creationId xmlns:a16="http://schemas.microsoft.com/office/drawing/2014/main" id="{1FA856F3-8954-48B6-B6DC-BDF4935F1526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43"/>
          <a:stretch>
            <a:fillRect/>
          </a:stretch>
        </p:blipFill>
        <p:spPr>
          <a:xfrm>
            <a:off x="4134699" y="3241540"/>
            <a:ext cx="256036" cy="256036"/>
          </a:xfrm>
          <a:prstGeom prst="rect">
            <a:avLst/>
          </a:prstGeom>
        </p:spPr>
      </p:pic>
      <p:pic>
        <p:nvPicPr>
          <p:cNvPr id="32" name="osmalsky-violin">
            <a:hlinkClick r:id="" action="ppaction://media"/>
            <a:extLst>
              <a:ext uri="{FF2B5EF4-FFF2-40B4-BE49-F238E27FC236}">
                <a16:creationId xmlns:a16="http://schemas.microsoft.com/office/drawing/2014/main" id="{134B01CC-3369-79B6-3A4E-9AE472D5D71D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43"/>
          <a:stretch>
            <a:fillRect/>
          </a:stretch>
        </p:blipFill>
        <p:spPr>
          <a:xfrm>
            <a:off x="4596694" y="3241540"/>
            <a:ext cx="256036" cy="256036"/>
          </a:xfrm>
          <a:prstGeom prst="rect">
            <a:avLst/>
          </a:prstGeom>
        </p:spPr>
      </p:pic>
      <p:pic>
        <p:nvPicPr>
          <p:cNvPr id="33" name="osmalsky-piano">
            <a:hlinkClick r:id="" action="ppaction://media"/>
            <a:extLst>
              <a:ext uri="{FF2B5EF4-FFF2-40B4-BE49-F238E27FC236}">
                <a16:creationId xmlns:a16="http://schemas.microsoft.com/office/drawing/2014/main" id="{A99ECE17-7D11-AEE8-D689-FB091E11E83E}"/>
              </a:ext>
            </a:extLst>
          </p:cNvPr>
          <p:cNvPicPr>
            <a:picLocks noChangeAspect="1"/>
          </p:cNvPicPr>
          <p:nvPr>
            <a:audioFile r:link="rId8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43"/>
          <a:stretch>
            <a:fillRect/>
          </a:stretch>
        </p:blipFill>
        <p:spPr>
          <a:xfrm>
            <a:off x="5092436" y="3241540"/>
            <a:ext cx="256036" cy="256036"/>
          </a:xfrm>
          <a:prstGeom prst="rect">
            <a:avLst/>
          </a:prstGeom>
        </p:spPr>
      </p:pic>
      <p:pic>
        <p:nvPicPr>
          <p:cNvPr id="34" name="idmt-chords-guitar">
            <a:hlinkClick r:id="" action="ppaction://media"/>
            <a:extLst>
              <a:ext uri="{FF2B5EF4-FFF2-40B4-BE49-F238E27FC236}">
                <a16:creationId xmlns:a16="http://schemas.microsoft.com/office/drawing/2014/main" id="{C886EA09-B2C8-D7E3-B90E-D30B4512B960}"/>
              </a:ext>
            </a:extLst>
          </p:cNvPr>
          <p:cNvPicPr>
            <a:picLocks noChangeAspect="1"/>
          </p:cNvPicPr>
          <p:nvPr>
            <a:audioFile r:link="rId10"/>
            <p:extLst>
              <p:ext uri="{DAA4B4D4-6D71-4841-9C94-3DE7FCFB9230}">
                <p14:media xmlns:p14="http://schemas.microsoft.com/office/powerpoint/2010/main" r:embed="rId9"/>
              </p:ext>
            </p:extLst>
          </p:nvPr>
        </p:nvPicPr>
        <p:blipFill>
          <a:blip r:embed="rId43"/>
          <a:stretch>
            <a:fillRect/>
          </a:stretch>
        </p:blipFill>
        <p:spPr>
          <a:xfrm>
            <a:off x="4016338" y="4684714"/>
            <a:ext cx="256036" cy="256036"/>
          </a:xfrm>
          <a:prstGeom prst="rect">
            <a:avLst/>
          </a:prstGeom>
        </p:spPr>
      </p:pic>
      <p:pic>
        <p:nvPicPr>
          <p:cNvPr id="35" name="idmt-chords-piano">
            <a:hlinkClick r:id="" action="ppaction://media"/>
            <a:extLst>
              <a:ext uri="{FF2B5EF4-FFF2-40B4-BE49-F238E27FC236}">
                <a16:creationId xmlns:a16="http://schemas.microsoft.com/office/drawing/2014/main" id="{961D0CA5-B0E4-3CAC-7C95-2BE62EA660E6}"/>
              </a:ext>
            </a:extLst>
          </p:cNvPr>
          <p:cNvPicPr>
            <a:picLocks noChangeAspect="1"/>
          </p:cNvPicPr>
          <p:nvPr>
            <a:audioFile r:link="rId12"/>
            <p:extLst>
              <p:ext uri="{DAA4B4D4-6D71-4841-9C94-3DE7FCFB9230}">
                <p14:media xmlns:p14="http://schemas.microsoft.com/office/powerpoint/2010/main" r:embed="rId11"/>
              </p:ext>
            </p:extLst>
          </p:nvPr>
        </p:nvPicPr>
        <p:blipFill>
          <a:blip r:embed="rId43"/>
          <a:stretch>
            <a:fillRect/>
          </a:stretch>
        </p:blipFill>
        <p:spPr>
          <a:xfrm>
            <a:off x="4511192" y="4684714"/>
            <a:ext cx="256036" cy="256036"/>
          </a:xfrm>
          <a:prstGeom prst="rect">
            <a:avLst/>
          </a:prstGeom>
        </p:spPr>
      </p:pic>
      <p:pic>
        <p:nvPicPr>
          <p:cNvPr id="36" name="idmt-chords-pad">
            <a:hlinkClick r:id="" action="ppaction://media"/>
            <a:extLst>
              <a:ext uri="{FF2B5EF4-FFF2-40B4-BE49-F238E27FC236}">
                <a16:creationId xmlns:a16="http://schemas.microsoft.com/office/drawing/2014/main" id="{622AF3FE-DFF1-86F7-6632-95988B5A6DC6}"/>
              </a:ext>
            </a:extLst>
          </p:cNvPr>
          <p:cNvPicPr>
            <a:picLocks noChangeAspect="1"/>
          </p:cNvPicPr>
          <p:nvPr>
            <a:audioFile r:link="rId14"/>
            <p:extLst>
              <p:ext uri="{DAA4B4D4-6D71-4841-9C94-3DE7FCFB9230}">
                <p14:media xmlns:p14="http://schemas.microsoft.com/office/powerpoint/2010/main" r:embed="rId13"/>
              </p:ext>
            </p:extLst>
          </p:nvPr>
        </p:nvPicPr>
        <p:blipFill>
          <a:blip r:embed="rId43"/>
          <a:stretch>
            <a:fillRect/>
          </a:stretch>
        </p:blipFill>
        <p:spPr>
          <a:xfrm>
            <a:off x="4992949" y="4684714"/>
            <a:ext cx="256036" cy="256036"/>
          </a:xfrm>
          <a:prstGeom prst="rect">
            <a:avLst/>
          </a:prstGeom>
        </p:spPr>
      </p:pic>
      <p:pic>
        <p:nvPicPr>
          <p:cNvPr id="37" name="myood-flute">
            <a:hlinkClick r:id="" action="ppaction://media"/>
            <a:extLst>
              <a:ext uri="{FF2B5EF4-FFF2-40B4-BE49-F238E27FC236}">
                <a16:creationId xmlns:a16="http://schemas.microsoft.com/office/drawing/2014/main" id="{92D16877-968E-3759-FF6C-6BB3069EE887}"/>
              </a:ext>
            </a:extLst>
          </p:cNvPr>
          <p:cNvPicPr>
            <a:picLocks noChangeAspect="1"/>
          </p:cNvPicPr>
          <p:nvPr>
            <a:audioFile r:link="rId16"/>
            <p:extLst>
              <p:ext uri="{DAA4B4D4-6D71-4841-9C94-3DE7FCFB9230}">
                <p14:media xmlns:p14="http://schemas.microsoft.com/office/powerpoint/2010/main" r:embed="rId15"/>
              </p:ext>
            </p:extLst>
          </p:nvPr>
        </p:nvPicPr>
        <p:blipFill>
          <a:blip r:embed="rId43"/>
          <a:stretch>
            <a:fillRect/>
          </a:stretch>
        </p:blipFill>
        <p:spPr>
          <a:xfrm>
            <a:off x="4322945" y="5773958"/>
            <a:ext cx="256035" cy="256035"/>
          </a:xfrm>
          <a:prstGeom prst="rect">
            <a:avLst/>
          </a:prstGeom>
        </p:spPr>
      </p:pic>
      <p:pic>
        <p:nvPicPr>
          <p:cNvPr id="38" name="myood-harp">
            <a:hlinkClick r:id="" action="ppaction://media"/>
            <a:extLst>
              <a:ext uri="{FF2B5EF4-FFF2-40B4-BE49-F238E27FC236}">
                <a16:creationId xmlns:a16="http://schemas.microsoft.com/office/drawing/2014/main" id="{3E304882-9A34-F325-8B29-76BC3CF90B6B}"/>
              </a:ext>
            </a:extLst>
          </p:cNvPr>
          <p:cNvPicPr>
            <a:picLocks noChangeAspect="1"/>
          </p:cNvPicPr>
          <p:nvPr>
            <a:audioFile r:link="rId18"/>
            <p:extLst>
              <p:ext uri="{DAA4B4D4-6D71-4841-9C94-3DE7FCFB9230}">
                <p14:media xmlns:p14="http://schemas.microsoft.com/office/powerpoint/2010/main" r:embed="rId17"/>
              </p:ext>
            </p:extLst>
          </p:nvPr>
        </p:nvPicPr>
        <p:blipFill>
          <a:blip r:embed="rId43"/>
          <a:stretch>
            <a:fillRect/>
          </a:stretch>
        </p:blipFill>
        <p:spPr>
          <a:xfrm>
            <a:off x="4760359" y="5773958"/>
            <a:ext cx="256035" cy="256035"/>
          </a:xfrm>
          <a:prstGeom prst="rect">
            <a:avLst/>
          </a:prstGeom>
        </p:spPr>
      </p:pic>
      <p:pic>
        <p:nvPicPr>
          <p:cNvPr id="39" name="myood-horn">
            <a:hlinkClick r:id="" action="ppaction://media"/>
            <a:extLst>
              <a:ext uri="{FF2B5EF4-FFF2-40B4-BE49-F238E27FC236}">
                <a16:creationId xmlns:a16="http://schemas.microsoft.com/office/drawing/2014/main" id="{B2DC7D96-C80E-337E-A543-01DF9AD101D2}"/>
              </a:ext>
            </a:extLst>
          </p:cNvPr>
          <p:cNvPicPr>
            <a:picLocks noChangeAspect="1"/>
          </p:cNvPicPr>
          <p:nvPr>
            <a:audioFile r:link="rId20"/>
            <p:extLst>
              <p:ext uri="{DAA4B4D4-6D71-4841-9C94-3DE7FCFB9230}">
                <p14:media xmlns:p14="http://schemas.microsoft.com/office/powerpoint/2010/main" r:embed="rId19"/>
              </p:ext>
            </p:extLst>
          </p:nvPr>
        </p:nvPicPr>
        <p:blipFill>
          <a:blip r:embed="rId43"/>
          <a:stretch>
            <a:fillRect/>
          </a:stretch>
        </p:blipFill>
        <p:spPr>
          <a:xfrm>
            <a:off x="5170179" y="5773958"/>
            <a:ext cx="256035" cy="256035"/>
          </a:xfrm>
          <a:prstGeom prst="rect">
            <a:avLst/>
          </a:prstGeom>
        </p:spPr>
      </p:pic>
      <p:pic>
        <p:nvPicPr>
          <p:cNvPr id="40" name="myood-trumpet">
            <a:hlinkClick r:id="" action="ppaction://media"/>
            <a:extLst>
              <a:ext uri="{FF2B5EF4-FFF2-40B4-BE49-F238E27FC236}">
                <a16:creationId xmlns:a16="http://schemas.microsoft.com/office/drawing/2014/main" id="{065883B1-9F1A-0EED-C9E1-7310A46E6B3A}"/>
              </a:ext>
            </a:extLst>
          </p:cNvPr>
          <p:cNvPicPr>
            <a:picLocks noChangeAspect="1"/>
          </p:cNvPicPr>
          <p:nvPr>
            <a:audioFile r:link="rId22"/>
            <p:extLst>
              <p:ext uri="{DAA4B4D4-6D71-4841-9C94-3DE7FCFB9230}">
                <p14:media xmlns:p14="http://schemas.microsoft.com/office/powerpoint/2010/main" r:embed="rId21"/>
              </p:ext>
            </p:extLst>
          </p:nvPr>
        </p:nvPicPr>
        <p:blipFill>
          <a:blip r:embed="rId43"/>
          <a:stretch>
            <a:fillRect/>
          </a:stretch>
        </p:blipFill>
        <p:spPr>
          <a:xfrm>
            <a:off x="5628515" y="5773958"/>
            <a:ext cx="256035" cy="256035"/>
          </a:xfrm>
          <a:prstGeom prst="rect">
            <a:avLst/>
          </a:prstGeom>
        </p:spPr>
      </p:pic>
      <p:pic>
        <p:nvPicPr>
          <p:cNvPr id="41" name="myood-xylophone">
            <a:hlinkClick r:id="" action="ppaction://media"/>
            <a:extLst>
              <a:ext uri="{FF2B5EF4-FFF2-40B4-BE49-F238E27FC236}">
                <a16:creationId xmlns:a16="http://schemas.microsoft.com/office/drawing/2014/main" id="{74CCEF28-94BF-C638-2BED-269C57E300C1}"/>
              </a:ext>
            </a:extLst>
          </p:cNvPr>
          <p:cNvPicPr>
            <a:picLocks noChangeAspect="1"/>
          </p:cNvPicPr>
          <p:nvPr>
            <a:audioFile r:link="rId24"/>
            <p:extLst>
              <p:ext uri="{DAA4B4D4-6D71-4841-9C94-3DE7FCFB9230}">
                <p14:media xmlns:p14="http://schemas.microsoft.com/office/powerpoint/2010/main" r:embed="rId23"/>
              </p:ext>
            </p:extLst>
          </p:nvPr>
        </p:nvPicPr>
        <p:blipFill>
          <a:blip r:embed="rId43"/>
          <a:stretch>
            <a:fillRect/>
          </a:stretch>
        </p:blipFill>
        <p:spPr>
          <a:xfrm>
            <a:off x="6103448" y="5773958"/>
            <a:ext cx="256035" cy="256035"/>
          </a:xfrm>
          <a:prstGeom prst="rect">
            <a:avLst/>
          </a:prstGeom>
        </p:spPr>
      </p:pic>
      <p:pic>
        <p:nvPicPr>
          <p:cNvPr id="42" name="myood-clarinet">
            <a:hlinkClick r:id="" action="ppaction://media"/>
            <a:extLst>
              <a:ext uri="{FF2B5EF4-FFF2-40B4-BE49-F238E27FC236}">
                <a16:creationId xmlns:a16="http://schemas.microsoft.com/office/drawing/2014/main" id="{7FC9ED58-F34F-ADD3-C1D1-F3232398448D}"/>
              </a:ext>
            </a:extLst>
          </p:cNvPr>
          <p:cNvPicPr>
            <a:picLocks noChangeAspect="1"/>
          </p:cNvPicPr>
          <p:nvPr>
            <a:audioFile r:link="rId26"/>
            <p:extLst>
              <p:ext uri="{DAA4B4D4-6D71-4841-9C94-3DE7FCFB9230}">
                <p14:media xmlns:p14="http://schemas.microsoft.com/office/powerpoint/2010/main" r:embed="rId25"/>
              </p:ext>
            </p:extLst>
          </p:nvPr>
        </p:nvPicPr>
        <p:blipFill>
          <a:blip r:embed="rId43"/>
          <a:stretch>
            <a:fillRect/>
          </a:stretch>
        </p:blipFill>
        <p:spPr>
          <a:xfrm>
            <a:off x="6569717" y="5773958"/>
            <a:ext cx="256036" cy="256036"/>
          </a:xfrm>
          <a:prstGeom prst="rect">
            <a:avLst/>
          </a:prstGeom>
        </p:spPr>
      </p:pic>
      <p:pic>
        <p:nvPicPr>
          <p:cNvPr id="43" name="myood-tubular_bells">
            <a:hlinkClick r:id="" action="ppaction://media"/>
            <a:extLst>
              <a:ext uri="{FF2B5EF4-FFF2-40B4-BE49-F238E27FC236}">
                <a16:creationId xmlns:a16="http://schemas.microsoft.com/office/drawing/2014/main" id="{FAA6BE6A-0C79-F884-3109-01C368415D59}"/>
              </a:ext>
            </a:extLst>
          </p:cNvPr>
          <p:cNvPicPr>
            <a:picLocks noChangeAspect="1"/>
          </p:cNvPicPr>
          <p:nvPr>
            <a:audioFile r:link="rId28"/>
            <p:extLst>
              <p:ext uri="{DAA4B4D4-6D71-4841-9C94-3DE7FCFB9230}">
                <p14:media xmlns:p14="http://schemas.microsoft.com/office/powerpoint/2010/main" r:embed="rId27"/>
              </p:ext>
            </p:extLst>
          </p:nvPr>
        </p:nvPicPr>
        <p:blipFill>
          <a:blip r:embed="rId43"/>
          <a:stretch>
            <a:fillRect/>
          </a:stretch>
        </p:blipFill>
        <p:spPr>
          <a:xfrm>
            <a:off x="7020266" y="5773958"/>
            <a:ext cx="256035" cy="256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767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184" fill="hold"/>
                                        <p:tgtEl>
                                          <p:spTgt spid="3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1729" fill="hold"/>
                                        <p:tgtEl>
                                          <p:spTgt spid="3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4" dur="655" fill="hold"/>
                                        <p:tgtEl>
                                          <p:spTgt spid="3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1381" fill="hold"/>
                                        <p:tgtEl>
                                          <p:spTgt spid="3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2" dur="2000" fill="hold"/>
                                        <p:tgtEl>
                                          <p:spTgt spid="3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6" dur="2000" fill="hold"/>
                                        <p:tgtEl>
                                          <p:spTgt spid="3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0" dur="2000" fill="hold"/>
                                        <p:tgtEl>
                                          <p:spTgt spid="3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4" dur="2000" fill="hold"/>
                                        <p:tgtEl>
                                          <p:spTgt spid="3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8" dur="2000" fill="hold"/>
                                        <p:tgtEl>
                                          <p:spTgt spid="3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42" dur="2000" fill="hold"/>
                                        <p:tgtEl>
                                          <p:spTgt spid="3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46" dur="2000" fill="hold"/>
                                        <p:tgtEl>
                                          <p:spTgt spid="4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50" dur="2000" fill="hold"/>
                                        <p:tgtEl>
                                          <p:spTgt spid="4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54" dur="2000" fill="hold"/>
                                        <p:tgtEl>
                                          <p:spTgt spid="4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58" dur="2000" fill="hold"/>
                                        <p:tgtEl>
                                          <p:spTgt spid="4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5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0"/>
                </p:tgtEl>
              </p:cMediaNode>
            </p:audio>
            <p:audio>
              <p:cMediaNode vol="80000">
                <p:cTn id="6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1"/>
                </p:tgtEl>
              </p:cMediaNode>
            </p:audio>
            <p:audio>
              <p:cMediaNode vol="80000">
                <p:cTn id="6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2"/>
                </p:tgtEl>
              </p:cMediaNode>
            </p:audio>
            <p:audio>
              <p:cMediaNode vol="80000">
                <p:cTn id="6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3"/>
                </p:tgtEl>
              </p:cMediaNode>
            </p:audio>
            <p:audio>
              <p:cMediaNode vol="80000">
                <p:cTn id="6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4"/>
                </p:tgtEl>
              </p:cMediaNode>
            </p:audio>
            <p:audio>
              <p:cMediaNode vol="80000">
                <p:cTn id="6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5"/>
                </p:tgtEl>
              </p:cMediaNode>
            </p:audio>
            <p:audio>
              <p:cMediaNode vol="80000">
                <p:cTn id="6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6"/>
                </p:tgtEl>
              </p:cMediaNode>
            </p:audio>
            <p:audio>
              <p:cMediaNode vol="80000">
                <p:cTn id="6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7"/>
                </p:tgtEl>
              </p:cMediaNode>
            </p:audio>
            <p:audio>
              <p:cMediaNode vol="80000">
                <p:cTn id="6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8"/>
                </p:tgtEl>
              </p:cMediaNode>
            </p:audio>
            <p:audio>
              <p:cMediaNode vol="80000">
                <p:cTn id="68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9"/>
                </p:tgtEl>
              </p:cMediaNode>
            </p:audio>
            <p:audio>
              <p:cMediaNode vol="80000">
                <p:cTn id="6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0"/>
                </p:tgtEl>
              </p:cMediaNode>
            </p:audio>
            <p:audio>
              <p:cMediaNode vol="80000">
                <p:cTn id="7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1"/>
                </p:tgtEl>
              </p:cMediaNode>
            </p:audio>
            <p:audio>
              <p:cMediaNode vol="80000">
                <p:cTn id="7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2"/>
                </p:tgtEl>
              </p:cMediaNode>
            </p:audio>
            <p:audio>
              <p:cMediaNode vol="80000">
                <p:cTn id="7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3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26DDD7D-4B67-9390-94A5-217E4180C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DATASETS - STATISTICS</a:t>
            </a:r>
            <a:endParaRPr lang="en-IL" dirty="0"/>
          </a:p>
        </p:txBody>
      </p:sp>
      <p:graphicFrame>
        <p:nvGraphicFramePr>
          <p:cNvPr id="5" name="טבלה 5">
            <a:extLst>
              <a:ext uri="{FF2B5EF4-FFF2-40B4-BE49-F238E27FC236}">
                <a16:creationId xmlns:a16="http://schemas.microsoft.com/office/drawing/2014/main" id="{07BCF299-C088-FE93-67FD-BBD6573D51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7269122"/>
              </p:ext>
            </p:extLst>
          </p:nvPr>
        </p:nvGraphicFramePr>
        <p:xfrm>
          <a:off x="1339659" y="1303817"/>
          <a:ext cx="9512679" cy="3535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70893">
                  <a:extLst>
                    <a:ext uri="{9D8B030D-6E8A-4147-A177-3AD203B41FA5}">
                      <a16:colId xmlns:a16="http://schemas.microsoft.com/office/drawing/2014/main" val="559590996"/>
                    </a:ext>
                  </a:extLst>
                </a:gridCol>
                <a:gridCol w="3170893">
                  <a:extLst>
                    <a:ext uri="{9D8B030D-6E8A-4147-A177-3AD203B41FA5}">
                      <a16:colId xmlns:a16="http://schemas.microsoft.com/office/drawing/2014/main" val="785400912"/>
                    </a:ext>
                  </a:extLst>
                </a:gridCol>
                <a:gridCol w="3170893">
                  <a:extLst>
                    <a:ext uri="{9D8B030D-6E8A-4147-A177-3AD203B41FA5}">
                      <a16:colId xmlns:a16="http://schemas.microsoft.com/office/drawing/2014/main" val="2271310461"/>
                    </a:ext>
                  </a:extLst>
                </a:gridCol>
              </a:tblGrid>
              <a:tr h="5446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DATASET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#Samples per Instrument</a:t>
                      </a:r>
                    </a:p>
                    <a:p>
                      <a:pPr algn="ctr"/>
                      <a:r>
                        <a:rPr lang="en-US" dirty="0"/>
                        <a:t>Ratio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General Properties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6261441"/>
                  </a:ext>
                </a:extLst>
              </a:tr>
              <a:tr h="88380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Training data: OSMALSKY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Real instruments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Anechoic/Noisy Environment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Different play styles (</a:t>
                      </a:r>
                      <a:r>
                        <a:rPr lang="en-US" sz="1400" dirty="0" err="1"/>
                        <a:t>arpege</a:t>
                      </a:r>
                      <a:r>
                        <a:rPr lang="en-US" sz="1400" dirty="0"/>
                        <a:t>, staccato, legato, etc.)</a:t>
                      </a:r>
                      <a:endParaRPr lang="en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2635585"/>
                  </a:ext>
                </a:extLst>
              </a:tr>
              <a:tr h="6627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IDMT-SMT-CHORDS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Computer generated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One chord per instrument preset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6 Guitar presets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10 Piano/Keyboard presets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Ableton/</a:t>
                      </a:r>
                      <a:r>
                        <a:rPr lang="en-US" sz="1200" dirty="0" err="1"/>
                        <a:t>Garageband</a:t>
                      </a:r>
                      <a:endParaRPr lang="en-I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8273171"/>
                  </a:ext>
                </a:extLst>
              </a:tr>
              <a:tr h="6627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MULTINSTRUMENT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 samples for every instrument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Real instrument excerpts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One chord per instrument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8 Different instruments brass/wind/bell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4226772"/>
                  </a:ext>
                </a:extLst>
              </a:tr>
            </a:tbl>
          </a:graphicData>
        </a:graphic>
      </p:graphicFrame>
      <p:graphicFrame>
        <p:nvGraphicFramePr>
          <p:cNvPr id="4" name="מציין מיקום תוכן 5">
            <a:extLst>
              <a:ext uri="{FF2B5EF4-FFF2-40B4-BE49-F238E27FC236}">
                <a16:creationId xmlns:a16="http://schemas.microsoft.com/office/drawing/2014/main" id="{FBE6F2B7-F50D-B523-5DE8-AF320FD65BF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28514324"/>
              </p:ext>
            </p:extLst>
          </p:nvPr>
        </p:nvGraphicFramePr>
        <p:xfrm>
          <a:off x="5258770" y="1853248"/>
          <a:ext cx="1674455" cy="10603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מציין מיקום תוכן 5">
            <a:extLst>
              <a:ext uri="{FF2B5EF4-FFF2-40B4-BE49-F238E27FC236}">
                <a16:creationId xmlns:a16="http://schemas.microsoft.com/office/drawing/2014/main" id="{482C4C74-0C40-A02E-D187-9767031048D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78303962"/>
              </p:ext>
            </p:extLst>
          </p:nvPr>
        </p:nvGraphicFramePr>
        <p:xfrm>
          <a:off x="4991431" y="2996825"/>
          <a:ext cx="2209132" cy="6990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5" name="תיבת טקסט 14">
            <a:extLst>
              <a:ext uri="{FF2B5EF4-FFF2-40B4-BE49-F238E27FC236}">
                <a16:creationId xmlns:a16="http://schemas.microsoft.com/office/drawing/2014/main" id="{C53D91DB-1153-0A7C-C9B4-16E094EBEA08}"/>
              </a:ext>
            </a:extLst>
          </p:cNvPr>
          <p:cNvSpPr txBox="1"/>
          <p:nvPr/>
        </p:nvSpPr>
        <p:spPr>
          <a:xfrm>
            <a:off x="1339659" y="4927954"/>
            <a:ext cx="951267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1"/>
              </a:buClr>
            </a:pPr>
            <a:r>
              <a:rPr lang="en-US" dirty="0"/>
              <a:t>Global Dataset properties</a:t>
            </a:r>
          </a:p>
          <a:p>
            <a:pPr marL="285750" indent="-285750">
              <a:buClr>
                <a:schemeClr val="accent1"/>
              </a:buClr>
              <a:buFont typeface="Century Gothic" panose="020B0502020202020204" pitchFamily="34" charset="0"/>
              <a:buChar char="►"/>
            </a:pPr>
            <a:r>
              <a:rPr lang="en-US" dirty="0"/>
              <a:t>2-second-long</a:t>
            </a:r>
            <a:r>
              <a:rPr lang="he-IL" dirty="0"/>
              <a:t> </a:t>
            </a:r>
            <a:r>
              <a:rPr lang="en-US" dirty="0"/>
              <a:t>samples</a:t>
            </a:r>
          </a:p>
          <a:p>
            <a:pPr marL="285750" indent="-285750">
              <a:buClr>
                <a:schemeClr val="accent1"/>
              </a:buClr>
              <a:buFont typeface="Century Gothic" panose="020B0502020202020204" pitchFamily="34" charset="0"/>
              <a:buChar char="►"/>
            </a:pPr>
            <a:r>
              <a:rPr lang="en-US" dirty="0"/>
              <a:t>44.1KHZ Sampling rate</a:t>
            </a:r>
          </a:p>
          <a:p>
            <a:pPr marL="285750" indent="-285750">
              <a:buClr>
                <a:schemeClr val="accent1"/>
              </a:buClr>
              <a:buFont typeface="Century Gothic" panose="020B0502020202020204" pitchFamily="34" charset="0"/>
              <a:buChar char="►"/>
            </a:pPr>
            <a:r>
              <a:rPr lang="en-US" dirty="0"/>
              <a:t>16-bit stream</a:t>
            </a:r>
          </a:p>
          <a:p>
            <a:pPr marL="285750" indent="-285750">
              <a:buClr>
                <a:schemeClr val="accent1"/>
              </a:buClr>
              <a:buFont typeface="Century Gothic" panose="020B0502020202020204" pitchFamily="34" charset="0"/>
              <a:buChar char="►"/>
            </a:pPr>
            <a:r>
              <a:rPr lang="en-US" dirty="0"/>
              <a:t>WAV file format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241014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71C4C50-2F91-3A84-9260-3A5BD6D2E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11FE968-56EE-5E9B-7F83-815414F0B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159650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יונים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1464</TotalTime>
  <Words>185</Words>
  <Application>Microsoft Office PowerPoint</Application>
  <PresentationFormat>מסך רחב</PresentationFormat>
  <Paragraphs>43</Paragraphs>
  <Slides>5</Slides>
  <Notes>0</Notes>
  <HiddenSlides>0</HiddenSlides>
  <MMClips>14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5</vt:i4>
      </vt:variant>
    </vt:vector>
  </HeadingPairs>
  <TitlesOfParts>
    <vt:vector size="10" baseType="lpstr">
      <vt:lpstr>Arial</vt:lpstr>
      <vt:lpstr>Century Gothic</vt:lpstr>
      <vt:lpstr>News Cycle</vt:lpstr>
      <vt:lpstr>Wingdings 3</vt:lpstr>
      <vt:lpstr>יונים</vt:lpstr>
      <vt:lpstr>Chord Classifier </vt:lpstr>
      <vt:lpstr>INTRODUCTION</vt:lpstr>
      <vt:lpstr>DATASETS</vt:lpstr>
      <vt:lpstr>DATASETS - STATISTICS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Chord Classifier </dc:title>
  <dc:creator>דניאל גילקרוב</dc:creator>
  <cp:lastModifiedBy>דניאל גילקרוב</cp:lastModifiedBy>
  <cp:revision>12</cp:revision>
  <dcterms:created xsi:type="dcterms:W3CDTF">2023-06-08T11:20:03Z</dcterms:created>
  <dcterms:modified xsi:type="dcterms:W3CDTF">2023-06-10T19:26:22Z</dcterms:modified>
</cp:coreProperties>
</file>