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331" r:id="rId4"/>
    <p:sldId id="332" r:id="rId5"/>
    <p:sldId id="333" r:id="rId6"/>
    <p:sldId id="338" r:id="rId7"/>
    <p:sldId id="334" r:id="rId8"/>
    <p:sldId id="336" r:id="rId9"/>
    <p:sldId id="337" r:id="rId10"/>
    <p:sldId id="335" r:id="rId11"/>
    <p:sldId id="294" r:id="rId12"/>
    <p:sldId id="340" r:id="rId13"/>
    <p:sldId id="339" r:id="rId14"/>
    <p:sldId id="341" r:id="rId15"/>
    <p:sldId id="342" r:id="rId16"/>
    <p:sldId id="344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58" r:id="rId25"/>
    <p:sldId id="359" r:id="rId26"/>
    <p:sldId id="351" r:id="rId27"/>
    <p:sldId id="352" r:id="rId28"/>
    <p:sldId id="353" r:id="rId29"/>
    <p:sldId id="354" r:id="rId30"/>
    <p:sldId id="357" r:id="rId31"/>
    <p:sldId id="355" r:id="rId32"/>
    <p:sldId id="356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945" autoAdjust="0"/>
  </p:normalViewPr>
  <p:slideViewPr>
    <p:cSldViewPr>
      <p:cViewPr varScale="1">
        <p:scale>
          <a:sx n="86" d="100"/>
          <a:sy n="86" d="100"/>
        </p:scale>
        <p:origin x="5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5800" y="855662"/>
            <a:ext cx="7772400" cy="2573338"/>
          </a:xfrm>
        </p:spPr>
        <p:txBody>
          <a:bodyPr/>
          <a:lstStyle/>
          <a:p>
            <a:pPr eaLnBrk="1" hangingPunct="1"/>
            <a:r>
              <a:rPr lang="pt-BR" sz="4000" dirty="0"/>
              <a:t>Apresentando o Android Studio - Componentes da User Interface (UI)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5800" y="3543299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Layout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AD92F8-8DD0-4168-8392-78C8EFD75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353"/>
              </p:ext>
            </p:extLst>
          </p:nvPr>
        </p:nvGraphicFramePr>
        <p:xfrm>
          <a:off x="457200" y="1752600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871882449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9986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Característica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8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a </a:t>
                      </a:r>
                      <a:r>
                        <a:rPr lang="en-US" dirty="0" err="1"/>
                        <a:t>posição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cada</a:t>
                      </a:r>
                      <a:r>
                        <a:rPr lang="en-US" dirty="0"/>
                        <a:t> view com base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restrições</a:t>
                      </a:r>
                      <a:r>
                        <a:rPr lang="en-US" dirty="0"/>
                        <a:t> das views </a:t>
                      </a:r>
                      <a:r>
                        <a:rPr lang="en-US" dirty="0" err="1"/>
                        <a:t>irmãs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da view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9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Exibe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todas</a:t>
                      </a:r>
                      <a:r>
                        <a:rPr lang="en-US" dirty="0"/>
                        <a:t> as views </a:t>
                      </a:r>
                      <a:r>
                        <a:rPr lang="en-US" dirty="0" err="1"/>
                        <a:t>filhas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alinhadas</a:t>
                      </a:r>
                      <a:r>
                        <a:rPr lang="en-US" dirty="0"/>
                        <a:t> de forma linear, </a:t>
                      </a:r>
                      <a:r>
                        <a:rPr lang="en-US" dirty="0" err="1"/>
                        <a:t>verticalmente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horizontalmente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6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Especifica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posição</a:t>
                      </a:r>
                      <a:r>
                        <a:rPr lang="en-US" dirty="0"/>
                        <a:t> das views </a:t>
                      </a:r>
                      <a:r>
                        <a:rPr lang="en-US" dirty="0" err="1"/>
                        <a:t>filhas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relativas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às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à view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Exibe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apenas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view no topo do frame (um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tela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8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Distribui</a:t>
                      </a:r>
                      <a:r>
                        <a:rPr lang="en-US" dirty="0"/>
                        <a:t> as views </a:t>
                      </a:r>
                      <a:r>
                        <a:rPr lang="en-US" dirty="0" err="1"/>
                        <a:t>filhas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estrutura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linhas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colunas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7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 </a:t>
                      </a:r>
                      <a:r>
                        <a:rPr lang="en-US" dirty="0" err="1"/>
                        <a:t>navegador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exibe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páginas</a:t>
                      </a:r>
                      <a:r>
                        <a:rPr lang="en-US" dirty="0"/>
                        <a:t> HTML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parte</a:t>
                      </a:r>
                      <a:r>
                        <a:rPr lang="en-US" dirty="0"/>
                        <a:t> do layout da </a:t>
                      </a:r>
                      <a:r>
                        <a:rPr lang="en-US" dirty="0" err="1"/>
                        <a:t>atividade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Exibe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rolável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itens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3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Grid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Exibe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um grid </a:t>
                      </a:r>
                      <a:r>
                        <a:rPr lang="en-US" dirty="0" err="1"/>
                        <a:t>rolável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linhas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colunas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3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de Medida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A76B38-6CAE-4B01-A084-C5086B9E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/>
              <a:t>As </a:t>
            </a:r>
            <a:r>
              <a:rPr lang="en-US" sz="2400" dirty="0" err="1"/>
              <a:t>unidades</a:t>
            </a:r>
            <a:r>
              <a:rPr lang="en-US" sz="2400" dirty="0"/>
              <a:t> de </a:t>
            </a:r>
            <a:r>
              <a:rPr lang="en-US" sz="2400" dirty="0" err="1"/>
              <a:t>medidas</a:t>
            </a:r>
            <a:r>
              <a:rPr lang="en-US" sz="2400" dirty="0"/>
              <a:t> </a:t>
            </a:r>
            <a:r>
              <a:rPr lang="en-US" sz="2400" dirty="0" err="1"/>
              <a:t>usadas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Android </a:t>
            </a:r>
            <a:r>
              <a:rPr lang="en-US" sz="2400" dirty="0" err="1"/>
              <a:t>são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Recomenda</a:t>
            </a:r>
            <a:r>
              <a:rPr lang="en-US" sz="2400" dirty="0"/>
              <a:t>-se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sp</a:t>
            </a:r>
            <a:r>
              <a:rPr lang="en-US" sz="2400" dirty="0"/>
              <a:t> para </a:t>
            </a:r>
            <a:r>
              <a:rPr lang="en-US" sz="2400" dirty="0" err="1"/>
              <a:t>fontes</a:t>
            </a:r>
            <a:r>
              <a:rPr lang="en-US" sz="2400" dirty="0"/>
              <a:t> e </a:t>
            </a:r>
            <a:r>
              <a:rPr lang="en-US" sz="2400" dirty="0" err="1"/>
              <a:t>dp</a:t>
            </a:r>
            <a:r>
              <a:rPr lang="en-US" sz="2400" dirty="0"/>
              <a:t> para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outras</a:t>
            </a:r>
            <a:r>
              <a:rPr lang="en-US" sz="2400" dirty="0"/>
              <a:t> </a:t>
            </a:r>
            <a:r>
              <a:rPr lang="en-US" sz="2400" dirty="0" err="1"/>
              <a:t>medidas</a:t>
            </a:r>
            <a:r>
              <a:rPr lang="en-US" sz="2400" dirty="0"/>
              <a:t> que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ajustáveis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aparelho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497CF852-046C-4565-B8EE-7CDA47039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839331"/>
              </p:ext>
            </p:extLst>
          </p:nvPr>
        </p:nvGraphicFramePr>
        <p:xfrm>
          <a:off x="457200" y="25146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49074739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1471254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4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 Independent Pixel. </a:t>
                      </a:r>
                      <a:r>
                        <a:rPr lang="en-US" dirty="0" err="1"/>
                        <a:t>Unidade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relativa</a:t>
                      </a:r>
                      <a:r>
                        <a:rPr lang="en-US" dirty="0"/>
                        <a:t> à </a:t>
                      </a:r>
                      <a:r>
                        <a:rPr lang="en-US" dirty="0" err="1"/>
                        <a:t>resolução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tela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tela</a:t>
                      </a:r>
                      <a:r>
                        <a:rPr lang="en-US" dirty="0"/>
                        <a:t> de 160dpi, 1dp equivale a um pixel.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7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 Independent Pixel. </a:t>
                      </a:r>
                      <a:r>
                        <a:rPr lang="en-US" dirty="0" err="1"/>
                        <a:t>Semelhante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, mas </a:t>
                      </a:r>
                      <a:r>
                        <a:rPr lang="en-US" dirty="0" err="1"/>
                        <a:t>recomendado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fontes</a:t>
                      </a:r>
                      <a:r>
                        <a:rPr lang="en-US" dirty="0"/>
                        <a:t> por se </a:t>
                      </a:r>
                      <a:r>
                        <a:rPr lang="en-US" dirty="0" err="1"/>
                        <a:t>ajustar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às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preferências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usuário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Ponto. Um </a:t>
                      </a:r>
                      <a:r>
                        <a:rPr lang="en-US" dirty="0" err="1"/>
                        <a:t>ponto</a:t>
                      </a:r>
                      <a:r>
                        <a:rPr lang="en-US" dirty="0"/>
                        <a:t> é 1/72 de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polegada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5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Pixel. </a:t>
                      </a:r>
                      <a:r>
                        <a:rPr lang="en-US" dirty="0" err="1"/>
                        <a:t>Corresponde</a:t>
                      </a:r>
                      <a:r>
                        <a:rPr lang="en-US" dirty="0"/>
                        <a:t> a um pixel real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tela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3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6F5A-4421-43EB-8039-343EB8E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821E-236A-4E6E-A283-824BC5C7D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layouts no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85730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596C-E6B9-457C-B46D-26E75CD5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no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9D9A-F910-4D35-8DC9-1AA4028B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dirty="0" err="1"/>
              <a:t>crie</a:t>
            </a:r>
            <a:r>
              <a:rPr lang="en-US" sz="2400" dirty="0"/>
              <a:t> um novo </a:t>
            </a:r>
            <a:r>
              <a:rPr lang="en-US" sz="2400" dirty="0" err="1"/>
              <a:t>projeto</a:t>
            </a:r>
            <a:r>
              <a:rPr lang="en-US" sz="2400" dirty="0"/>
              <a:t> com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branco</a:t>
            </a:r>
            <a:r>
              <a:rPr lang="en-US" sz="2400" dirty="0"/>
              <a:t> (</a:t>
            </a:r>
            <a:r>
              <a:rPr lang="en-US" sz="2400" dirty="0" err="1"/>
              <a:t>Arquivo</a:t>
            </a:r>
            <a:r>
              <a:rPr lang="en-US" sz="2400" dirty="0"/>
              <a:t> / Novo </a:t>
            </a:r>
            <a:r>
              <a:rPr lang="en-US" sz="2400" dirty="0" err="1"/>
              <a:t>Projeto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740FF-059E-4B5E-9DED-54E11DC6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83" y="2286000"/>
            <a:ext cx="53316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290B-F5FF-4BF1-9276-4294E19258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no Android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675F3-E029-4DB0-8684-BB92EB61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6" y="1858962"/>
            <a:ext cx="4674564" cy="40084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8CD1-8D0D-4DDF-83FA-FCAFBF53FD31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5105400" y="1600200"/>
            <a:ext cx="358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/>
              <a:t>Defina</a:t>
            </a:r>
            <a:r>
              <a:rPr lang="en-US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nome</a:t>
            </a:r>
            <a:r>
              <a:rPr lang="en-US" sz="1800" dirty="0"/>
              <a:t> do </a:t>
            </a:r>
            <a:r>
              <a:rPr lang="en-US" sz="1800" dirty="0" err="1"/>
              <a:t>aplicativo</a:t>
            </a:r>
            <a:r>
              <a:rPr lang="en-US" sz="1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caminho</a:t>
            </a:r>
            <a:r>
              <a:rPr lang="en-US" sz="1800" dirty="0"/>
              <a:t> do </a:t>
            </a:r>
            <a:r>
              <a:rPr lang="en-US" sz="1800" dirty="0" err="1"/>
              <a:t>pacote</a:t>
            </a:r>
            <a:r>
              <a:rPr lang="en-US" sz="1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diretório</a:t>
            </a:r>
            <a:r>
              <a:rPr lang="en-US" sz="1800" dirty="0"/>
              <a:t> do workspace (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escolher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pasta </a:t>
            </a:r>
            <a:r>
              <a:rPr lang="en-US" sz="1800" dirty="0" err="1"/>
              <a:t>criada</a:t>
            </a:r>
            <a:r>
              <a:rPr lang="en-US" sz="1800" dirty="0"/>
              <a:t> para </a:t>
            </a:r>
            <a:r>
              <a:rPr lang="en-US" sz="1800" dirty="0" err="1"/>
              <a:t>isso</a:t>
            </a:r>
            <a:r>
              <a:rPr lang="en-US" sz="1800" dirty="0"/>
              <a:t>),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Linguagem</a:t>
            </a:r>
            <a:r>
              <a:rPr lang="en-US" sz="1800" dirty="0"/>
              <a:t> (</a:t>
            </a:r>
            <a:r>
              <a:rPr lang="en-US" sz="1800" dirty="0" err="1"/>
              <a:t>usaremos</a:t>
            </a:r>
            <a:r>
              <a:rPr lang="en-US" sz="1800" dirty="0"/>
              <a:t> o Java), e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nível</a:t>
            </a:r>
            <a:r>
              <a:rPr lang="en-US" sz="1800" dirty="0"/>
              <a:t> </a:t>
            </a:r>
            <a:r>
              <a:rPr lang="en-US" sz="1800" dirty="0" err="1"/>
              <a:t>mínimo</a:t>
            </a:r>
            <a:r>
              <a:rPr lang="en-US" sz="1800" dirty="0"/>
              <a:t> da API </a:t>
            </a:r>
            <a:r>
              <a:rPr lang="en-US" sz="1800" dirty="0" err="1"/>
              <a:t>suportada</a:t>
            </a:r>
            <a:r>
              <a:rPr lang="en-US" sz="1800" dirty="0"/>
              <a:t> (</a:t>
            </a:r>
            <a:r>
              <a:rPr lang="en-US" sz="1800" dirty="0" err="1"/>
              <a:t>quanto</a:t>
            </a:r>
            <a:r>
              <a:rPr lang="en-US" sz="1800" dirty="0"/>
              <a:t> </a:t>
            </a:r>
            <a:r>
              <a:rPr lang="en-US" sz="1800" dirty="0" err="1"/>
              <a:t>menor</a:t>
            </a:r>
            <a:r>
              <a:rPr lang="en-US" sz="1800" dirty="0"/>
              <a:t>, </a:t>
            </a:r>
            <a:r>
              <a:rPr lang="en-US" sz="1800" dirty="0" err="1"/>
              <a:t>maior</a:t>
            </a:r>
            <a:r>
              <a:rPr lang="en-US" sz="1800" dirty="0"/>
              <a:t> a </a:t>
            </a:r>
            <a:r>
              <a:rPr lang="en-US" sz="1800" dirty="0" err="1"/>
              <a:t>compatibilidade</a:t>
            </a:r>
            <a:r>
              <a:rPr lang="en-US" sz="1800" dirty="0"/>
              <a:t> com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antigos</a:t>
            </a:r>
            <a:r>
              <a:rPr lang="en-US" sz="18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 err="1"/>
              <a:t>confirme</a:t>
            </a:r>
            <a:r>
              <a:rPr lang="en-US" sz="1800" dirty="0"/>
              <a:t> a </a:t>
            </a:r>
            <a:r>
              <a:rPr lang="en-US" sz="1800" dirty="0" err="1"/>
              <a:t>criação</a:t>
            </a:r>
            <a:r>
              <a:rPr lang="en-US" sz="1800" dirty="0"/>
              <a:t> do </a:t>
            </a:r>
            <a:r>
              <a:rPr lang="en-US" sz="1800" dirty="0" err="1"/>
              <a:t>projeto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91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78C2E9-CFD5-4A23-A131-97E41AD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82D167-1F61-4984-B3EB-77922487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/>
              <a:t>Com </a:t>
            </a:r>
            <a:r>
              <a:rPr lang="en-US" sz="2400" dirty="0" err="1"/>
              <a:t>isso</a:t>
            </a:r>
            <a:r>
              <a:rPr lang="en-US" sz="2400" dirty="0"/>
              <a:t>,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criada</a:t>
            </a:r>
            <a:r>
              <a:rPr lang="en-US" sz="2400" dirty="0"/>
              <a:t> a </a:t>
            </a:r>
            <a:r>
              <a:rPr lang="en-US" sz="2400" dirty="0" err="1"/>
              <a:t>estrutura</a:t>
            </a:r>
            <a:r>
              <a:rPr lang="en-US" sz="2400" dirty="0"/>
              <a:t> de pastas do </a:t>
            </a:r>
            <a:r>
              <a:rPr lang="en-US" sz="2400" dirty="0" err="1"/>
              <a:t>projeto</a:t>
            </a:r>
            <a:r>
              <a:rPr lang="en-US" sz="2400" dirty="0"/>
              <a:t> 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principal</a:t>
            </a:r>
          </a:p>
          <a:p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é </a:t>
            </a:r>
            <a:r>
              <a:rPr lang="en-US" sz="2400" dirty="0" err="1"/>
              <a:t>vinculada</a:t>
            </a:r>
            <a:r>
              <a:rPr lang="en-US" sz="2400" dirty="0"/>
              <a:t> 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e um xml com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definição</a:t>
            </a:r>
            <a:r>
              <a:rPr lang="en-US" sz="2400" dirty="0"/>
              <a:t> de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19BAB-AD58-43B4-B26B-1D66E49F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8" y="3397188"/>
            <a:ext cx="8535304" cy="3202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E6A87-B34F-4FF8-942C-B0FD6E370BCF}"/>
              </a:ext>
            </a:extLst>
          </p:cNvPr>
          <p:cNvSpPr/>
          <p:nvPr/>
        </p:nvSpPr>
        <p:spPr>
          <a:xfrm>
            <a:off x="1066800" y="4419600"/>
            <a:ext cx="914400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2887D-157E-4BEA-9649-3E0F57DAFCA5}"/>
              </a:ext>
            </a:extLst>
          </p:cNvPr>
          <p:cNvSpPr/>
          <p:nvPr/>
        </p:nvSpPr>
        <p:spPr>
          <a:xfrm>
            <a:off x="1046480" y="5632512"/>
            <a:ext cx="1315720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78C2E9-CFD5-4A23-A131-97E41AD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Edição</a:t>
            </a:r>
            <a:r>
              <a:rPr lang="en-US" dirty="0"/>
              <a:t> do layout da </a:t>
            </a:r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82D167-1F61-4984-B3EB-77922487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Abra</a:t>
            </a:r>
            <a:r>
              <a:rPr lang="en-US" sz="2400" dirty="0"/>
              <a:t> o xml activity_main.xml e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poderá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novas</a:t>
            </a:r>
            <a:r>
              <a:rPr lang="en-US" sz="2400" dirty="0"/>
              <a:t> views </a:t>
            </a:r>
            <a:r>
              <a:rPr lang="en-US" sz="2400" dirty="0" err="1"/>
              <a:t>ao</a:t>
            </a:r>
            <a:r>
              <a:rPr lang="en-US" sz="2400" dirty="0"/>
              <a:t> layout da </a:t>
            </a:r>
            <a:r>
              <a:rPr lang="en-US" sz="2400" dirty="0" err="1"/>
              <a:t>atividade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Podemos </a:t>
            </a:r>
            <a:r>
              <a:rPr lang="en-US" sz="2400" dirty="0" err="1"/>
              <a:t>editar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modo design,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diretamente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XML</a:t>
            </a:r>
          </a:p>
          <a:p>
            <a:endParaRPr lang="en-US" sz="2400" dirty="0"/>
          </a:p>
          <a:p>
            <a:r>
              <a:rPr lang="en-US" sz="2400" dirty="0" err="1"/>
              <a:t>Detalhes</a:t>
            </a:r>
            <a:r>
              <a:rPr lang="en-US" sz="2400" dirty="0"/>
              <a:t> da UI do Android Studio no slide </a:t>
            </a:r>
            <a:r>
              <a:rPr lang="en-US" sz="2400" dirty="0" err="1"/>
              <a:t>seguinte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20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3424-EB0F-45A7-BBB8-37E578EB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UI do Android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7EDD2-F362-4B05-AEDA-5BD582C7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9" y="1828800"/>
            <a:ext cx="8754142" cy="4313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2E5403-5BF8-4263-BF7C-D4B32C7D37B5}"/>
              </a:ext>
            </a:extLst>
          </p:cNvPr>
          <p:cNvSpPr/>
          <p:nvPr/>
        </p:nvSpPr>
        <p:spPr>
          <a:xfrm>
            <a:off x="2971800" y="2133600"/>
            <a:ext cx="228600" cy="152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8B345-FB08-4FE9-ADC9-956C28B965FA}"/>
              </a:ext>
            </a:extLst>
          </p:cNvPr>
          <p:cNvSpPr txBox="1"/>
          <p:nvPr/>
        </p:nvSpPr>
        <p:spPr>
          <a:xfrm>
            <a:off x="685800" y="1184701"/>
            <a:ext cx="414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Alterna entre a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exibição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do design, da blueprint,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ou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ambos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4ED9F-F8D8-4B6B-9BA7-894C60506A5F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2760247" y="1461700"/>
            <a:ext cx="325853" cy="6719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0022A-5CD9-4CFF-A6F8-8C2BDD6507E4}"/>
              </a:ext>
            </a:extLst>
          </p:cNvPr>
          <p:cNvSpPr txBox="1"/>
          <p:nvPr/>
        </p:nvSpPr>
        <p:spPr>
          <a:xfrm>
            <a:off x="76200" y="1517650"/>
            <a:ext cx="2742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Marque a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opção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Show All Constraints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BDF34-2469-4052-81FA-034A331819D7}"/>
              </a:ext>
            </a:extLst>
          </p:cNvPr>
          <p:cNvSpPr/>
          <p:nvPr/>
        </p:nvSpPr>
        <p:spPr>
          <a:xfrm>
            <a:off x="2895600" y="2286001"/>
            <a:ext cx="304800" cy="152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754DF5-19E4-4518-B803-4E0373A39076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1447505" y="1794649"/>
            <a:ext cx="1600495" cy="4913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EE39DE-3F7B-4E24-8154-9CC33A1F16B7}"/>
              </a:ext>
            </a:extLst>
          </p:cNvPr>
          <p:cNvSpPr/>
          <p:nvPr/>
        </p:nvSpPr>
        <p:spPr>
          <a:xfrm>
            <a:off x="3200400" y="2286000"/>
            <a:ext cx="211553" cy="152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7A82D-828E-4953-BF09-FCFCB84DAE3D}"/>
              </a:ext>
            </a:extLst>
          </p:cNvPr>
          <p:cNvSpPr txBox="1"/>
          <p:nvPr/>
        </p:nvSpPr>
        <p:spPr>
          <a:xfrm>
            <a:off x="3306176" y="1517650"/>
            <a:ext cx="171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Habilite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Autoconnect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4C2166-C7B0-451D-AB5F-6AAACBBF1029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3306177" y="1794649"/>
            <a:ext cx="855137" cy="49135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24BFE63-030B-4493-8EA3-A0E70752D362}"/>
              </a:ext>
            </a:extLst>
          </p:cNvPr>
          <p:cNvSpPr/>
          <p:nvPr/>
        </p:nvSpPr>
        <p:spPr>
          <a:xfrm>
            <a:off x="6629400" y="1794649"/>
            <a:ext cx="228600" cy="18655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2BCB0-FBF9-4790-8FD3-0B7B21E2E1CD}"/>
              </a:ext>
            </a:extLst>
          </p:cNvPr>
          <p:cNvSpPr txBox="1"/>
          <p:nvPr/>
        </p:nvSpPr>
        <p:spPr>
          <a:xfrm>
            <a:off x="6888892" y="1488070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Executa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o app no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emulador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85DA14-B0C9-432C-A573-C8532DCDE349}"/>
              </a:ext>
            </a:extLst>
          </p:cNvPr>
          <p:cNvSpPr txBox="1"/>
          <p:nvPr/>
        </p:nvSpPr>
        <p:spPr>
          <a:xfrm>
            <a:off x="5181600" y="1166021"/>
            <a:ext cx="2637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Seleciona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emuladores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instalados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BB9819-593A-4C5E-9CFD-5926964F8DE5}"/>
              </a:ext>
            </a:extLst>
          </p:cNvPr>
          <p:cNvSpPr/>
          <p:nvPr/>
        </p:nvSpPr>
        <p:spPr>
          <a:xfrm>
            <a:off x="5810320" y="1794648"/>
            <a:ext cx="819079" cy="22070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B679B-CB27-4A28-910E-481314CC37E7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flipV="1">
            <a:off x="6219860" y="1443020"/>
            <a:ext cx="280370" cy="3516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3E0B83-9875-4A13-8853-08E20089EFB9}"/>
              </a:ext>
            </a:extLst>
          </p:cNvPr>
          <p:cNvCxnSpPr>
            <a:stCxn id="25" idx="0"/>
            <a:endCxn id="27" idx="1"/>
          </p:cNvCxnSpPr>
          <p:nvPr/>
        </p:nvCxnSpPr>
        <p:spPr>
          <a:xfrm flipV="1">
            <a:off x="6743700" y="1626570"/>
            <a:ext cx="145192" cy="16807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37F66E-B46D-4984-89CF-C6C75076EE24}"/>
              </a:ext>
            </a:extLst>
          </p:cNvPr>
          <p:cNvSpPr/>
          <p:nvPr/>
        </p:nvSpPr>
        <p:spPr>
          <a:xfrm>
            <a:off x="6096000" y="2133600"/>
            <a:ext cx="2853071" cy="2819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9EA54-8479-4802-8398-35F57737381B}"/>
              </a:ext>
            </a:extLst>
          </p:cNvPr>
          <p:cNvSpPr txBox="1"/>
          <p:nvPr/>
        </p:nvSpPr>
        <p:spPr>
          <a:xfrm>
            <a:off x="6288950" y="6250819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Atributos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do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elemento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selecionado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6FABB-B35D-40D6-932A-98D2E0EAAC4E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7522536" y="4953000"/>
            <a:ext cx="34550" cy="129781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39D522-9F74-4746-8B8C-D157BB7EABFF}"/>
              </a:ext>
            </a:extLst>
          </p:cNvPr>
          <p:cNvSpPr/>
          <p:nvPr/>
        </p:nvSpPr>
        <p:spPr>
          <a:xfrm>
            <a:off x="1676400" y="2286000"/>
            <a:ext cx="1189623" cy="12954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1FF23B-BD59-4529-A3DD-3521C32E081B}"/>
              </a:ext>
            </a:extLst>
          </p:cNvPr>
          <p:cNvSpPr txBox="1"/>
          <p:nvPr/>
        </p:nvSpPr>
        <p:spPr>
          <a:xfrm>
            <a:off x="1237981" y="6138628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Paleta de views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disponíveis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81C0F8-B199-41FA-82A2-2C9E23CE67DE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2271212" y="3581400"/>
            <a:ext cx="867" cy="25572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C1608E-A4C7-45DC-9C3E-E34ADB78F685}"/>
              </a:ext>
            </a:extLst>
          </p:cNvPr>
          <p:cNvSpPr txBox="1"/>
          <p:nvPr/>
        </p:nvSpPr>
        <p:spPr>
          <a:xfrm>
            <a:off x="209782" y="6460738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Estrutura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do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projeto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352EF1-DA0C-4D9A-8974-DE25A4109122}"/>
              </a:ext>
            </a:extLst>
          </p:cNvPr>
          <p:cNvSpPr/>
          <p:nvPr/>
        </p:nvSpPr>
        <p:spPr>
          <a:xfrm>
            <a:off x="304800" y="2133600"/>
            <a:ext cx="1341388" cy="17526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98C9F9-C436-48F8-8754-03A9E3F667E0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>
            <a:off x="975494" y="3886200"/>
            <a:ext cx="684" cy="257453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163E1CA-288A-4DEF-AEC6-274D5A7F6624}"/>
              </a:ext>
            </a:extLst>
          </p:cNvPr>
          <p:cNvSpPr txBox="1"/>
          <p:nvPr/>
        </p:nvSpPr>
        <p:spPr>
          <a:xfrm>
            <a:off x="3666350" y="650603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4AE1C-97B8-4D67-A28A-FBDE1BF6E9FC}"/>
              </a:ext>
            </a:extLst>
          </p:cNvPr>
          <p:cNvSpPr txBox="1"/>
          <p:nvPr/>
        </p:nvSpPr>
        <p:spPr>
          <a:xfrm>
            <a:off x="4896965" y="6506038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Blueprint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6F0A63-4090-4C51-8991-1B669E67E422}"/>
              </a:ext>
            </a:extLst>
          </p:cNvPr>
          <p:cNvCxnSpPr>
            <a:stCxn id="58" idx="0"/>
          </p:cNvCxnSpPr>
          <p:nvPr/>
        </p:nvCxnSpPr>
        <p:spPr>
          <a:xfrm flipV="1">
            <a:off x="3996729" y="4800600"/>
            <a:ext cx="1" cy="170543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B5037E-931D-4290-82C7-4DC4E11E250E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291465" y="4827062"/>
            <a:ext cx="1" cy="167897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6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78C2E9-CFD5-4A23-A131-97E41AD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um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82D167-1F61-4984-B3EB-77922487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000" dirty="0"/>
              <a:t>A pasta resources (res) </a:t>
            </a:r>
            <a:r>
              <a:rPr lang="en-US" sz="2000" dirty="0" err="1"/>
              <a:t>armazena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recursos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Copie</a:t>
            </a:r>
            <a:r>
              <a:rPr lang="en-US" sz="2000" dirty="0"/>
              <a:t> um </a:t>
            </a:r>
            <a:r>
              <a:rPr lang="en-US" sz="2000" dirty="0" err="1"/>
              <a:t>arquivo</a:t>
            </a:r>
            <a:r>
              <a:rPr lang="en-US" sz="2000" dirty="0"/>
              <a:t> </a:t>
            </a:r>
            <a:r>
              <a:rPr lang="en-US" sz="2000" dirty="0" err="1"/>
              <a:t>png</a:t>
            </a:r>
            <a:r>
              <a:rPr lang="en-US" sz="2000" dirty="0"/>
              <a:t> para a pasta res/drawable para </a:t>
            </a:r>
            <a:r>
              <a:rPr lang="en-US" sz="2000" dirty="0" err="1"/>
              <a:t>adicionar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imagem</a:t>
            </a:r>
            <a:r>
              <a:rPr lang="en-US" sz="2000" dirty="0"/>
              <a:t> yourlogo.png se </a:t>
            </a:r>
            <a:r>
              <a:rPr lang="en-US" sz="2000" dirty="0" err="1"/>
              <a:t>encontra</a:t>
            </a:r>
            <a:r>
              <a:rPr lang="en-US" sz="2000" dirty="0"/>
              <a:t> no </a:t>
            </a:r>
            <a:r>
              <a:rPr lang="en-US" sz="2000" dirty="0" err="1"/>
              <a:t>diretório</a:t>
            </a:r>
            <a:r>
              <a:rPr lang="en-US" sz="2000" dirty="0"/>
              <a:t> da </a:t>
            </a:r>
            <a:r>
              <a:rPr lang="en-US" sz="2000" dirty="0" err="1"/>
              <a:t>disciplina</a:t>
            </a:r>
            <a:r>
              <a:rPr lang="en-US" sz="2000" dirty="0"/>
              <a:t>, mas </a:t>
            </a:r>
            <a:r>
              <a:rPr lang="en-US" sz="2000" dirty="0" err="1"/>
              <a:t>outras</a:t>
            </a:r>
            <a:r>
              <a:rPr lang="en-US" sz="2000" dirty="0"/>
              <a:t> imagens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utilizadas</a:t>
            </a:r>
            <a:r>
              <a:rPr lang="en-US" sz="20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298FA-F3C6-4C5A-AE0C-A7EAF21C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35773"/>
            <a:ext cx="6553200" cy="34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5B0B-29DF-45A2-B3EC-B13D3AEA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à </a:t>
            </a:r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EA52-1C49-4713-9ADD-BE953B33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 err="1"/>
              <a:t>Arraste</a:t>
            </a:r>
            <a:r>
              <a:rPr lang="en-US" sz="2400" dirty="0"/>
              <a:t> um </a:t>
            </a:r>
            <a:r>
              <a:rPr lang="en-US" sz="2400" dirty="0" err="1"/>
              <a:t>ImageView</a:t>
            </a:r>
            <a:r>
              <a:rPr lang="en-US" sz="2400" dirty="0"/>
              <a:t> para a </a:t>
            </a:r>
            <a:r>
              <a:rPr lang="en-US" sz="2400" dirty="0" err="1"/>
              <a:t>atividade</a:t>
            </a:r>
            <a:r>
              <a:rPr lang="en-US" sz="2400" dirty="0"/>
              <a:t> e </a:t>
            </a:r>
            <a:r>
              <a:rPr lang="en-US" sz="2400" dirty="0" err="1"/>
              <a:t>vincule</a:t>
            </a:r>
            <a:r>
              <a:rPr lang="en-US" sz="2400" dirty="0"/>
              <a:t> o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recurso</a:t>
            </a:r>
            <a:r>
              <a:rPr lang="en-US" sz="2400" dirty="0"/>
              <a:t> </a:t>
            </a:r>
            <a:r>
              <a:rPr lang="en-US" sz="2400" dirty="0" err="1"/>
              <a:t>yourlogo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11011-2152-4E21-A757-EB847690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0" y="2590800"/>
            <a:ext cx="5032740" cy="3369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C28BB-D8C4-4FA6-BA40-39B165BD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16" y="3561281"/>
            <a:ext cx="4352842" cy="30269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EFCE2F-56B7-4D7A-991D-2A1E0A5BF362}"/>
              </a:ext>
            </a:extLst>
          </p:cNvPr>
          <p:cNvCxnSpPr>
            <a:cxnSpLocks/>
          </p:cNvCxnSpPr>
          <p:nvPr/>
        </p:nvCxnSpPr>
        <p:spPr>
          <a:xfrm>
            <a:off x="1676400" y="3352800"/>
            <a:ext cx="1066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609F28-626B-4ECB-92DD-85EB8D0A6E00}"/>
              </a:ext>
            </a:extLst>
          </p:cNvPr>
          <p:cNvCxnSpPr>
            <a:cxnSpLocks/>
          </p:cNvCxnSpPr>
          <p:nvPr/>
        </p:nvCxnSpPr>
        <p:spPr>
          <a:xfrm>
            <a:off x="3351915" y="4419600"/>
            <a:ext cx="1601085" cy="111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5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 da </a:t>
            </a:r>
            <a:r>
              <a:rPr lang="en-US" sz="2400" dirty="0" err="1"/>
              <a:t>empresa</a:t>
            </a:r>
            <a:r>
              <a:rPr lang="en-US" sz="2400" dirty="0"/>
              <a:t> Google para </a:t>
            </a:r>
            <a:r>
              <a:rPr lang="en-US" sz="2400" dirty="0" err="1"/>
              <a:t>desenvolvimento</a:t>
            </a:r>
            <a:r>
              <a:rPr lang="en-US" sz="2400" dirty="0"/>
              <a:t> de </a:t>
            </a:r>
            <a:r>
              <a:rPr lang="en-US" sz="2400" dirty="0" err="1"/>
              <a:t>aplicativos</a:t>
            </a:r>
            <a:r>
              <a:rPr lang="en-US" sz="2400" dirty="0"/>
              <a:t> para OS Android.</a:t>
            </a:r>
          </a:p>
          <a:p>
            <a:endParaRPr lang="en-US" sz="1600" dirty="0"/>
          </a:p>
          <a:p>
            <a:r>
              <a:rPr lang="en-US" sz="2400" dirty="0" err="1"/>
              <a:t>Criada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da IDE IntelliJ Idea.</a:t>
            </a:r>
            <a:endParaRPr lang="pt-BR" sz="2400" dirty="0"/>
          </a:p>
        </p:txBody>
      </p:sp>
      <p:pic>
        <p:nvPicPr>
          <p:cNvPr id="6" name="Picture 5" descr="A picture containing graphics, clock, drawing&#10;&#10;Description automatically generated">
            <a:extLst>
              <a:ext uri="{FF2B5EF4-FFF2-40B4-BE49-F238E27FC236}">
                <a16:creationId xmlns:a16="http://schemas.microsoft.com/office/drawing/2014/main" id="{A51B9B20-9899-44AE-BCF5-B3FCFBC76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4" y="3657600"/>
            <a:ext cx="2682874" cy="26828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FB20886-F1A9-4C88-BDD7-00BF4212D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81400"/>
            <a:ext cx="4686176" cy="28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2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EA9-2763-4ACB-A2C1-39E58C29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9E9E-C80D-4981-962D-A9BFCF98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err="1"/>
              <a:t>Ainda</a:t>
            </a:r>
            <a:r>
              <a:rPr lang="en-US" sz="2000" dirty="0"/>
              <a:t> dentro de </a:t>
            </a:r>
            <a:r>
              <a:rPr lang="en-US" sz="2000" dirty="0" err="1"/>
              <a:t>recursos</a:t>
            </a:r>
            <a:r>
              <a:rPr lang="en-US" sz="2000" dirty="0"/>
              <a:t>, o </a:t>
            </a:r>
            <a:r>
              <a:rPr lang="en-US" sz="2000" dirty="0" err="1"/>
              <a:t>arquivo</a:t>
            </a:r>
            <a:r>
              <a:rPr lang="en-US" sz="2000" dirty="0"/>
              <a:t> res/values/strings.xml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definir</a:t>
            </a:r>
            <a:r>
              <a:rPr lang="en-US" sz="2000" dirty="0"/>
              <a:t> strings </a:t>
            </a:r>
            <a:r>
              <a:rPr lang="en-US" sz="2000" dirty="0" err="1"/>
              <a:t>pré-definidas</a:t>
            </a:r>
            <a:r>
              <a:rPr lang="en-US" sz="2000" dirty="0"/>
              <a:t> e </a:t>
            </a:r>
            <a:r>
              <a:rPr lang="en-US" sz="2000" dirty="0" err="1"/>
              <a:t>reusáveis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recurso</a:t>
            </a:r>
            <a:r>
              <a:rPr lang="en-US" sz="2000" dirty="0"/>
              <a:t> </a:t>
            </a:r>
            <a:r>
              <a:rPr lang="en-US" sz="2000" dirty="0" err="1"/>
              <a:t>facilita</a:t>
            </a:r>
            <a:r>
              <a:rPr lang="en-US" sz="2000" dirty="0"/>
              <a:t> a </a:t>
            </a:r>
            <a:r>
              <a:rPr lang="en-US" sz="2000" dirty="0" err="1"/>
              <a:t>tradução</a:t>
            </a:r>
            <a:r>
              <a:rPr lang="en-US" sz="2000" dirty="0"/>
              <a:t> e </a:t>
            </a:r>
            <a:r>
              <a:rPr lang="en-US" sz="2000" dirty="0" err="1"/>
              <a:t>localização</a:t>
            </a:r>
            <a:r>
              <a:rPr lang="en-US" sz="2000" dirty="0"/>
              <a:t> do </a:t>
            </a:r>
            <a:r>
              <a:rPr lang="en-US" sz="2000" dirty="0" err="1"/>
              <a:t>aplicativo</a:t>
            </a:r>
            <a:r>
              <a:rPr lang="en-US" sz="2000" dirty="0"/>
              <a:t> para </a:t>
            </a:r>
            <a:r>
              <a:rPr lang="en-US" sz="2000" dirty="0" err="1"/>
              <a:t>idiomas</a:t>
            </a:r>
            <a:r>
              <a:rPr lang="en-US" sz="2000" dirty="0"/>
              <a:t> </a:t>
            </a:r>
            <a:r>
              <a:rPr lang="en-US" sz="2000" dirty="0" err="1"/>
              <a:t>diversos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320A-46E6-48CF-A44D-9CFAC3AE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12085"/>
            <a:ext cx="6705600" cy="37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C87C-1AC9-467C-BEEA-A72BF7A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um </a:t>
            </a:r>
            <a:r>
              <a:rPr lang="en-US" dirty="0" err="1"/>
              <a:t>botão</a:t>
            </a:r>
            <a:r>
              <a:rPr lang="en-US" dirty="0"/>
              <a:t> de </a:t>
            </a:r>
            <a:r>
              <a:rPr lang="en-US" dirty="0" err="1"/>
              <a:t>cadastro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6281-4086-4ED0-82AC-F25C6AC7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r>
              <a:rPr lang="en-US" sz="2400" dirty="0" err="1"/>
              <a:t>Arraste</a:t>
            </a:r>
            <a:r>
              <a:rPr lang="en-US" sz="2400" dirty="0"/>
              <a:t> um Button para 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endParaRPr lang="en-US" sz="2400" dirty="0"/>
          </a:p>
          <a:p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editar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atributos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id (</a:t>
            </a:r>
            <a:r>
              <a:rPr lang="en-US" sz="2400" dirty="0" err="1"/>
              <a:t>nome</a:t>
            </a:r>
            <a:r>
              <a:rPr lang="en-US" sz="2400" dirty="0"/>
              <a:t> de </a:t>
            </a:r>
            <a:r>
              <a:rPr lang="en-US" sz="2400" dirty="0" err="1"/>
              <a:t>variável</a:t>
            </a:r>
            <a:r>
              <a:rPr lang="en-US" sz="2400" dirty="0"/>
              <a:t>) e text para </a:t>
            </a:r>
            <a:r>
              <a:rPr lang="en-US" sz="2400" dirty="0" err="1"/>
              <a:t>apontar</a:t>
            </a:r>
            <a:r>
              <a:rPr lang="en-US" sz="2400" dirty="0"/>
              <a:t> para </a:t>
            </a:r>
            <a:r>
              <a:rPr lang="en-US" sz="2400" dirty="0" err="1"/>
              <a:t>uma</a:t>
            </a:r>
            <a:r>
              <a:rPr lang="en-US" sz="2400" dirty="0"/>
              <a:t> string de strings.xml com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@string/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nomeDaString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A3DCF-5842-4940-8CCB-57AEF8F6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8" y="3174775"/>
            <a:ext cx="8211844" cy="34149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FF467-275D-44E3-ADC0-A1093B3D6BED}"/>
              </a:ext>
            </a:extLst>
          </p:cNvPr>
          <p:cNvCxnSpPr>
            <a:cxnSpLocks/>
          </p:cNvCxnSpPr>
          <p:nvPr/>
        </p:nvCxnSpPr>
        <p:spPr>
          <a:xfrm>
            <a:off x="1524000" y="3810000"/>
            <a:ext cx="15240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E95119-CD60-4EC4-B6B4-85CAD9A6EE71}"/>
              </a:ext>
            </a:extLst>
          </p:cNvPr>
          <p:cNvCxnSpPr>
            <a:cxnSpLocks/>
          </p:cNvCxnSpPr>
          <p:nvPr/>
        </p:nvCxnSpPr>
        <p:spPr>
          <a:xfrm flipV="1">
            <a:off x="3352800" y="5105400"/>
            <a:ext cx="3429000" cy="42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6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8CF9-0178-44A0-A9E2-8869EFD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C68E-2386-41AE-8667-3EE32324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Utilize o </a:t>
            </a:r>
            <a:r>
              <a:rPr lang="en-US" sz="2400" dirty="0" err="1"/>
              <a:t>TextView</a:t>
            </a:r>
            <a:r>
              <a:rPr lang="en-US" sz="2400" dirty="0"/>
              <a:t> para </a:t>
            </a:r>
            <a:r>
              <a:rPr lang="en-US" sz="2400" dirty="0" err="1"/>
              <a:t>exibir</a:t>
            </a:r>
            <a:r>
              <a:rPr lang="en-US" sz="2400" dirty="0"/>
              <a:t> a string de login </a:t>
            </a:r>
            <a:r>
              <a:rPr lang="en-US" sz="2400" dirty="0" err="1"/>
              <a:t>definida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strings.xml</a:t>
            </a:r>
          </a:p>
          <a:p>
            <a:r>
              <a:rPr lang="en-US" sz="2400" dirty="0" err="1"/>
              <a:t>Posicione</a:t>
            </a:r>
            <a:r>
              <a:rPr lang="en-US" sz="2400" dirty="0"/>
              <a:t>-a </a:t>
            </a:r>
            <a:r>
              <a:rPr lang="en-US" sz="2400" dirty="0" err="1"/>
              <a:t>abaixo</a:t>
            </a:r>
            <a:r>
              <a:rPr lang="en-US" sz="2400" dirty="0"/>
              <a:t> do </a:t>
            </a:r>
            <a:r>
              <a:rPr lang="en-US" sz="2400" dirty="0" err="1"/>
              <a:t>botão</a:t>
            </a:r>
            <a:r>
              <a:rPr lang="en-US" sz="2400" dirty="0"/>
              <a:t> de </a:t>
            </a:r>
            <a:r>
              <a:rPr lang="en-US" sz="2400" dirty="0" err="1"/>
              <a:t>cadastro</a:t>
            </a:r>
            <a:r>
              <a:rPr lang="en-US" sz="2400" dirty="0"/>
              <a:t> e </a:t>
            </a:r>
            <a:r>
              <a:rPr lang="en-US" sz="2400" dirty="0" err="1"/>
              <a:t>aproveite</a:t>
            </a:r>
            <a:r>
              <a:rPr lang="en-US" sz="2400" dirty="0"/>
              <a:t> para </a:t>
            </a:r>
            <a:r>
              <a:rPr lang="en-US" sz="2400" dirty="0" err="1"/>
              <a:t>declarar</a:t>
            </a:r>
            <a:r>
              <a:rPr lang="en-US" sz="2400" dirty="0"/>
              <a:t> um id.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7CCE7-898B-4CDC-985D-AF0D48F0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3" y="3138261"/>
            <a:ext cx="8124334" cy="35181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4A75AA-3CDC-4153-9BB1-C4F00871E5CB}"/>
              </a:ext>
            </a:extLst>
          </p:cNvPr>
          <p:cNvCxnSpPr/>
          <p:nvPr/>
        </p:nvCxnSpPr>
        <p:spPr>
          <a:xfrm>
            <a:off x="1524000" y="3581400"/>
            <a:ext cx="15240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4BD639-DD65-4F14-AC63-A73EFCA0C873}"/>
              </a:ext>
            </a:extLst>
          </p:cNvPr>
          <p:cNvCxnSpPr/>
          <p:nvPr/>
        </p:nvCxnSpPr>
        <p:spPr>
          <a:xfrm flipV="1">
            <a:off x="3505200" y="5181600"/>
            <a:ext cx="3276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7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297-CF59-4172-B520-FCC6D0F068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constraints no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DC12-C78B-40C5-BD66-2AAB3E5E51FF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381000" y="1600200"/>
            <a:ext cx="3429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 fontScale="92500"/>
          </a:bodyPr>
          <a:lstStyle/>
          <a:p>
            <a:r>
              <a:rPr lang="en-US" dirty="0"/>
              <a:t>Se as constraints dos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propriamente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que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exibidos</a:t>
            </a:r>
            <a:r>
              <a:rPr lang="en-US" dirty="0"/>
              <a:t> fora da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executados</a:t>
            </a:r>
            <a:r>
              <a:rPr lang="en-US" dirty="0"/>
              <a:t> no </a:t>
            </a:r>
            <a:r>
              <a:rPr lang="en-US" dirty="0" err="1"/>
              <a:t>emulador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48529-EA8B-4243-BDF3-13031C9B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935162"/>
            <a:ext cx="5039488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297-CF59-4172-B520-FCC6D0F068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constraints no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DC12-C78B-40C5-BD66-2AAB3E5E51F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definir</a:t>
            </a:r>
            <a:r>
              <a:rPr lang="en-US" sz="2400" dirty="0"/>
              <a:t> constraints no </a:t>
            </a:r>
            <a:r>
              <a:rPr lang="en-US" sz="2400" dirty="0" err="1"/>
              <a:t>ConstraintLayout</a:t>
            </a:r>
            <a:r>
              <a:rPr lang="en-US" sz="2400" dirty="0"/>
              <a:t>, </a:t>
            </a:r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alinhar</a:t>
            </a:r>
            <a:r>
              <a:rPr lang="en-US" sz="2400" dirty="0"/>
              <a:t> </a:t>
            </a:r>
            <a:r>
              <a:rPr lang="en-US" sz="2400" dirty="0" err="1"/>
              <a:t>lados</a:t>
            </a:r>
            <a:r>
              <a:rPr lang="en-US" sz="2400" dirty="0"/>
              <a:t> </a:t>
            </a:r>
            <a:r>
              <a:rPr lang="en-US" sz="2400" dirty="0" err="1"/>
              <a:t>específicos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com </a:t>
            </a:r>
            <a:r>
              <a:rPr lang="en-US" sz="2400" dirty="0" err="1"/>
              <a:t>lados</a:t>
            </a:r>
            <a:r>
              <a:rPr lang="en-US" sz="2400" dirty="0"/>
              <a:t> </a:t>
            </a:r>
            <a:r>
              <a:rPr lang="en-US" sz="2400" dirty="0" err="1"/>
              <a:t>específicos</a:t>
            </a:r>
            <a:r>
              <a:rPr lang="en-US" sz="2400" dirty="0"/>
              <a:t> de outro </a:t>
            </a:r>
            <a:r>
              <a:rPr lang="en-US" sz="2400" dirty="0" err="1"/>
              <a:t>elemento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B3CAD-ADF7-497F-97A0-5F5B026F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2979678" cy="3017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B194C-D66E-4D6C-A69F-81AE2DDF28AD}"/>
              </a:ext>
            </a:extLst>
          </p:cNvPr>
          <p:cNvSpPr txBox="1"/>
          <p:nvPr/>
        </p:nvSpPr>
        <p:spPr>
          <a:xfrm>
            <a:off x="1137821" y="271419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 (topo)</a:t>
            </a:r>
          </a:p>
          <a:p>
            <a:r>
              <a:rPr lang="en-US" sz="1200" dirty="0"/>
              <a:t>Constraint: </a:t>
            </a:r>
            <a:r>
              <a:rPr lang="en-US" sz="1200" dirty="0" err="1"/>
              <a:t>layout_constraintTop_toTopOf</a:t>
            </a:r>
            <a:r>
              <a:rPr lang="en-US" sz="1200" dirty="0"/>
              <a:t>: parent</a:t>
            </a:r>
          </a:p>
          <a:p>
            <a:r>
              <a:rPr lang="en-US" sz="1200" dirty="0" err="1"/>
              <a:t>Alinha</a:t>
            </a:r>
            <a:r>
              <a:rPr lang="en-US" sz="1200" dirty="0"/>
              <a:t> o topo da </a:t>
            </a:r>
            <a:r>
              <a:rPr lang="en-US" sz="1200" dirty="0" err="1"/>
              <a:t>imagem</a:t>
            </a:r>
            <a:r>
              <a:rPr lang="en-US" sz="1200" dirty="0"/>
              <a:t> com o topo do layout (</a:t>
            </a:r>
            <a:r>
              <a:rPr lang="en-US" sz="1200" dirty="0" err="1"/>
              <a:t>tela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1110-C7B4-4A04-8EBF-102F38F424BD}"/>
              </a:ext>
            </a:extLst>
          </p:cNvPr>
          <p:cNvSpPr txBox="1"/>
          <p:nvPr/>
        </p:nvSpPr>
        <p:spPr>
          <a:xfrm>
            <a:off x="4419600" y="453983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End (final / </a:t>
            </a:r>
            <a:r>
              <a:rPr lang="en-US" sz="1200" b="1" dirty="0" err="1"/>
              <a:t>direita</a:t>
            </a:r>
            <a:r>
              <a:rPr lang="en-US" sz="1200" b="1" dirty="0"/>
              <a:t>)</a:t>
            </a:r>
          </a:p>
          <a:p>
            <a:r>
              <a:rPr lang="en-US" sz="1200" dirty="0"/>
              <a:t>Constraint: </a:t>
            </a:r>
            <a:r>
              <a:rPr lang="en-US" sz="1200" dirty="0" err="1"/>
              <a:t>layout_constraintEnd_toEndOf</a:t>
            </a:r>
            <a:r>
              <a:rPr lang="en-US" sz="1200" dirty="0"/>
              <a:t>: parent</a:t>
            </a:r>
          </a:p>
          <a:p>
            <a:r>
              <a:rPr lang="en-US" sz="1200" dirty="0" err="1"/>
              <a:t>Alinha</a:t>
            </a:r>
            <a:r>
              <a:rPr lang="en-US" sz="1200" dirty="0"/>
              <a:t> o final da </a:t>
            </a:r>
            <a:r>
              <a:rPr lang="en-US" sz="1200" dirty="0" err="1"/>
              <a:t>imagem</a:t>
            </a:r>
            <a:r>
              <a:rPr lang="en-US" sz="1200" dirty="0"/>
              <a:t> com o final do layout (</a:t>
            </a:r>
            <a:r>
              <a:rPr lang="en-US" sz="1200" dirty="0" err="1"/>
              <a:t>tela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B7F49-CA97-4382-8428-3744A7EA5ADA}"/>
              </a:ext>
            </a:extLst>
          </p:cNvPr>
          <p:cNvSpPr txBox="1"/>
          <p:nvPr/>
        </p:nvSpPr>
        <p:spPr>
          <a:xfrm>
            <a:off x="4419600" y="3423934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(</a:t>
            </a:r>
            <a:r>
              <a:rPr lang="en-US" sz="1200" b="1" dirty="0" err="1"/>
              <a:t>começo</a:t>
            </a:r>
            <a:r>
              <a:rPr lang="en-US" sz="1200" b="1" dirty="0"/>
              <a:t> / </a:t>
            </a:r>
            <a:r>
              <a:rPr lang="en-US" sz="1200" b="1" dirty="0" err="1"/>
              <a:t>esquerda</a:t>
            </a:r>
            <a:r>
              <a:rPr lang="en-US" sz="1200" b="1" dirty="0"/>
              <a:t>)</a:t>
            </a:r>
          </a:p>
          <a:p>
            <a:r>
              <a:rPr lang="en-US" sz="1200" dirty="0"/>
              <a:t>Constraint: </a:t>
            </a:r>
            <a:r>
              <a:rPr lang="en-US" sz="1200" dirty="0" err="1"/>
              <a:t>layout_constraintStartToStartOf</a:t>
            </a:r>
            <a:r>
              <a:rPr lang="en-US" sz="1200" dirty="0"/>
              <a:t>: parent</a:t>
            </a:r>
          </a:p>
          <a:p>
            <a:r>
              <a:rPr lang="en-US" sz="1200" dirty="0" err="1"/>
              <a:t>Alinha</a:t>
            </a:r>
            <a:r>
              <a:rPr lang="en-US" sz="1200" dirty="0"/>
              <a:t> o </a:t>
            </a:r>
            <a:r>
              <a:rPr lang="en-US" sz="1200" dirty="0" err="1"/>
              <a:t>começo</a:t>
            </a:r>
            <a:r>
              <a:rPr lang="en-US" sz="1200" dirty="0"/>
              <a:t> da </a:t>
            </a:r>
            <a:r>
              <a:rPr lang="en-US" sz="1200" dirty="0" err="1"/>
              <a:t>imagem</a:t>
            </a:r>
            <a:r>
              <a:rPr lang="en-US" sz="1200" dirty="0"/>
              <a:t> com o </a:t>
            </a:r>
            <a:r>
              <a:rPr lang="en-US" sz="1200" dirty="0" err="1"/>
              <a:t>começo</a:t>
            </a:r>
            <a:r>
              <a:rPr lang="en-US" sz="1200" dirty="0"/>
              <a:t> do layout (</a:t>
            </a:r>
            <a:r>
              <a:rPr lang="en-US" sz="1200" dirty="0" err="1"/>
              <a:t>tela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5B351-CFC1-4E93-999C-0CBD40EB8E48}"/>
              </a:ext>
            </a:extLst>
          </p:cNvPr>
          <p:cNvSpPr txBox="1"/>
          <p:nvPr/>
        </p:nvSpPr>
        <p:spPr>
          <a:xfrm>
            <a:off x="4419600" y="5471078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Bottom (</a:t>
            </a:r>
            <a:r>
              <a:rPr lang="en-US" sz="1200" b="1" dirty="0" err="1"/>
              <a:t>embaixo</a:t>
            </a:r>
            <a:r>
              <a:rPr lang="en-US" sz="1200" b="1" dirty="0"/>
              <a:t>)</a:t>
            </a:r>
          </a:p>
          <a:p>
            <a:r>
              <a:rPr lang="en-US" sz="1200" dirty="0"/>
              <a:t>Constraint (no </a:t>
            </a:r>
            <a:r>
              <a:rPr lang="en-US" sz="1200" dirty="0" err="1"/>
              <a:t>botão</a:t>
            </a:r>
            <a:r>
              <a:rPr lang="en-US" sz="1200" dirty="0"/>
              <a:t>): </a:t>
            </a:r>
            <a:r>
              <a:rPr lang="en-US" sz="1200" dirty="0" err="1"/>
              <a:t>layout_constraintTopToBottomOf</a:t>
            </a:r>
            <a:r>
              <a:rPr lang="en-US" sz="1200" dirty="0"/>
              <a:t>: @id/</a:t>
            </a:r>
            <a:r>
              <a:rPr lang="en-US" sz="1200" dirty="0" err="1"/>
              <a:t>imagemLogo</a:t>
            </a:r>
            <a:endParaRPr lang="en-US" sz="1200" dirty="0"/>
          </a:p>
          <a:p>
            <a:r>
              <a:rPr lang="en-US" sz="1200" dirty="0" err="1"/>
              <a:t>Alinha</a:t>
            </a:r>
            <a:r>
              <a:rPr lang="en-US" sz="1200" dirty="0"/>
              <a:t> o </a:t>
            </a:r>
            <a:r>
              <a:rPr lang="en-US" sz="1200" dirty="0" err="1"/>
              <a:t>lado</a:t>
            </a:r>
            <a:r>
              <a:rPr lang="en-US" sz="1200" dirty="0"/>
              <a:t> de </a:t>
            </a:r>
            <a:r>
              <a:rPr lang="en-US" sz="1200" dirty="0" err="1"/>
              <a:t>cima</a:t>
            </a:r>
            <a:r>
              <a:rPr lang="en-US" sz="1200" dirty="0"/>
              <a:t> do </a:t>
            </a:r>
            <a:r>
              <a:rPr lang="en-US" sz="1200" dirty="0" err="1"/>
              <a:t>botão</a:t>
            </a:r>
            <a:r>
              <a:rPr lang="en-US" sz="1200" dirty="0"/>
              <a:t> com o </a:t>
            </a:r>
            <a:r>
              <a:rPr lang="en-US" sz="1200" dirty="0" err="1"/>
              <a:t>lado</a:t>
            </a:r>
            <a:r>
              <a:rPr lang="en-US" sz="1200" dirty="0"/>
              <a:t> de </a:t>
            </a:r>
            <a:r>
              <a:rPr lang="en-US" sz="1200" dirty="0" err="1"/>
              <a:t>baixo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3387D-C82D-4ECD-87B5-989A9FC41E2E}"/>
              </a:ext>
            </a:extLst>
          </p:cNvPr>
          <p:cNvCxnSpPr>
            <a:stCxn id="8" idx="1"/>
          </p:cNvCxnSpPr>
          <p:nvPr/>
        </p:nvCxnSpPr>
        <p:spPr>
          <a:xfrm flipH="1">
            <a:off x="1600200" y="3931766"/>
            <a:ext cx="2819400" cy="945034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75801D-7C84-42B4-81E8-7C961EFF60D3}"/>
              </a:ext>
            </a:extLst>
          </p:cNvPr>
          <p:cNvCxnSpPr>
            <a:cxnSpLocks/>
          </p:cNvCxnSpPr>
          <p:nvPr/>
        </p:nvCxnSpPr>
        <p:spPr>
          <a:xfrm flipH="1">
            <a:off x="3733800" y="4864269"/>
            <a:ext cx="718721" cy="73622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8D8849-2E11-4594-822E-7C1C3386A2FB}"/>
              </a:ext>
            </a:extLst>
          </p:cNvPr>
          <p:cNvCxnSpPr>
            <a:cxnSpLocks/>
          </p:cNvCxnSpPr>
          <p:nvPr/>
        </p:nvCxnSpPr>
        <p:spPr>
          <a:xfrm>
            <a:off x="2419351" y="3423934"/>
            <a:ext cx="213488" cy="584810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3B4136-A405-455B-89C5-E9B3F0250D53}"/>
              </a:ext>
            </a:extLst>
          </p:cNvPr>
          <p:cNvCxnSpPr>
            <a:cxnSpLocks/>
          </p:cNvCxnSpPr>
          <p:nvPr/>
        </p:nvCxnSpPr>
        <p:spPr>
          <a:xfrm flipH="1" flipV="1">
            <a:off x="2632839" y="5809303"/>
            <a:ext cx="1802667" cy="61091"/>
          </a:xfrm>
          <a:prstGeom prst="straightConnector1">
            <a:avLst/>
          </a:prstGeom>
          <a:ln w="19050"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2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297-CF59-4172-B520-FCC6D0F068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constraints no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DC12-C78B-40C5-BD66-2AAB3E5E51F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r>
              <a:rPr lang="en-US" sz="2400" dirty="0"/>
              <a:t>As </a:t>
            </a:r>
            <a:r>
              <a:rPr lang="en-US" sz="2400" dirty="0" err="1"/>
              <a:t>margens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irão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a </a:t>
            </a:r>
            <a:r>
              <a:rPr lang="en-US" sz="2400" dirty="0" err="1"/>
              <a:t>distância</a:t>
            </a:r>
            <a:r>
              <a:rPr lang="en-US" sz="2400" dirty="0"/>
              <a:t> entre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e o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qual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ligados</a:t>
            </a:r>
            <a:r>
              <a:rPr lang="en-US" sz="2400" dirty="0"/>
              <a:t> pela constraint.</a:t>
            </a:r>
          </a:p>
          <a:p>
            <a:endParaRPr lang="en-US" sz="2400" dirty="0"/>
          </a:p>
          <a:p>
            <a:r>
              <a:rPr lang="en-US" sz="2400" dirty="0" err="1"/>
              <a:t>Margens</a:t>
            </a:r>
            <a:r>
              <a:rPr lang="en-US" sz="2400" dirty="0"/>
              <a:t> </a:t>
            </a:r>
            <a:r>
              <a:rPr lang="en-US" sz="2400" dirty="0" err="1"/>
              <a:t>iguais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esquerda</a:t>
            </a:r>
            <a:r>
              <a:rPr lang="en-US" sz="2400" dirty="0"/>
              <a:t> 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direita</a:t>
            </a:r>
            <a:r>
              <a:rPr lang="en-US" sz="2400" dirty="0"/>
              <a:t> </a:t>
            </a:r>
            <a:r>
              <a:rPr lang="en-US" sz="2400" dirty="0" err="1"/>
              <a:t>irão</a:t>
            </a:r>
            <a:r>
              <a:rPr lang="en-US" sz="2400" dirty="0"/>
              <a:t> </a:t>
            </a:r>
            <a:r>
              <a:rPr lang="en-US" sz="2400" dirty="0" err="1"/>
              <a:t>centralizar</a:t>
            </a:r>
            <a:r>
              <a:rPr lang="en-US" sz="2400" dirty="0"/>
              <a:t> o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tela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4CE32-305D-4139-BD0A-1DAE4E4E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1" y="4191000"/>
            <a:ext cx="435139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9F00074-EEB6-4829-BBC2-ECB78ABF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constraints no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8A8663-063E-41F9-85ED-600EEA79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/>
          <a:lstStyle/>
          <a:p>
            <a:r>
              <a:rPr lang="en-US" sz="2400" dirty="0" err="1"/>
              <a:t>Defina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constraints para </a:t>
            </a:r>
            <a:r>
              <a:rPr lang="en-US" sz="2400" dirty="0" err="1"/>
              <a:t>alinhar</a:t>
            </a:r>
            <a:r>
              <a:rPr lang="en-US" sz="2400" dirty="0"/>
              <a:t> a </a:t>
            </a:r>
            <a:r>
              <a:rPr lang="en-US" sz="2400" dirty="0" err="1"/>
              <a:t>imagem</a:t>
            </a:r>
            <a:r>
              <a:rPr lang="en-US" sz="2400" dirty="0"/>
              <a:t> com parent, o </a:t>
            </a:r>
            <a:r>
              <a:rPr lang="en-US" sz="2400" dirty="0" err="1"/>
              <a:t>botão</a:t>
            </a:r>
            <a:r>
              <a:rPr lang="en-US" sz="2400" dirty="0"/>
              <a:t> com a </a:t>
            </a:r>
            <a:r>
              <a:rPr lang="en-US" sz="2400" dirty="0" err="1"/>
              <a:t>imagem</a:t>
            </a:r>
            <a:r>
              <a:rPr lang="en-US" sz="2400" dirty="0"/>
              <a:t> e o </a:t>
            </a:r>
            <a:r>
              <a:rPr lang="en-US" sz="2400" dirty="0" err="1"/>
              <a:t>texto</a:t>
            </a:r>
            <a:r>
              <a:rPr lang="en-US" sz="2400" dirty="0"/>
              <a:t> com o </a:t>
            </a:r>
            <a:r>
              <a:rPr lang="en-US" sz="2400" dirty="0" err="1"/>
              <a:t>botão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34063-D048-495B-A5F5-81AA3CAF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304"/>
            <a:ext cx="3614975" cy="4319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5B302-D142-4918-ACE7-E5F7A353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14" y="2268136"/>
            <a:ext cx="3807973" cy="431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2FCCF-4C58-4F1E-ABA7-E4332461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52" y="2276305"/>
            <a:ext cx="3494830" cy="4319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986838-7404-40B8-B6C7-6C683E17D1D0}"/>
              </a:ext>
            </a:extLst>
          </p:cNvPr>
          <p:cNvSpPr/>
          <p:nvPr/>
        </p:nvSpPr>
        <p:spPr>
          <a:xfrm>
            <a:off x="0" y="3974464"/>
            <a:ext cx="2668014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534BD-877D-4D51-8424-72EF5597B457}"/>
              </a:ext>
            </a:extLst>
          </p:cNvPr>
          <p:cNvSpPr/>
          <p:nvPr/>
        </p:nvSpPr>
        <p:spPr>
          <a:xfrm>
            <a:off x="2721380" y="3517264"/>
            <a:ext cx="276497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B8DFF-292F-4786-A4D8-47F6F5E921EC}"/>
              </a:ext>
            </a:extLst>
          </p:cNvPr>
          <p:cNvSpPr/>
          <p:nvPr/>
        </p:nvSpPr>
        <p:spPr>
          <a:xfrm>
            <a:off x="5638751" y="3400424"/>
            <a:ext cx="276497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AC51EB-782B-4F59-B751-81218E6435CE}"/>
              </a:ext>
            </a:extLst>
          </p:cNvPr>
          <p:cNvSpPr/>
          <p:nvPr/>
        </p:nvSpPr>
        <p:spPr>
          <a:xfrm>
            <a:off x="4201419" y="5193664"/>
            <a:ext cx="59918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732F98-1323-4E61-AE8A-BD035F2C2E2A}"/>
              </a:ext>
            </a:extLst>
          </p:cNvPr>
          <p:cNvSpPr/>
          <p:nvPr/>
        </p:nvSpPr>
        <p:spPr>
          <a:xfrm>
            <a:off x="7010400" y="5269864"/>
            <a:ext cx="59918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0C4C7-4591-4997-8FC8-2CD5447CB9DE}"/>
              </a:ext>
            </a:extLst>
          </p:cNvPr>
          <p:cNvSpPr/>
          <p:nvPr/>
        </p:nvSpPr>
        <p:spPr>
          <a:xfrm>
            <a:off x="1453482" y="5242994"/>
            <a:ext cx="59918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150C9E-E7D6-4A6A-83C0-FCFE47C0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constraints no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E34B5E-17EE-48E1-9C99-9101AE74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 </a:t>
            </a:r>
            <a:r>
              <a:rPr lang="en-US" sz="2400" dirty="0" err="1"/>
              <a:t>resultado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ser visto </a:t>
            </a:r>
            <a:r>
              <a:rPr lang="en-US" sz="2400" dirty="0" err="1"/>
              <a:t>na</a:t>
            </a:r>
            <a:r>
              <a:rPr lang="en-US" sz="2400" dirty="0"/>
              <a:t> blueprint da </a:t>
            </a:r>
            <a:r>
              <a:rPr lang="en-US" sz="2400" dirty="0" err="1"/>
              <a:t>atividade</a:t>
            </a:r>
            <a:r>
              <a:rPr lang="en-US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05CF8-69A8-40D9-9AA1-5F25438E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4359018" cy="3787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EDD0F-E310-494B-B65E-FA69D745AF99}"/>
              </a:ext>
            </a:extLst>
          </p:cNvPr>
          <p:cNvSpPr txBox="1"/>
          <p:nvPr/>
        </p:nvSpPr>
        <p:spPr>
          <a:xfrm>
            <a:off x="6172200" y="23694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Imagem</a:t>
            </a:r>
            <a:r>
              <a:rPr lang="en-US" sz="1600" dirty="0"/>
              <a:t> </a:t>
            </a:r>
            <a:r>
              <a:rPr lang="en-US" sz="1600" dirty="0" err="1"/>
              <a:t>posicionada</a:t>
            </a:r>
            <a:r>
              <a:rPr lang="en-US" sz="1600" dirty="0"/>
              <a:t> a 100 </a:t>
            </a:r>
            <a:r>
              <a:rPr lang="en-US" sz="1600" dirty="0" err="1"/>
              <a:t>dp</a:t>
            </a:r>
            <a:r>
              <a:rPr lang="en-US" sz="1600" dirty="0"/>
              <a:t> do topo da </a:t>
            </a:r>
            <a:r>
              <a:rPr lang="en-US" sz="1600" dirty="0" err="1"/>
              <a:t>tela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81CA1-E950-47B1-8C9A-94AB39210F09}"/>
              </a:ext>
            </a:extLst>
          </p:cNvPr>
          <p:cNvSpPr txBox="1"/>
          <p:nvPr/>
        </p:nvSpPr>
        <p:spPr>
          <a:xfrm>
            <a:off x="6162040" y="389255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Botão</a:t>
            </a:r>
            <a:r>
              <a:rPr lang="en-US" sz="1600" dirty="0"/>
              <a:t> </a:t>
            </a:r>
            <a:r>
              <a:rPr lang="en-US" sz="1600" dirty="0" err="1"/>
              <a:t>posicionado</a:t>
            </a:r>
            <a:r>
              <a:rPr lang="en-US" sz="1600" dirty="0"/>
              <a:t> a 32dp do </a:t>
            </a:r>
            <a:r>
              <a:rPr lang="en-US" sz="1600" dirty="0" err="1"/>
              <a:t>fundo</a:t>
            </a:r>
            <a:r>
              <a:rPr lang="en-US" sz="1600" dirty="0"/>
              <a:t> da </a:t>
            </a:r>
            <a:r>
              <a:rPr lang="en-US" sz="1600" dirty="0" err="1"/>
              <a:t>imagem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C121D-2CD5-487E-ABB8-1F44278B8EFD}"/>
              </a:ext>
            </a:extLst>
          </p:cNvPr>
          <p:cNvSpPr txBox="1"/>
          <p:nvPr/>
        </p:nvSpPr>
        <p:spPr>
          <a:xfrm>
            <a:off x="6136640" y="500171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Texto</a:t>
            </a:r>
            <a:r>
              <a:rPr lang="en-US" sz="1600" dirty="0"/>
              <a:t> </a:t>
            </a:r>
            <a:r>
              <a:rPr lang="en-US" sz="1600" dirty="0" err="1"/>
              <a:t>posicionado</a:t>
            </a:r>
            <a:r>
              <a:rPr lang="en-US" sz="1600" dirty="0"/>
              <a:t> a 32dp do </a:t>
            </a:r>
            <a:r>
              <a:rPr lang="en-US" sz="1600" dirty="0" err="1"/>
              <a:t>fundo</a:t>
            </a:r>
            <a:r>
              <a:rPr lang="en-US" sz="1600" dirty="0"/>
              <a:t> do </a:t>
            </a:r>
            <a:r>
              <a:rPr lang="en-US" sz="1600" dirty="0" err="1"/>
              <a:t>botão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AFD51-4CA5-40AC-AF37-0ADB5932E617}"/>
              </a:ext>
            </a:extLst>
          </p:cNvPr>
          <p:cNvCxnSpPr>
            <a:endCxn id="8" idx="1"/>
          </p:cNvCxnSpPr>
          <p:nvPr/>
        </p:nvCxnSpPr>
        <p:spPr>
          <a:xfrm flipV="1">
            <a:off x="5105400" y="2784902"/>
            <a:ext cx="1066800" cy="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5E0DE-C8B8-4A7D-A408-BDAE273C42E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53000" y="4308049"/>
            <a:ext cx="1209040" cy="4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55D22-4710-43A3-A550-27960A38E4BE}"/>
              </a:ext>
            </a:extLst>
          </p:cNvPr>
          <p:cNvCxnSpPr>
            <a:endCxn id="10" idx="1"/>
          </p:cNvCxnSpPr>
          <p:nvPr/>
        </p:nvCxnSpPr>
        <p:spPr>
          <a:xfrm>
            <a:off x="4953000" y="5001717"/>
            <a:ext cx="1183640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0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A9A8-A17A-42E8-8277-31F8614C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Executando</a:t>
            </a:r>
            <a:r>
              <a:rPr lang="en-US" dirty="0"/>
              <a:t> o </a:t>
            </a:r>
            <a:r>
              <a:rPr lang="en-US" dirty="0" err="1"/>
              <a:t>aplicativo</a:t>
            </a:r>
            <a:r>
              <a:rPr lang="en-US" dirty="0"/>
              <a:t> no </a:t>
            </a:r>
            <a:r>
              <a:rPr lang="en-US" dirty="0" err="1"/>
              <a:t>emulador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74F-FDEB-4A3D-A076-C3851B35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 AVD Manager (Android Virtual Devices Manager)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e </a:t>
            </a:r>
            <a:r>
              <a:rPr lang="en-US" sz="2400" dirty="0" err="1"/>
              <a:t>modificar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e OS </a:t>
            </a:r>
            <a:r>
              <a:rPr lang="en-US" sz="2400" dirty="0" err="1"/>
              <a:t>disponíveis</a:t>
            </a:r>
            <a:r>
              <a:rPr lang="en-US" sz="2400" dirty="0"/>
              <a:t> para </a:t>
            </a:r>
            <a:r>
              <a:rPr lang="en-US" sz="2400" dirty="0" err="1"/>
              <a:t>emular</a:t>
            </a:r>
            <a:r>
              <a:rPr lang="en-US" sz="2400" dirty="0"/>
              <a:t>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Abra</a:t>
            </a:r>
            <a:r>
              <a:rPr lang="en-US" sz="2400" dirty="0"/>
              <a:t> o AVD Manager </a:t>
            </a:r>
            <a:r>
              <a:rPr lang="en-US" sz="2400" dirty="0" err="1"/>
              <a:t>clicando</a:t>
            </a:r>
            <a:r>
              <a:rPr lang="en-US" sz="2400" dirty="0"/>
              <a:t> no dropdown de </a:t>
            </a:r>
            <a:r>
              <a:rPr lang="en-US" sz="2400" dirty="0" err="1"/>
              <a:t>emuladores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1B45D-59E2-46FA-9732-5730D255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46" y="4229024"/>
            <a:ext cx="4213508" cy="20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B171-F041-4D16-BCD1-CA872D51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AVD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252C-0E37-4232-858D-DFD5F737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AVD Manager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instalados</a:t>
            </a:r>
            <a:r>
              <a:rPr lang="en-US" dirty="0"/>
              <a:t> (</a:t>
            </a:r>
            <a:r>
              <a:rPr lang="en-US" dirty="0" err="1"/>
              <a:t>modelo</a:t>
            </a:r>
            <a:r>
              <a:rPr lang="en-US" dirty="0"/>
              <a:t>, </a:t>
            </a:r>
            <a:r>
              <a:rPr lang="en-US" dirty="0" err="1"/>
              <a:t>resolução</a:t>
            </a:r>
            <a:r>
              <a:rPr lang="en-US" dirty="0"/>
              <a:t>, </a:t>
            </a:r>
            <a:r>
              <a:rPr lang="en-US" dirty="0" err="1"/>
              <a:t>versão</a:t>
            </a:r>
            <a:r>
              <a:rPr lang="en-US" dirty="0"/>
              <a:t> do Android </a:t>
            </a:r>
            <a:r>
              <a:rPr lang="en-US" dirty="0" err="1"/>
              <a:t>instalado</a:t>
            </a:r>
            <a:r>
              <a:rPr lang="en-US" dirty="0"/>
              <a:t>) e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instale</a:t>
            </a:r>
            <a:r>
              <a:rPr lang="en-US" dirty="0"/>
              <a:t> um novo </a:t>
            </a:r>
            <a:r>
              <a:rPr lang="en-US" dirty="0" err="1"/>
              <a:t>dispositivo</a:t>
            </a:r>
            <a:r>
              <a:rPr lang="en-US" dirty="0"/>
              <a:t> (</a:t>
            </a:r>
            <a:r>
              <a:rPr lang="en-US" dirty="0" err="1"/>
              <a:t>exige</a:t>
            </a:r>
            <a:r>
              <a:rPr lang="en-US" dirty="0"/>
              <a:t> download).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5B100-4FF3-4E20-A820-732B828F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3800"/>
            <a:ext cx="8256280" cy="27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A1D-FAED-4CB6-B27C-A92D64D3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FABE-61EE-4271-82B0-5FA5A12B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a interface </a:t>
            </a:r>
            <a:r>
              <a:rPr lang="en-US" dirty="0" err="1"/>
              <a:t>gráfica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um dos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finais</a:t>
            </a:r>
            <a:r>
              <a:rPr lang="en-US" dirty="0"/>
              <a:t> da </a:t>
            </a:r>
            <a:r>
              <a:rPr lang="en-US" dirty="0" err="1"/>
              <a:t>etapa</a:t>
            </a:r>
            <a:r>
              <a:rPr lang="en-US" dirty="0"/>
              <a:t> de design e UX. </a:t>
            </a:r>
          </a:p>
          <a:p>
            <a:r>
              <a:rPr lang="en-US" dirty="0"/>
              <a:t>É </a:t>
            </a:r>
            <a:r>
              <a:rPr lang="en-US" dirty="0" err="1"/>
              <a:t>através</a:t>
            </a:r>
            <a:r>
              <a:rPr lang="en-US" dirty="0"/>
              <a:t> da UI que </a:t>
            </a:r>
            <a:r>
              <a:rPr lang="en-US" dirty="0" err="1"/>
              <a:t>acontece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com o </a:t>
            </a:r>
            <a:r>
              <a:rPr lang="en-US" dirty="0" err="1"/>
              <a:t>aplicativo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02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4371-6768-41C8-86D8-F4B77FF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Executando</a:t>
            </a:r>
            <a:r>
              <a:rPr lang="en-US" dirty="0"/>
              <a:t> o </a:t>
            </a:r>
            <a:r>
              <a:rPr lang="en-US" dirty="0" err="1"/>
              <a:t>aplicativo</a:t>
            </a:r>
            <a:r>
              <a:rPr lang="en-US" dirty="0"/>
              <a:t> no </a:t>
            </a:r>
            <a:r>
              <a:rPr lang="en-US" dirty="0" err="1"/>
              <a:t>emulador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C1B1-17D2-480C-B9AC-88DA21AD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e </a:t>
            </a:r>
            <a:r>
              <a:rPr lang="en-US" dirty="0" err="1"/>
              <a:t>instalado</a:t>
            </a:r>
            <a:r>
              <a:rPr lang="en-US" dirty="0"/>
              <a:t> o </a:t>
            </a:r>
            <a:r>
              <a:rPr lang="en-US" dirty="0" err="1"/>
              <a:t>emulador</a:t>
            </a:r>
            <a:r>
              <a:rPr lang="en-US" dirty="0"/>
              <a:t> </a:t>
            </a:r>
            <a:r>
              <a:rPr lang="en-US" dirty="0" err="1"/>
              <a:t>apropriado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no </a:t>
            </a:r>
            <a:r>
              <a:rPr lang="en-US" dirty="0" err="1"/>
              <a:t>dispositivo</a:t>
            </a:r>
            <a:r>
              <a:rPr lang="en-US" dirty="0"/>
              <a:t> virtual.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C0D1B-9F5E-488E-9336-B16BF2EF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94" y="3810000"/>
            <a:ext cx="638968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4371-6768-41C8-86D8-F4B77FF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Executando</a:t>
            </a:r>
            <a:r>
              <a:rPr lang="en-US" dirty="0"/>
              <a:t> o </a:t>
            </a:r>
            <a:r>
              <a:rPr lang="en-US" dirty="0" err="1"/>
              <a:t>aplicativo</a:t>
            </a:r>
            <a:r>
              <a:rPr lang="en-US" dirty="0"/>
              <a:t> no </a:t>
            </a:r>
            <a:r>
              <a:rPr lang="en-US" dirty="0" err="1"/>
              <a:t>emulador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C1B1-17D2-480C-B9AC-88DA21AD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/>
              <a:t>Um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aplicativo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executado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emuladores</a:t>
            </a:r>
            <a:r>
              <a:rPr lang="en-US" sz="2400" dirty="0"/>
              <a:t> para </a:t>
            </a:r>
            <a:r>
              <a:rPr lang="en-US" sz="2400" dirty="0" err="1"/>
              <a:t>validação</a:t>
            </a:r>
            <a:r>
              <a:rPr lang="en-US" sz="2400" dirty="0"/>
              <a:t> de </a:t>
            </a:r>
            <a:r>
              <a:rPr lang="en-US" sz="2400" dirty="0" err="1"/>
              <a:t>compatibilidade</a:t>
            </a:r>
            <a:r>
              <a:rPr lang="en-US" sz="2400" dirty="0"/>
              <a:t> com </a:t>
            </a:r>
            <a:r>
              <a:rPr lang="en-US" sz="2400" dirty="0" err="1"/>
              <a:t>versões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do Android e </a:t>
            </a:r>
            <a:r>
              <a:rPr lang="en-US" sz="2400" dirty="0" err="1"/>
              <a:t>resoluções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443C3-A30D-4A82-9B6F-78AB155A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95600"/>
            <a:ext cx="4309450" cy="3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2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A6C-B24F-4683-9CD6-EC91C603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69EC-CFAB-4A74-A6FD-29932B51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e </a:t>
            </a:r>
            <a:r>
              <a:rPr lang="en-US" dirty="0" err="1"/>
              <a:t>elabore</a:t>
            </a:r>
            <a:r>
              <a:rPr lang="en-US" dirty="0"/>
              <a:t> o layout das </a:t>
            </a:r>
            <a:r>
              <a:rPr lang="en-US" dirty="0" err="1"/>
              <a:t>telas</a:t>
            </a:r>
            <a:r>
              <a:rPr lang="en-US" dirty="0"/>
              <a:t> de </a:t>
            </a:r>
            <a:r>
              <a:rPr lang="en-US" dirty="0" err="1"/>
              <a:t>Cadastro</a:t>
            </a:r>
            <a:r>
              <a:rPr lang="en-US" dirty="0"/>
              <a:t> e Login.</a:t>
            </a:r>
          </a:p>
          <a:p>
            <a:endParaRPr lang="en-US" dirty="0"/>
          </a:p>
          <a:p>
            <a:r>
              <a:rPr lang="en-US" dirty="0"/>
              <a:t>Leve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aprendeu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aula de UX </a:t>
            </a:r>
            <a:r>
              <a:rPr lang="en-US" dirty="0" err="1"/>
              <a:t>também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próxima</a:t>
            </a:r>
            <a:r>
              <a:rPr lang="en-US" dirty="0"/>
              <a:t> aula,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vincular</a:t>
            </a:r>
            <a:r>
              <a:rPr lang="en-US" dirty="0"/>
              <a:t> as </a:t>
            </a:r>
            <a:r>
              <a:rPr lang="en-US" dirty="0" err="1"/>
              <a:t>atividades</a:t>
            </a:r>
            <a:r>
              <a:rPr lang="en-US" dirty="0"/>
              <a:t> e </a:t>
            </a:r>
            <a:r>
              <a:rPr lang="en-US" dirty="0" err="1"/>
              <a:t>acompanhar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4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7E55-2E4A-4522-B423-76F65CCE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a UI para um app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24D5-E089-4211-8968-4ED5D987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Android oferece diversos componentes de UI incorporados, como objetos de layout e controles de UI estruturados que permitem criar a interface gráfica do usuário do aplicativo.</a:t>
            </a: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B717D-4D8F-40D2-9404-B5C8AE3BC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3810000"/>
            <a:ext cx="3190875" cy="1781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8ABD4-7C17-4AD7-A996-FECD59CE1A71}"/>
              </a:ext>
            </a:extLst>
          </p:cNvPr>
          <p:cNvSpPr txBox="1"/>
          <p:nvPr/>
        </p:nvSpPr>
        <p:spPr>
          <a:xfrm>
            <a:off x="228599" y="5972274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Imagem: https://www.tutlane.com/tutorial/android/android-ui-controls-textview-edittext-radio-button-checkbox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0237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7327-950F-431B-BE30-0F246D0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 </a:t>
            </a:r>
            <a:r>
              <a:rPr lang="en-US" dirty="0" err="1"/>
              <a:t>ViewGroup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36C3-31BF-45B4-A9FA-92F2C32F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do layout da UI Android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criados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hierarquia</a:t>
            </a:r>
            <a:r>
              <a:rPr lang="en-US" sz="2400" dirty="0"/>
              <a:t> de View e </a:t>
            </a:r>
            <a:r>
              <a:rPr lang="en-US" sz="2400" dirty="0" err="1"/>
              <a:t>ViewGroup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View: </a:t>
            </a:r>
            <a:r>
              <a:rPr lang="en-US" sz="2000" dirty="0" err="1"/>
              <a:t>Elemento</a:t>
            </a:r>
            <a:r>
              <a:rPr lang="en-US" sz="2000" dirty="0"/>
              <a:t> da UI que 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e com o qual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interagir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ViewGroup</a:t>
            </a:r>
            <a:r>
              <a:rPr lang="en-US" sz="2000" dirty="0"/>
              <a:t>: Container </a:t>
            </a:r>
            <a:r>
              <a:rPr lang="en-US" sz="2000" dirty="0" err="1"/>
              <a:t>invisível</a:t>
            </a:r>
            <a:r>
              <a:rPr lang="en-US" sz="2000" dirty="0"/>
              <a:t> de views e outros view groups.</a:t>
            </a:r>
          </a:p>
          <a:p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49DC2-1073-4FB1-A55E-FDF43CD0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939938"/>
            <a:ext cx="5334000" cy="2336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5B056-6569-4DBD-9759-DA5ADB26B3A9}"/>
              </a:ext>
            </a:extLst>
          </p:cNvPr>
          <p:cNvSpPr txBox="1"/>
          <p:nvPr/>
        </p:nvSpPr>
        <p:spPr>
          <a:xfrm>
            <a:off x="228599" y="6425829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Imagem: https://developer.android.com/guide/topics/ui/declaring-layout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4817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7327-950F-431B-BE30-0F246D0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Views e </a:t>
            </a:r>
            <a:r>
              <a:rPr lang="en-US" dirty="0" err="1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36C3-31BF-45B4-A9FA-92F2C32F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187"/>
          </a:xfr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Views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TextView</a:t>
            </a:r>
            <a:r>
              <a:rPr lang="en-US" sz="2000" dirty="0"/>
              <a:t>: </a:t>
            </a:r>
            <a:r>
              <a:rPr lang="en-US" sz="2000" dirty="0" err="1"/>
              <a:t>Exibe</a:t>
            </a:r>
            <a:r>
              <a:rPr lang="en-US" sz="2000" dirty="0"/>
              <a:t> </a:t>
            </a:r>
            <a:r>
              <a:rPr lang="en-US" sz="2000" dirty="0" err="1"/>
              <a:t>texto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EditText</a:t>
            </a:r>
            <a:r>
              <a:rPr lang="en-US" sz="2000" dirty="0"/>
              <a:t>: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inserir</a:t>
            </a:r>
            <a:r>
              <a:rPr lang="en-US" sz="2000" dirty="0"/>
              <a:t> e </a:t>
            </a:r>
            <a:r>
              <a:rPr lang="en-US" sz="2000" dirty="0" err="1"/>
              <a:t>editar</a:t>
            </a:r>
            <a:r>
              <a:rPr lang="en-US" sz="2000" dirty="0"/>
              <a:t> </a:t>
            </a:r>
            <a:r>
              <a:rPr lang="en-US" sz="2000" dirty="0" err="1"/>
              <a:t>texto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Button: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interação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do clique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ImageView</a:t>
            </a:r>
            <a:r>
              <a:rPr lang="en-US" sz="2000" dirty="0"/>
              <a:t>: </a:t>
            </a:r>
            <a:r>
              <a:rPr lang="en-US" sz="2000" dirty="0" err="1"/>
              <a:t>Exibe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C2BE7-44BD-42EC-9301-6CD6E4E01DC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4191000"/>
            <a:ext cx="7391400" cy="2286000"/>
          </a:xfr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View Groups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também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são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views)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Scroll View: </a:t>
            </a:r>
            <a:r>
              <a:rPr lang="en-US" sz="2000" dirty="0" err="1"/>
              <a:t>Agrupa</a:t>
            </a:r>
            <a:r>
              <a:rPr lang="en-US" sz="2000" dirty="0"/>
              <a:t> outro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view 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rolagem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Constraint Layout: </a:t>
            </a:r>
            <a:r>
              <a:rPr lang="en-US" sz="2000" dirty="0" err="1"/>
              <a:t>Agrupa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 views e define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conexões</a:t>
            </a:r>
            <a:r>
              <a:rPr lang="en-US" sz="2000" dirty="0"/>
              <a:t> com as </a:t>
            </a:r>
            <a:r>
              <a:rPr lang="en-US" sz="2000" dirty="0" err="1"/>
              <a:t>bordas</a:t>
            </a:r>
            <a:r>
              <a:rPr lang="en-US" sz="2000" dirty="0"/>
              <a:t> do layout</a:t>
            </a:r>
          </a:p>
        </p:txBody>
      </p:sp>
    </p:spTree>
    <p:extLst>
      <p:ext uri="{BB962C8B-B14F-4D97-AF65-F5344CB8AC3E}">
        <p14:creationId xmlns:p14="http://schemas.microsoft.com/office/powerpoint/2010/main" val="1841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A76B38-6CAE-4B01-A084-C5086B9E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ViewGroups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criados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i="1" dirty="0"/>
              <a:t>Layouts</a:t>
            </a:r>
            <a:r>
              <a:rPr lang="en-US" sz="2400" dirty="0"/>
              <a:t>, e </a:t>
            </a:r>
            <a:r>
              <a:rPr lang="en-US" sz="2400" dirty="0" err="1"/>
              <a:t>normalmente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usados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o </a:t>
            </a:r>
            <a:r>
              <a:rPr lang="en-US" sz="2400" dirty="0" err="1"/>
              <a:t>ViewGroup</a:t>
            </a:r>
            <a:r>
              <a:rPr lang="en-US" sz="2400" dirty="0"/>
              <a:t> </a:t>
            </a:r>
            <a:r>
              <a:rPr lang="en-US" sz="2400" dirty="0" err="1"/>
              <a:t>raiz</a:t>
            </a:r>
            <a:r>
              <a:rPr lang="en-US" sz="2400" dirty="0"/>
              <a:t> da </a:t>
            </a:r>
            <a:r>
              <a:rPr lang="en-US" sz="2400" dirty="0" err="1"/>
              <a:t>hierarquia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 Layout define a </a:t>
            </a:r>
            <a:r>
              <a:rPr lang="en-US" sz="2400" dirty="0" err="1"/>
              <a:t>estrutura</a:t>
            </a:r>
            <a:r>
              <a:rPr lang="en-US" sz="2400" dirty="0"/>
              <a:t> da UI da </a:t>
            </a:r>
            <a:r>
              <a:rPr lang="en-US" sz="2400" dirty="0" err="1"/>
              <a:t>aplicação</a:t>
            </a:r>
            <a:r>
              <a:rPr lang="en-US" sz="2400" dirty="0"/>
              <a:t>, equivale a </a:t>
            </a:r>
            <a:r>
              <a:rPr lang="en-US" sz="2400" dirty="0" err="1"/>
              <a:t>uma</a:t>
            </a:r>
            <a:r>
              <a:rPr lang="en-US" sz="2400" dirty="0"/>
              <a:t> “</a:t>
            </a:r>
            <a:r>
              <a:rPr lang="en-US" sz="2400" dirty="0" err="1"/>
              <a:t>tela</a:t>
            </a:r>
            <a:r>
              <a:rPr lang="en-US" sz="2400" dirty="0"/>
              <a:t>” </a:t>
            </a:r>
            <a:r>
              <a:rPr lang="en-US" sz="2400" dirty="0" err="1"/>
              <a:t>completa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No Android, a forma </a:t>
            </a:r>
            <a:r>
              <a:rPr lang="en-US" sz="2400" dirty="0" err="1"/>
              <a:t>mais</a:t>
            </a:r>
            <a:r>
              <a:rPr lang="en-US" sz="2400" dirty="0"/>
              <a:t> popular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layouts é </a:t>
            </a:r>
            <a:r>
              <a:rPr lang="en-US" sz="2400" dirty="0" err="1"/>
              <a:t>usando</a:t>
            </a:r>
            <a:r>
              <a:rPr lang="en-US" sz="2400" dirty="0"/>
              <a:t> XML.</a:t>
            </a:r>
          </a:p>
          <a:p>
            <a:pPr lvl="1"/>
            <a:r>
              <a:rPr lang="en-US" sz="2000" dirty="0"/>
              <a:t>Técnica </a:t>
            </a:r>
            <a:r>
              <a:rPr lang="en-US" sz="2000" dirty="0" err="1"/>
              <a:t>mais</a:t>
            </a:r>
            <a:r>
              <a:rPr lang="en-US" sz="2000" dirty="0"/>
              <a:t> popular</a:t>
            </a:r>
          </a:p>
          <a:p>
            <a:pPr lvl="1"/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manipulação</a:t>
            </a:r>
            <a:r>
              <a:rPr lang="en-US" sz="2000" dirty="0"/>
              <a:t> de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tempo de </a:t>
            </a:r>
            <a:r>
              <a:rPr lang="en-US" sz="2000" dirty="0" err="1"/>
              <a:t>execução</a:t>
            </a:r>
            <a:endParaRPr lang="en-US" sz="2000" dirty="0"/>
          </a:p>
          <a:p>
            <a:pPr lvl="1"/>
            <a:r>
              <a:rPr lang="en-US" sz="2000" dirty="0" err="1"/>
              <a:t>Separa</a:t>
            </a:r>
            <a:r>
              <a:rPr lang="en-US" sz="2000" dirty="0"/>
              <a:t> </a:t>
            </a:r>
            <a:r>
              <a:rPr lang="en-US" sz="2000" dirty="0" err="1"/>
              <a:t>componentes</a:t>
            </a:r>
            <a:r>
              <a:rPr lang="en-US" sz="2000" dirty="0"/>
              <a:t> da UI da </a:t>
            </a:r>
            <a:r>
              <a:rPr lang="en-US" sz="2000" dirty="0" err="1"/>
              <a:t>lógica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37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AE5-F083-4707-8173-503A933B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0104-D912-4EE2-AEE5-60BB2494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Classe</a:t>
            </a:r>
            <a:r>
              <a:rPr lang="en-US" sz="2400" dirty="0"/>
              <a:t> do SDK </a:t>
            </a:r>
            <a:r>
              <a:rPr lang="en-US" sz="2400" dirty="0" err="1"/>
              <a:t>representando</a:t>
            </a:r>
            <a:r>
              <a:rPr lang="en-US" sz="2400" dirty="0"/>
              <a:t> um Layout. </a:t>
            </a:r>
            <a:r>
              <a:rPr lang="en-US" sz="2400" dirty="0" err="1"/>
              <a:t>Repare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herança</a:t>
            </a:r>
            <a:r>
              <a:rPr lang="en-US" sz="2400" dirty="0"/>
              <a:t> de </a:t>
            </a:r>
            <a:r>
              <a:rPr lang="en-US" sz="2400" dirty="0" err="1"/>
              <a:t>ViewGroup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8742F-13D3-4D66-98C1-5A2D3D19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5" y="2514600"/>
            <a:ext cx="7772750" cy="3857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FF1CF4-5404-4201-9B3F-41883426E656}"/>
              </a:ext>
            </a:extLst>
          </p:cNvPr>
          <p:cNvSpPr/>
          <p:nvPr/>
        </p:nvSpPr>
        <p:spPr>
          <a:xfrm>
            <a:off x="1295400" y="3810000"/>
            <a:ext cx="3592752" cy="3810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AE5-F083-4707-8173-503A933B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um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0104-D912-4EE2-AEE5-60BB2494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Uma </a:t>
            </a:r>
            <a:r>
              <a:rPr lang="en-US" sz="2400" dirty="0" err="1"/>
              <a:t>tela</a:t>
            </a:r>
            <a:r>
              <a:rPr lang="en-US" sz="2400" dirty="0"/>
              <a:t> (</a:t>
            </a:r>
            <a:r>
              <a:rPr lang="en-US" sz="2400" dirty="0" err="1"/>
              <a:t>atividade</a:t>
            </a:r>
            <a:r>
              <a:rPr lang="en-US" sz="2400" dirty="0"/>
              <a:t>)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 </a:t>
            </a:r>
            <a:r>
              <a:rPr lang="en-US" sz="2400" dirty="0" err="1"/>
              <a:t>definindo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layout </a:t>
            </a:r>
            <a:r>
              <a:rPr lang="en-US" sz="2400" dirty="0" err="1"/>
              <a:t>em</a:t>
            </a:r>
            <a:r>
              <a:rPr lang="en-US" sz="2400" dirty="0"/>
              <a:t> 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7E2570-06ED-4FBA-92D4-C2E7714C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60" y="2147460"/>
            <a:ext cx="6629400" cy="45089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="http://schemas.android.com/tools"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="19dp"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botaoLogin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:layout_constraintHorizontal_bias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="0.497"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="@id/button"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:layout_constraintVertical_bias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="0.216"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&lt;Button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="@+id/button"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="308dp"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botaoCadastrar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botaoCadastro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="@id/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:layout_constraintLeft_toRightOf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="312dp"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="272dp"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="49dp"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="49dp"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="70dp"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:srcCompat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yourlogo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2D543-5C44-4D63-B85A-B9A848A86A8F}"/>
              </a:ext>
            </a:extLst>
          </p:cNvPr>
          <p:cNvSpPr/>
          <p:nvPr/>
        </p:nvSpPr>
        <p:spPr>
          <a:xfrm>
            <a:off x="803860" y="2268309"/>
            <a:ext cx="6324600" cy="6858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03C00-93C0-4239-8F3C-006617DD72B8}"/>
              </a:ext>
            </a:extLst>
          </p:cNvPr>
          <p:cNvSpPr txBox="1"/>
          <p:nvPr/>
        </p:nvSpPr>
        <p:spPr>
          <a:xfrm>
            <a:off x="7132899" y="2288043"/>
            <a:ext cx="1539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Layout </a:t>
            </a:r>
          </a:p>
          <a:p>
            <a:r>
              <a:rPr lang="en-US" dirty="0">
                <a:solidFill>
                  <a:srgbClr val="FF0000"/>
                </a:solidFill>
              </a:rPr>
              <a:t>(View Group)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DBC22-955F-4E0C-AA8D-714D13B3AF79}"/>
              </a:ext>
            </a:extLst>
          </p:cNvPr>
          <p:cNvSpPr/>
          <p:nvPr/>
        </p:nvSpPr>
        <p:spPr>
          <a:xfrm>
            <a:off x="1004502" y="2944231"/>
            <a:ext cx="3075958" cy="1152878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0FB5F-1158-4EAC-88C7-F435F82A0DBF}"/>
              </a:ext>
            </a:extLst>
          </p:cNvPr>
          <p:cNvSpPr/>
          <p:nvPr/>
        </p:nvSpPr>
        <p:spPr>
          <a:xfrm>
            <a:off x="1004502" y="4097109"/>
            <a:ext cx="3075958" cy="1295400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98336-C8BB-480C-B808-9FF2A6EA161B}"/>
              </a:ext>
            </a:extLst>
          </p:cNvPr>
          <p:cNvSpPr/>
          <p:nvPr/>
        </p:nvSpPr>
        <p:spPr>
          <a:xfrm>
            <a:off x="1017079" y="5392509"/>
            <a:ext cx="3075958" cy="1027113"/>
          </a:xfrm>
          <a:prstGeom prst="rect">
            <a:avLst/>
          </a:prstGeom>
          <a:noFill/>
          <a:ln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81B85-7630-456B-BACF-2D2CD75CF554}"/>
              </a:ext>
            </a:extLst>
          </p:cNvPr>
          <p:cNvSpPr txBox="1"/>
          <p:nvPr/>
        </p:nvSpPr>
        <p:spPr>
          <a:xfrm>
            <a:off x="4619419" y="4325709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Elementos</a:t>
            </a:r>
            <a:r>
              <a:rPr lang="en-US" dirty="0">
                <a:solidFill>
                  <a:srgbClr val="FF0000"/>
                </a:solidFill>
              </a:rPr>
              <a:t> da </a:t>
            </a:r>
            <a:r>
              <a:rPr lang="en-US" dirty="0" err="1">
                <a:solidFill>
                  <a:srgbClr val="FF0000"/>
                </a:solidFill>
              </a:rPr>
              <a:t>atividade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(Views)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F64D0-3817-479E-8317-2F1D30313024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4080460" y="3520670"/>
            <a:ext cx="538959" cy="1128205"/>
          </a:xfrm>
          <a:prstGeom prst="straightConnector1">
            <a:avLst/>
          </a:prstGeom>
          <a:ln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1F7C09-3B98-43B2-95D2-C8EA8303AE47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4080460" y="4648875"/>
            <a:ext cx="538959" cy="95934"/>
          </a:xfrm>
          <a:prstGeom prst="straightConnector1">
            <a:avLst/>
          </a:prstGeom>
          <a:ln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7EAF73-EACE-4FFF-A641-7F564B80FE99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4093037" y="4648875"/>
            <a:ext cx="526382" cy="1257191"/>
          </a:xfrm>
          <a:prstGeom prst="straightConnector1">
            <a:avLst/>
          </a:prstGeom>
          <a:ln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3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1394</Words>
  <Application>Microsoft Office PowerPoint</Application>
  <PresentationFormat>On-screen Show (4:3)</PresentationFormat>
  <Paragraphs>177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TemaUMC</vt:lpstr>
      <vt:lpstr>Apresentando o Android Studio - Componentes da User Interface (UI)</vt:lpstr>
      <vt:lpstr>Android Studio</vt:lpstr>
      <vt:lpstr>User Interface (UI)</vt:lpstr>
      <vt:lpstr>Criando a UI para um app Android</vt:lpstr>
      <vt:lpstr>View e ViewGroup</vt:lpstr>
      <vt:lpstr>Exemplos de Views e ViewGroups</vt:lpstr>
      <vt:lpstr>Layout</vt:lpstr>
      <vt:lpstr>Exemplo de Layout</vt:lpstr>
      <vt:lpstr>Exemplo de atividade usando um layout</vt:lpstr>
      <vt:lpstr>Tipos de Layout</vt:lpstr>
      <vt:lpstr>Unidades de Medida</vt:lpstr>
      <vt:lpstr>PowerPoint Presentation</vt:lpstr>
      <vt:lpstr>Criando um projeto no Android Studio</vt:lpstr>
      <vt:lpstr>Criando um projeto no Android Studio</vt:lpstr>
      <vt:lpstr>Estrutura do projeto</vt:lpstr>
      <vt:lpstr>Edição do layout da atividade</vt:lpstr>
      <vt:lpstr>A UI do Android Studio</vt:lpstr>
      <vt:lpstr>Adicionando um recurso ao projeto</vt:lpstr>
      <vt:lpstr>Adicionando a imagem à atividade</vt:lpstr>
      <vt:lpstr>Adicionando recursos de texto</vt:lpstr>
      <vt:lpstr>Adicionando um botão de cadastro</vt:lpstr>
      <vt:lpstr>Adicionando texto na atividade</vt:lpstr>
      <vt:lpstr>Criando constraints no ConstraintLayout</vt:lpstr>
      <vt:lpstr>Criando constraints no ConstraintLayout</vt:lpstr>
      <vt:lpstr>Criando constraints no ConstraintLayout</vt:lpstr>
      <vt:lpstr>Criando constraints no ConstraintLayout</vt:lpstr>
      <vt:lpstr>Criando constraints no ConstraintLayout</vt:lpstr>
      <vt:lpstr>Executando o aplicativo no emulador</vt:lpstr>
      <vt:lpstr>O AVD Manager</vt:lpstr>
      <vt:lpstr>Executando o aplicativo no emulador</vt:lpstr>
      <vt:lpstr>Executando o aplicativo no emulador</vt:lpstr>
      <vt:lpstr>Desafio!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Apresentando o Android Studio - Componentes da User Interface (UI)</dc:title>
  <dc:creator>Danielle Goncalves Prado Aguiar Martin</dc:creator>
  <cp:lastModifiedBy>Danielle Goncalves Prado Aguiar Martin</cp:lastModifiedBy>
  <cp:revision>7</cp:revision>
  <dcterms:created xsi:type="dcterms:W3CDTF">2020-02-19T19:48:01Z</dcterms:created>
  <dcterms:modified xsi:type="dcterms:W3CDTF">2020-03-06T20:06:46Z</dcterms:modified>
</cp:coreProperties>
</file>