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4" r:id="rId3"/>
    <p:sldId id="336" r:id="rId4"/>
    <p:sldId id="337" r:id="rId5"/>
    <p:sldId id="330" r:id="rId6"/>
    <p:sldId id="339" r:id="rId7"/>
    <p:sldId id="340" r:id="rId8"/>
    <p:sldId id="338" r:id="rId9"/>
    <p:sldId id="345" r:id="rId10"/>
    <p:sldId id="341" r:id="rId11"/>
    <p:sldId id="346" r:id="rId12"/>
    <p:sldId id="289" r:id="rId13"/>
    <p:sldId id="347" r:id="rId14"/>
    <p:sldId id="348" r:id="rId15"/>
    <p:sldId id="342" r:id="rId16"/>
    <p:sldId id="335" r:id="rId17"/>
    <p:sldId id="349" r:id="rId18"/>
    <p:sldId id="343" r:id="rId19"/>
    <p:sldId id="344" r:id="rId20"/>
    <p:sldId id="350" r:id="rId21"/>
    <p:sldId id="351" r:id="rId22"/>
    <p:sldId id="352" r:id="rId23"/>
    <p:sldId id="353" r:id="rId24"/>
    <p:sldId id="354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0E"/>
    <a:srgbClr val="F6BF4E"/>
    <a:srgbClr val="444257"/>
    <a:srgbClr val="1D6D7F"/>
    <a:srgbClr val="FF0F0F"/>
    <a:srgbClr val="D6F2B0"/>
    <a:srgbClr val="FBEEB7"/>
    <a:srgbClr val="FFCC00"/>
    <a:srgbClr val="F9AB6B"/>
    <a:srgbClr val="F3A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 varScale="1">
        <p:scale>
          <a:sx n="79" d="100"/>
          <a:sy n="79" d="100"/>
        </p:scale>
        <p:origin x="15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806D-5DB3-47DE-B747-272DDE0FE5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 dirty="0"/>
              <a:t>Android stack, atividades e o ciclo de vida da aplicação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809-3625-4227-801A-60BE555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A3C6-7347-4D4A-B2F4-94709440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/>
              <a:t>No Android,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invés</a:t>
            </a:r>
            <a:r>
              <a:rPr lang="en-US" sz="2400" dirty="0"/>
              <a:t> dos apps </a:t>
            </a:r>
            <a:r>
              <a:rPr lang="en-US" sz="2400" dirty="0" err="1"/>
              <a:t>serem</a:t>
            </a:r>
            <a:r>
              <a:rPr lang="en-US" sz="2400" dirty="0"/>
              <a:t> </a:t>
            </a:r>
            <a:r>
              <a:rPr lang="en-US" sz="2400" dirty="0" err="1"/>
              <a:t>iniciados</a:t>
            </a:r>
            <a:r>
              <a:rPr lang="en-US" sz="2400" dirty="0"/>
              <a:t> por um </a:t>
            </a:r>
            <a:r>
              <a:rPr lang="en-US" sz="2400" dirty="0" err="1"/>
              <a:t>método</a:t>
            </a:r>
            <a:r>
              <a:rPr lang="en-US" sz="2400" dirty="0"/>
              <a:t> “main”,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iniciados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acionamento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, </a:t>
            </a:r>
            <a:r>
              <a:rPr lang="en-US" sz="2400" dirty="0" err="1"/>
              <a:t>invocando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de callback que </a:t>
            </a:r>
            <a:r>
              <a:rPr lang="en-US" sz="2400" dirty="0" err="1"/>
              <a:t>correspondem</a:t>
            </a:r>
            <a:r>
              <a:rPr lang="en-US" sz="2400" dirty="0"/>
              <a:t> a </a:t>
            </a:r>
            <a:r>
              <a:rPr lang="en-US" sz="2400" dirty="0" err="1"/>
              <a:t>estágios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r>
              <a:rPr lang="en-US" sz="2400" dirty="0"/>
              <a:t> do </a:t>
            </a:r>
            <a:r>
              <a:rPr lang="en-US" sz="2400" dirty="0" err="1"/>
              <a:t>ciclo</a:t>
            </a:r>
            <a:r>
              <a:rPr lang="en-US" sz="2400" dirty="0"/>
              <a:t> de </a:t>
            </a:r>
            <a:r>
              <a:rPr lang="en-US" sz="2400" dirty="0" err="1"/>
              <a:t>vida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acionada</a:t>
            </a:r>
            <a:r>
              <a:rPr lang="en-US" sz="2400" dirty="0"/>
              <a:t> </a:t>
            </a:r>
            <a:r>
              <a:rPr lang="en-US" sz="2400" dirty="0" err="1"/>
              <a:t>isoladamente</a:t>
            </a:r>
            <a:r>
              <a:rPr lang="en-US" sz="2400" dirty="0"/>
              <a:t>, com </a:t>
            </a:r>
            <a:r>
              <a:rPr lang="en-US" sz="2400" dirty="0" err="1"/>
              <a:t>acoplamento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entre </a:t>
            </a:r>
            <a:r>
              <a:rPr lang="en-US" sz="2400" dirty="0" err="1"/>
              <a:t>outras</a:t>
            </a:r>
            <a:r>
              <a:rPr lang="en-US" sz="2400" dirty="0"/>
              <a:t> </a:t>
            </a:r>
            <a:r>
              <a:rPr lang="en-US" sz="2400" dirty="0" err="1"/>
              <a:t>atividades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Abrir</a:t>
            </a:r>
            <a:r>
              <a:rPr lang="en-US" sz="2000" dirty="0"/>
              <a:t> um app de email pela </a:t>
            </a:r>
            <a:r>
              <a:rPr lang="en-US" sz="2000" dirty="0" err="1"/>
              <a:t>tela</a:t>
            </a:r>
            <a:r>
              <a:rPr lang="en-US" sz="2000" dirty="0"/>
              <a:t> principal (</a:t>
            </a:r>
            <a:r>
              <a:rPr lang="en-US" sz="2000" dirty="0" err="1"/>
              <a:t>atividade</a:t>
            </a:r>
            <a:r>
              <a:rPr lang="en-US" sz="2000" dirty="0"/>
              <a:t> da </a:t>
            </a:r>
            <a:r>
              <a:rPr lang="en-US" sz="2000" dirty="0" err="1"/>
              <a:t>caixa</a:t>
            </a:r>
            <a:r>
              <a:rPr lang="en-US" sz="2000" dirty="0"/>
              <a:t> de entrada)</a:t>
            </a:r>
          </a:p>
          <a:p>
            <a:pPr lvl="1"/>
            <a:r>
              <a:rPr lang="en-US" sz="2000" dirty="0" err="1"/>
              <a:t>Abrir</a:t>
            </a:r>
            <a:r>
              <a:rPr lang="en-US" sz="2000" dirty="0"/>
              <a:t> um app de email </a:t>
            </a:r>
            <a:r>
              <a:rPr lang="en-US" sz="2000" dirty="0" err="1"/>
              <a:t>sendo</a:t>
            </a:r>
            <a:r>
              <a:rPr lang="en-US" sz="2000" dirty="0"/>
              <a:t> </a:t>
            </a:r>
            <a:r>
              <a:rPr lang="en-US" sz="2000" dirty="0" err="1"/>
              <a:t>redirecionado</a:t>
            </a:r>
            <a:r>
              <a:rPr lang="en-US" sz="2000" dirty="0"/>
              <a:t> por outro app para </a:t>
            </a:r>
            <a:r>
              <a:rPr lang="en-US" sz="2000" dirty="0" err="1"/>
              <a:t>tarefa</a:t>
            </a:r>
            <a:r>
              <a:rPr lang="en-US" sz="2000" dirty="0"/>
              <a:t> de </a:t>
            </a:r>
            <a:r>
              <a:rPr lang="en-US" sz="2000" dirty="0" err="1"/>
              <a:t>Compartilhar</a:t>
            </a:r>
            <a:r>
              <a:rPr lang="en-US" sz="2000" dirty="0"/>
              <a:t> (</a:t>
            </a:r>
            <a:r>
              <a:rPr lang="en-US" sz="2000" dirty="0" err="1"/>
              <a:t>atividade</a:t>
            </a:r>
            <a:r>
              <a:rPr lang="en-US" sz="2000" dirty="0"/>
              <a:t> de </a:t>
            </a:r>
            <a:r>
              <a:rPr lang="en-US" sz="2000" dirty="0" err="1"/>
              <a:t>escrever</a:t>
            </a:r>
            <a:r>
              <a:rPr lang="en-US" sz="2000" dirty="0"/>
              <a:t> novo email)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57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0B9B-AC88-4300-B3CE-CCB56087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transitar</a:t>
            </a:r>
            <a:r>
              <a:rPr lang="en-US" dirty="0"/>
              <a:t> por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navegação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pic>
        <p:nvPicPr>
          <p:cNvPr id="7" name="Content Placeholder 19">
            <a:extLst>
              <a:ext uri="{FF2B5EF4-FFF2-40B4-BE49-F238E27FC236}">
                <a16:creationId xmlns:a16="http://schemas.microsoft.com/office/drawing/2014/main" id="{899B0AE5-FB12-4D7F-BB72-9484363B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976" y="3319791"/>
            <a:ext cx="8892048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012EE-B13F-4EFF-91D8-C6832192B8A2}"/>
              </a:ext>
            </a:extLst>
          </p:cNvPr>
          <p:cNvSpPr txBox="1"/>
          <p:nvPr/>
        </p:nvSpPr>
        <p:spPr>
          <a:xfrm>
            <a:off x="609600" y="599535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Fonte: https://www.edureka.co/android-development-certification-course</a:t>
            </a:r>
          </a:p>
          <a:p>
            <a:pPr algn="ct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8030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Atividade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6A46AF-13E3-44A2-8B35-3D27D0B8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evento</a:t>
            </a:r>
            <a:r>
              <a:rPr lang="en-US" sz="2400" dirty="0"/>
              <a:t> do </a:t>
            </a:r>
            <a:r>
              <a:rPr lang="en-US" sz="2400" dirty="0" err="1"/>
              <a:t>diagrama</a:t>
            </a:r>
            <a:r>
              <a:rPr lang="en-US" sz="2400" dirty="0"/>
              <a:t> anterior </a:t>
            </a:r>
            <a:r>
              <a:rPr lang="en-US" sz="2400" dirty="0" err="1"/>
              <a:t>corresponde</a:t>
            </a:r>
            <a:r>
              <a:rPr lang="en-US" sz="2400" dirty="0"/>
              <a:t> a um </a:t>
            </a:r>
            <a:r>
              <a:rPr lang="en-US" sz="2400" dirty="0" err="1"/>
              <a:t>método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Activity. Estes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acionados</a:t>
            </a:r>
            <a:r>
              <a:rPr lang="en-US" sz="2400" dirty="0"/>
              <a:t> </a:t>
            </a:r>
            <a:r>
              <a:rPr lang="en-US" sz="2400" dirty="0" err="1"/>
              <a:t>automaticamente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e </a:t>
            </a:r>
            <a:r>
              <a:rPr lang="en-US" sz="2400" dirty="0" err="1"/>
              <a:t>podem</a:t>
            </a:r>
            <a:r>
              <a:rPr lang="en-US" sz="2400" dirty="0"/>
              <a:t> ser </a:t>
            </a:r>
            <a:r>
              <a:rPr lang="en-US" sz="2400" dirty="0" err="1"/>
              <a:t>sobrescritos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Às</a:t>
            </a:r>
            <a:r>
              <a:rPr lang="en-US" sz="2400" dirty="0"/>
              <a:t> </a:t>
            </a:r>
            <a:r>
              <a:rPr lang="en-US" sz="2400" dirty="0" err="1"/>
              <a:t>vezes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é </a:t>
            </a:r>
            <a:r>
              <a:rPr lang="en-US" sz="2400" dirty="0" err="1"/>
              <a:t>encerrada</a:t>
            </a:r>
            <a:r>
              <a:rPr lang="en-US" sz="2400" dirty="0"/>
              <a:t> </a:t>
            </a:r>
            <a:r>
              <a:rPr lang="en-US" sz="2400" dirty="0" err="1"/>
              <a:t>abruptamente</a:t>
            </a:r>
            <a:r>
              <a:rPr lang="en-US" sz="2400" dirty="0"/>
              <a:t> (</a:t>
            </a:r>
            <a:r>
              <a:rPr lang="en-US" sz="2400" dirty="0" err="1"/>
              <a:t>botão</a:t>
            </a:r>
            <a:r>
              <a:rPr lang="en-US" sz="2400" dirty="0"/>
              <a:t> </a:t>
            </a:r>
            <a:r>
              <a:rPr lang="en-US" sz="2400" dirty="0" err="1"/>
              <a:t>voltar</a:t>
            </a:r>
            <a:r>
              <a:rPr lang="en-US" sz="2400" dirty="0"/>
              <a:t>, </a:t>
            </a:r>
            <a:r>
              <a:rPr lang="en-US" sz="2400" dirty="0" err="1"/>
              <a:t>alteração</a:t>
            </a:r>
            <a:r>
              <a:rPr lang="en-US" sz="2400" dirty="0"/>
              <a:t> da </a:t>
            </a:r>
            <a:r>
              <a:rPr lang="en-US" sz="2400" dirty="0" err="1"/>
              <a:t>orientação</a:t>
            </a:r>
            <a:r>
              <a:rPr lang="en-US" sz="2400" dirty="0"/>
              <a:t> da </a:t>
            </a:r>
            <a:r>
              <a:rPr lang="en-US" sz="2400" dirty="0" err="1"/>
              <a:t>tela</a:t>
            </a:r>
            <a:r>
              <a:rPr lang="en-US" sz="2400" dirty="0"/>
              <a:t>), e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estado</a:t>
            </a:r>
            <a:r>
              <a:rPr lang="en-US" sz="2400" dirty="0"/>
              <a:t> se </a:t>
            </a:r>
            <a:r>
              <a:rPr lang="en-US" sz="2400" dirty="0" err="1"/>
              <a:t>perde</a:t>
            </a:r>
            <a:r>
              <a:rPr lang="en-US" sz="2400" dirty="0"/>
              <a:t> (o </a:t>
            </a:r>
            <a:r>
              <a:rPr lang="en-US" sz="2400" dirty="0" err="1"/>
              <a:t>objeto</a:t>
            </a:r>
            <a:r>
              <a:rPr lang="en-US" sz="2400" dirty="0"/>
              <a:t> é </a:t>
            </a:r>
            <a:r>
              <a:rPr lang="en-US" sz="2400" dirty="0" err="1"/>
              <a:t>recriado</a:t>
            </a:r>
            <a:r>
              <a:rPr lang="en-US" sz="2400" dirty="0"/>
              <a:t>). </a:t>
            </a: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 o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aciona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eventos</a:t>
            </a:r>
            <a:r>
              <a:rPr lang="en-US" sz="2400" dirty="0"/>
              <a:t> do </a:t>
            </a:r>
            <a:r>
              <a:rPr lang="en-US" sz="2400" dirty="0" err="1"/>
              <a:t>comportamento</a:t>
            </a:r>
            <a:r>
              <a:rPr lang="en-US" sz="2400" dirty="0"/>
              <a:t> </a:t>
            </a:r>
            <a:r>
              <a:rPr lang="en-US" sz="2400" dirty="0" err="1"/>
              <a:t>padrão</a:t>
            </a:r>
            <a:r>
              <a:rPr lang="en-US" sz="2400" dirty="0"/>
              <a:t>, </a:t>
            </a:r>
            <a:r>
              <a:rPr lang="en-US" sz="2400" dirty="0" err="1"/>
              <a:t>sem</a:t>
            </a:r>
            <a:r>
              <a:rPr lang="en-US" sz="2400" dirty="0"/>
              <a:t> que o </a:t>
            </a:r>
            <a:r>
              <a:rPr lang="en-US" sz="2400" dirty="0" err="1"/>
              <a:t>desenvolvedor</a:t>
            </a:r>
            <a:r>
              <a:rPr lang="en-US" sz="2400" dirty="0"/>
              <a:t> precise </a:t>
            </a:r>
            <a:r>
              <a:rPr lang="en-US" sz="2400" dirty="0" err="1"/>
              <a:t>tratar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evento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5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Mantendo o estado da atividade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6A46AF-13E3-44A2-8B35-3D27D0B8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salvar</a:t>
            </a:r>
            <a:r>
              <a:rPr lang="en-US" sz="2400" dirty="0"/>
              <a:t> dados do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atual</a:t>
            </a:r>
            <a:r>
              <a:rPr lang="en-US" sz="2400" dirty="0"/>
              <a:t> da </a:t>
            </a:r>
            <a:r>
              <a:rPr lang="en-US" sz="2400" dirty="0" err="1"/>
              <a:t>atividade</a:t>
            </a:r>
            <a:r>
              <a:rPr lang="en-US" sz="2400" dirty="0"/>
              <a:t> (</a:t>
            </a:r>
            <a:r>
              <a:rPr lang="en-US" sz="2400" dirty="0" err="1"/>
              <a:t>variáveis</a:t>
            </a:r>
            <a:r>
              <a:rPr lang="en-US" sz="2400" dirty="0"/>
              <a:t>,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digitados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formulários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),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pt-BR" sz="2400" dirty="0"/>
              <a:t>a atividade é inesperadamente destruída, </a:t>
            </a:r>
            <a:r>
              <a:rPr lang="en-US" sz="2400" dirty="0"/>
              <a:t>o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salva</a:t>
            </a:r>
            <a:r>
              <a:rPr lang="en-US" sz="2400" dirty="0"/>
              <a:t> um </a:t>
            </a:r>
            <a:r>
              <a:rPr lang="en-US" sz="2400" dirty="0" err="1"/>
              <a:t>objeto</a:t>
            </a:r>
            <a:r>
              <a:rPr lang="en-US" sz="2400" dirty="0"/>
              <a:t> Bundle. Podemos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nesse</a:t>
            </a:r>
            <a:r>
              <a:rPr lang="en-US" sz="2400" dirty="0"/>
              <a:t> </a:t>
            </a:r>
            <a:r>
              <a:rPr lang="en-US" sz="2400" dirty="0" err="1"/>
              <a:t>objeto</a:t>
            </a:r>
            <a:r>
              <a:rPr lang="en-US" sz="2400" dirty="0"/>
              <a:t> no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onSaveInstanceState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7F561-ED61-43D3-B98E-91F3192D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93" y="3844131"/>
            <a:ext cx="5685013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Recuperando o estado salvo da atividade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6A46AF-13E3-44A2-8B35-3D27D0B8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Para </a:t>
            </a:r>
            <a:r>
              <a:rPr lang="en-US" sz="2400" dirty="0" err="1"/>
              <a:t>recuperar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salvos no Bundle,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verificar</a:t>
            </a:r>
            <a:r>
              <a:rPr lang="en-US" sz="2400" dirty="0"/>
              <a:t> se </a:t>
            </a:r>
            <a:r>
              <a:rPr lang="en-US" sz="2400" dirty="0" err="1"/>
              <a:t>algum</a:t>
            </a:r>
            <a:r>
              <a:rPr lang="en-US" sz="2400" dirty="0"/>
              <a:t> valor </a:t>
            </a:r>
            <a:r>
              <a:rPr lang="en-US" sz="2400" dirty="0" err="1"/>
              <a:t>foi</a:t>
            </a:r>
            <a:r>
              <a:rPr lang="en-US" sz="2400" dirty="0"/>
              <a:t> salvo no </a:t>
            </a:r>
            <a:r>
              <a:rPr lang="en-US" sz="2400" dirty="0" err="1"/>
              <a:t>momento</a:t>
            </a:r>
            <a:r>
              <a:rPr lang="en-US" sz="2400" dirty="0"/>
              <a:t> da </a:t>
            </a:r>
            <a:r>
              <a:rPr lang="en-US" sz="2400" dirty="0" err="1"/>
              <a:t>criação</a:t>
            </a:r>
            <a:r>
              <a:rPr lang="en-US" sz="2400" dirty="0"/>
              <a:t> da </a:t>
            </a:r>
            <a:r>
              <a:rPr lang="en-US" sz="2400" dirty="0" err="1"/>
              <a:t>atividade</a:t>
            </a:r>
            <a:r>
              <a:rPr lang="en-US" sz="2400" dirty="0"/>
              <a:t> (</a:t>
            </a:r>
            <a:r>
              <a:rPr lang="en-US" sz="2400" dirty="0" err="1"/>
              <a:t>onCreate</a:t>
            </a:r>
            <a:r>
              <a:rPr lang="en-US" sz="2400" dirty="0"/>
              <a:t>)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o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tentar</a:t>
            </a:r>
            <a:r>
              <a:rPr lang="en-US" sz="2400" dirty="0"/>
              <a:t> </a:t>
            </a:r>
            <a:r>
              <a:rPr lang="en-US" sz="2400" dirty="0" err="1"/>
              <a:t>restaurá</a:t>
            </a:r>
            <a:r>
              <a:rPr lang="en-US" sz="2400" dirty="0"/>
              <a:t>-la (</a:t>
            </a:r>
            <a:r>
              <a:rPr lang="en-US" sz="2400" dirty="0" err="1"/>
              <a:t>onRestoreInstanceState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FED77-1ED2-45C5-AAAD-70397D9F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09" y="3092640"/>
            <a:ext cx="5277292" cy="2257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048E8-184C-4C27-8078-D4DAA08A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5" y="5321875"/>
            <a:ext cx="5273036" cy="13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1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Logcat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A2D2-3700-46AC-8FB8-B4BB56B3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É </a:t>
            </a:r>
            <a:r>
              <a:rPr lang="en-US" sz="2400" dirty="0" err="1"/>
              <a:t>uma</a:t>
            </a:r>
            <a:r>
              <a:rPr lang="en-US" sz="2400" dirty="0"/>
              <a:t> ferramenta de </a:t>
            </a:r>
            <a:r>
              <a:rPr lang="en-US" sz="2400" dirty="0" err="1"/>
              <a:t>linha</a:t>
            </a:r>
            <a:r>
              <a:rPr lang="en-US" sz="2400" dirty="0"/>
              <a:t> de commando que </a:t>
            </a:r>
            <a:r>
              <a:rPr lang="en-US" sz="2400" dirty="0" err="1"/>
              <a:t>armazena</a:t>
            </a:r>
            <a:r>
              <a:rPr lang="en-US" sz="2400" dirty="0"/>
              <a:t> </a:t>
            </a:r>
            <a:r>
              <a:rPr lang="en-US" sz="2400" dirty="0" err="1"/>
              <a:t>mensagens</a:t>
            </a:r>
            <a:r>
              <a:rPr lang="en-US" sz="2400" dirty="0"/>
              <a:t> de log de um </a:t>
            </a:r>
            <a:r>
              <a:rPr lang="en-US" sz="2400" dirty="0" err="1"/>
              <a:t>aplicativo</a:t>
            </a:r>
            <a:r>
              <a:rPr lang="en-US" sz="2400" dirty="0"/>
              <a:t> </a:t>
            </a:r>
            <a:r>
              <a:rPr lang="en-US" sz="2400" dirty="0" err="1"/>
              <a:t>rodando</a:t>
            </a:r>
            <a:r>
              <a:rPr lang="en-US" sz="2400" dirty="0"/>
              <a:t> no </a:t>
            </a:r>
            <a:r>
              <a:rPr lang="en-US" sz="2400" dirty="0" err="1"/>
              <a:t>sistema</a:t>
            </a:r>
            <a:r>
              <a:rPr lang="en-US" sz="2400" dirty="0"/>
              <a:t> Android</a:t>
            </a:r>
          </a:p>
          <a:p>
            <a:endParaRPr lang="en-US" sz="2400" dirty="0"/>
          </a:p>
          <a:p>
            <a:r>
              <a:rPr lang="en-US" sz="2400" dirty="0"/>
              <a:t>Um </a:t>
            </a:r>
            <a:r>
              <a:rPr lang="en-US" sz="2400" dirty="0" err="1"/>
              <a:t>desenvolvedor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enviar</a:t>
            </a:r>
            <a:r>
              <a:rPr lang="en-US" sz="2400" dirty="0"/>
              <a:t> </a:t>
            </a:r>
            <a:r>
              <a:rPr lang="en-US" sz="2400" dirty="0" err="1"/>
              <a:t>mensagens</a:t>
            </a:r>
            <a:r>
              <a:rPr lang="en-US" sz="2400" dirty="0"/>
              <a:t> para o logcat </a:t>
            </a:r>
            <a:r>
              <a:rPr lang="en-US" sz="2400" dirty="0" err="1"/>
              <a:t>usando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Log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dirty="0" err="1"/>
              <a:t>mensagens</a:t>
            </a:r>
            <a:r>
              <a:rPr lang="en-US" sz="2400" dirty="0"/>
              <a:t> de log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identificadas</a:t>
            </a:r>
            <a:r>
              <a:rPr lang="en-US" sz="2400" dirty="0"/>
              <a:t> por </a:t>
            </a:r>
            <a:r>
              <a:rPr lang="en-US" sz="2400" dirty="0" err="1"/>
              <a:t>uma</a:t>
            </a:r>
            <a:r>
              <a:rPr lang="en-US" sz="2400" dirty="0"/>
              <a:t> tag, que </a:t>
            </a:r>
            <a:r>
              <a:rPr lang="en-US" sz="2400" dirty="0" err="1"/>
              <a:t>normalmente</a:t>
            </a:r>
            <a:r>
              <a:rPr lang="en-US" sz="2400" dirty="0"/>
              <a:t> é o </a:t>
            </a:r>
            <a:r>
              <a:rPr lang="en-US" sz="2400" dirty="0" err="1"/>
              <a:t>nome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. </a:t>
            </a:r>
            <a:r>
              <a:rPr lang="en-US" sz="2400" dirty="0" err="1"/>
              <a:t>Mensagens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exibidas</a:t>
            </a:r>
            <a:r>
              <a:rPr lang="en-US" sz="2400" dirty="0"/>
              <a:t> no </a:t>
            </a:r>
            <a:r>
              <a:rPr lang="en-US" sz="2400" dirty="0" err="1"/>
              <a:t>seguinte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time PID-TID/package priority/tag: message</a:t>
            </a:r>
          </a:p>
        </p:txBody>
      </p:sp>
    </p:spTree>
    <p:extLst>
      <p:ext uri="{BB962C8B-B14F-4D97-AF65-F5344CB8AC3E}">
        <p14:creationId xmlns:p14="http://schemas.microsoft.com/office/powerpoint/2010/main" val="167810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/>
          <a:lstStyle/>
          <a:p>
            <a:r>
              <a:rPr lang="pt-BR" dirty="0"/>
              <a:t>Níveis de Log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E3CE2-8D0B-494E-A7DB-FDF7C94A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pt-BR" sz="2400" dirty="0"/>
              <a:t>Os seguintes níveis de log estão disponíveis para Android</a:t>
            </a:r>
          </a:p>
          <a:p>
            <a:endParaRPr lang="pt-BR" sz="24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0568EC4-FE31-4523-ADDA-3D29C9CA1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589812"/>
              </p:ext>
            </p:extLst>
          </p:nvPr>
        </p:nvGraphicFramePr>
        <p:xfrm>
          <a:off x="457200" y="2378144"/>
          <a:ext cx="8229602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718824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98692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82634112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372142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Nível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Propósito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Prioridade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8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Mensagens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erro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Log.e</a:t>
                      </a:r>
                      <a:r>
                        <a:rPr lang="en-US" sz="1600" dirty="0"/>
                        <a:t>(String tag, String 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9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Mensagens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avisos</a:t>
                      </a:r>
                      <a:r>
                        <a:rPr lang="en-US" sz="1600" dirty="0"/>
                        <a:t>, que </a:t>
                      </a:r>
                      <a:r>
                        <a:rPr lang="en-US" sz="1600" dirty="0" err="1"/>
                        <a:t>não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interrompem</a:t>
                      </a:r>
                      <a:r>
                        <a:rPr lang="en-US" sz="1600" dirty="0"/>
                        <a:t> o </a:t>
                      </a:r>
                      <a:r>
                        <a:rPr lang="en-US" sz="1600" dirty="0" err="1"/>
                        <a:t>fluxo</a:t>
                      </a:r>
                      <a:r>
                        <a:rPr lang="en-US" sz="1600" dirty="0"/>
                        <a:t> da </a:t>
                      </a:r>
                      <a:r>
                        <a:rPr lang="en-US" sz="1600" dirty="0" err="1"/>
                        <a:t>aplicação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Log.w</a:t>
                      </a:r>
                      <a:r>
                        <a:rPr lang="en-US" sz="1600" dirty="0"/>
                        <a:t>(String tag, String 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Importante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6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Mensagens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informativas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sobre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tarefas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rotina</a:t>
                      </a:r>
                      <a:r>
                        <a:rPr lang="en-US" sz="1600" dirty="0"/>
                        <a:t> da </a:t>
                      </a:r>
                      <a:r>
                        <a:rPr lang="en-US" sz="1600" dirty="0" err="1"/>
                        <a:t>aplicação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Log.i</a:t>
                      </a:r>
                      <a:r>
                        <a:rPr lang="en-US" sz="1600" dirty="0"/>
                        <a:t>(String tag, String 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Saída</a:t>
                      </a:r>
                      <a:r>
                        <a:rPr lang="en-US" sz="1600" dirty="0"/>
                        <a:t> para </a:t>
                      </a:r>
                      <a:r>
                        <a:rPr lang="en-US" sz="1600" dirty="0" err="1"/>
                        <a:t>depuração</a:t>
                      </a:r>
                      <a:r>
                        <a:rPr lang="en-US" sz="1600" dirty="0"/>
                        <a:t> (debug) do Código, </a:t>
                      </a:r>
                      <a:r>
                        <a:rPr lang="en-US" sz="1600" dirty="0" err="1"/>
                        <a:t>usado</a:t>
                      </a:r>
                      <a:r>
                        <a:rPr lang="en-US" sz="1600" dirty="0"/>
                        <a:t> por </a:t>
                      </a:r>
                      <a:r>
                        <a:rPr lang="en-US" sz="1600" dirty="0" err="1"/>
                        <a:t>programadores</a:t>
                      </a:r>
                      <a:r>
                        <a:rPr lang="en-US" sz="1600" dirty="0"/>
                        <a:t>. São </a:t>
                      </a:r>
                      <a:r>
                        <a:rPr lang="en-US" sz="1600" dirty="0" err="1"/>
                        <a:t>eliminadas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em</a:t>
                      </a:r>
                      <a:r>
                        <a:rPr lang="en-US" sz="1600" dirty="0"/>
                        <a:t> tempo de </a:t>
                      </a:r>
                      <a:r>
                        <a:rPr lang="en-US" sz="1600" dirty="0" err="1"/>
                        <a:t>execução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Log.d</a:t>
                      </a:r>
                      <a:r>
                        <a:rPr lang="en-US" sz="1600" dirty="0"/>
                        <a:t>(String tag, String 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Baixa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Mensagens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detalhadas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usado</a:t>
                      </a:r>
                      <a:r>
                        <a:rPr lang="en-US" sz="1600" dirty="0"/>
                        <a:t> por </a:t>
                      </a:r>
                      <a:r>
                        <a:rPr lang="en-US" sz="1600" dirty="0" err="1"/>
                        <a:t>programadores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durante</a:t>
                      </a:r>
                      <a:r>
                        <a:rPr lang="en-US" sz="1600" dirty="0"/>
                        <a:t> o </a:t>
                      </a:r>
                      <a:r>
                        <a:rPr lang="en-US" sz="1600" dirty="0" err="1"/>
                        <a:t>desenvolvimento</a:t>
                      </a:r>
                      <a:r>
                        <a:rPr lang="en-US" sz="1600" dirty="0"/>
                        <a:t>, para ser </a:t>
                      </a:r>
                      <a:r>
                        <a:rPr lang="en-US" sz="1600" dirty="0" err="1"/>
                        <a:t>removido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depois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Log.v</a:t>
                      </a:r>
                      <a:r>
                        <a:rPr lang="en-US" sz="1600" dirty="0"/>
                        <a:t>(String tag, String 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Mais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baixa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7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3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1A4-173A-4E6F-975E-6CFA6EEB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8A43-3785-4A6F-A435-9DAE0091F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CAFC-8C72-489F-907F-69C3008C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LogCat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3C7F-0E9C-4E4F-9E86-6DB25F6C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nossa</a:t>
            </a:r>
            <a:r>
              <a:rPr lang="en-US" sz="2400" dirty="0"/>
              <a:t> </a:t>
            </a:r>
            <a:r>
              <a:rPr lang="en-US" sz="2400" dirty="0" err="1"/>
              <a:t>MainActivity</a:t>
            </a:r>
            <a:r>
              <a:rPr lang="en-US" sz="2400" dirty="0"/>
              <a:t> para </a:t>
            </a:r>
            <a:r>
              <a:rPr lang="en-US" sz="2400" dirty="0" err="1"/>
              <a:t>sobrescrever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onStart</a:t>
            </a:r>
            <a:r>
              <a:rPr lang="en-US" sz="2400" dirty="0"/>
              <a:t>(), </a:t>
            </a:r>
            <a:r>
              <a:rPr lang="en-US" sz="2400" dirty="0" err="1"/>
              <a:t>onPause</a:t>
            </a:r>
            <a:r>
              <a:rPr lang="en-US" sz="2400" dirty="0"/>
              <a:t>(), </a:t>
            </a:r>
            <a:r>
              <a:rPr lang="en-US" sz="2400" dirty="0" err="1"/>
              <a:t>onResume</a:t>
            </a:r>
            <a:r>
              <a:rPr lang="en-US" sz="2400" dirty="0"/>
              <a:t>(), </a:t>
            </a:r>
            <a:r>
              <a:rPr lang="en-US" sz="2400" dirty="0" err="1"/>
              <a:t>onStop</a:t>
            </a:r>
            <a:r>
              <a:rPr lang="en-US" sz="2400" dirty="0"/>
              <a:t>() e </a:t>
            </a:r>
            <a:r>
              <a:rPr lang="en-US" sz="2400" dirty="0" err="1"/>
              <a:t>onDestroy</a:t>
            </a:r>
            <a:r>
              <a:rPr lang="en-US" sz="2400" dirty="0"/>
              <a:t>() </a:t>
            </a:r>
            <a:r>
              <a:rPr lang="en-US" sz="2400" dirty="0" err="1"/>
              <a:t>adicionando</a:t>
            </a:r>
            <a:r>
              <a:rPr lang="en-US" sz="2400" dirty="0"/>
              <a:t> </a:t>
            </a:r>
            <a:r>
              <a:rPr lang="en-US" sz="2400" dirty="0" err="1"/>
              <a:t>mensagens</a:t>
            </a:r>
            <a:r>
              <a:rPr lang="en-US" sz="2400" dirty="0"/>
              <a:t> de log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método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194E4-E016-49D7-83D7-41041254A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" b="26740"/>
          <a:stretch/>
        </p:blipFill>
        <p:spPr>
          <a:xfrm>
            <a:off x="-899" y="3505199"/>
            <a:ext cx="4572000" cy="2885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FE00D-D794-4C72-97DC-2A09A3B3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01" y="3505200"/>
            <a:ext cx="4572899" cy="28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5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5826-BFA6-452A-AB37-39B6CCC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Logcat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82BD-8169-4023-9601-15F565BA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Faça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testes </a:t>
            </a:r>
            <a:r>
              <a:rPr lang="en-US" sz="2400" dirty="0" err="1"/>
              <a:t>minimizando</a:t>
            </a:r>
            <a:r>
              <a:rPr lang="en-US" sz="2400" dirty="0"/>
              <a:t>, </a:t>
            </a:r>
            <a:r>
              <a:rPr lang="en-US" sz="2400" dirty="0" err="1"/>
              <a:t>reabrindo</a:t>
            </a:r>
            <a:r>
              <a:rPr lang="en-US" sz="2400" dirty="0"/>
              <a:t> e </a:t>
            </a:r>
            <a:r>
              <a:rPr lang="en-US" sz="2400" dirty="0" err="1"/>
              <a:t>fechando</a:t>
            </a:r>
            <a:r>
              <a:rPr lang="en-US" sz="2400" dirty="0"/>
              <a:t> o </a:t>
            </a:r>
            <a:r>
              <a:rPr lang="en-US" sz="2400" dirty="0" err="1"/>
              <a:t>aplicativo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Verifique</a:t>
            </a:r>
            <a:r>
              <a:rPr lang="en-US" sz="2400" dirty="0"/>
              <a:t> no Logcat as </a:t>
            </a:r>
            <a:r>
              <a:rPr lang="en-US" sz="2400" dirty="0" err="1"/>
              <a:t>mensagens</a:t>
            </a:r>
            <a:r>
              <a:rPr lang="en-US" sz="2400" dirty="0"/>
              <a:t> que </a:t>
            </a:r>
            <a:r>
              <a:rPr lang="en-US" sz="2400" dirty="0" err="1"/>
              <a:t>apareceram</a:t>
            </a:r>
            <a:r>
              <a:rPr lang="en-US" sz="2400" dirty="0"/>
              <a:t> no log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momento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filtrar</a:t>
            </a:r>
            <a:r>
              <a:rPr lang="en-US" sz="2400" dirty="0"/>
              <a:t> pela tag que </a:t>
            </a:r>
            <a:r>
              <a:rPr lang="en-US" sz="2400" dirty="0" err="1"/>
              <a:t>foi</a:t>
            </a:r>
            <a:r>
              <a:rPr lang="en-US" sz="2400" dirty="0"/>
              <a:t> </a:t>
            </a:r>
            <a:r>
              <a:rPr lang="en-US" sz="2400" dirty="0" err="1"/>
              <a:t>utilizada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instruções</a:t>
            </a:r>
            <a:r>
              <a:rPr lang="en-US" sz="2400" dirty="0"/>
              <a:t> de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394A0-3DB3-43C7-955A-8ED59768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10000"/>
            <a:ext cx="8131245" cy="2758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BAC891-7322-479E-9BD1-1AB9B3EAE81A}"/>
              </a:ext>
            </a:extLst>
          </p:cNvPr>
          <p:cNvSpPr/>
          <p:nvPr/>
        </p:nvSpPr>
        <p:spPr>
          <a:xfrm>
            <a:off x="5943600" y="4038600"/>
            <a:ext cx="160020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Android (Android Stack)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58032-30A4-488A-8E0F-86C910C02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41" t="18520" r="20643" b="7401"/>
          <a:stretch/>
        </p:blipFill>
        <p:spPr>
          <a:xfrm>
            <a:off x="1143000" y="1371600"/>
            <a:ext cx="6858000" cy="4866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DBFBC-AE19-441E-8819-B5E1A9E2D2A4}"/>
              </a:ext>
            </a:extLst>
          </p:cNvPr>
          <p:cNvSpPr txBox="1"/>
          <p:nvPr/>
        </p:nvSpPr>
        <p:spPr>
          <a:xfrm>
            <a:off x="609600" y="6394777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/>
              <a:t>Fonte: https://www.edureka.co/android-development-certification-course</a:t>
            </a:r>
          </a:p>
          <a:p>
            <a:pPr algn="ct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7830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5826-BFA6-452A-AB37-39B6CCC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82BD-8169-4023-9601-15F565BA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um </a:t>
            </a:r>
            <a:r>
              <a:rPr lang="en-US" sz="2400" dirty="0" err="1"/>
              <a:t>botão</a:t>
            </a:r>
            <a:r>
              <a:rPr lang="en-US" sz="2400" dirty="0"/>
              <a:t> com id “</a:t>
            </a:r>
            <a:r>
              <a:rPr lang="en-US" sz="2400" dirty="0" err="1"/>
              <a:t>botaoContador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B7E9A-23D4-4349-88A0-0F41C83A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34786"/>
            <a:ext cx="8534400" cy="34077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35CC51-ED64-48B4-BF54-65994CDA2CD9}"/>
              </a:ext>
            </a:extLst>
          </p:cNvPr>
          <p:cNvSpPr/>
          <p:nvPr/>
        </p:nvSpPr>
        <p:spPr>
          <a:xfrm>
            <a:off x="6629400" y="4267200"/>
            <a:ext cx="2209800" cy="381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A0B-06ED-436A-89CD-1EB57510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A41-A3EA-4E57-ADE1-FC632D3F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 </a:t>
            </a:r>
            <a:r>
              <a:rPr lang="en-US" sz="2400" dirty="0" err="1"/>
              <a:t>classe</a:t>
            </a:r>
            <a:r>
              <a:rPr lang="en-US" sz="2400" dirty="0"/>
              <a:t> da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, </a:t>
            </a:r>
            <a:r>
              <a:rPr lang="en-US" sz="2400" dirty="0" err="1"/>
              <a:t>crie</a:t>
            </a:r>
            <a:r>
              <a:rPr lang="en-US" sz="2400" dirty="0"/>
              <a:t> um </a:t>
            </a:r>
            <a:r>
              <a:rPr lang="en-US" sz="2400" dirty="0" err="1"/>
              <a:t>atributo</a:t>
            </a:r>
            <a:r>
              <a:rPr lang="en-US" sz="2400" dirty="0"/>
              <a:t> </a:t>
            </a:r>
            <a:r>
              <a:rPr lang="en-US" sz="2400" dirty="0" err="1"/>
              <a:t>inteiro</a:t>
            </a:r>
            <a:r>
              <a:rPr lang="en-US" sz="2400" dirty="0"/>
              <a:t>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dirty="0" err="1"/>
              <a:t>contador</a:t>
            </a:r>
            <a:r>
              <a:rPr lang="en-US" sz="2400" dirty="0"/>
              <a:t>. </a:t>
            </a:r>
            <a:r>
              <a:rPr lang="en-US" sz="2400" dirty="0" err="1"/>
              <a:t>Altere</a:t>
            </a:r>
            <a:r>
              <a:rPr lang="en-US" sz="2400" dirty="0"/>
              <a:t> o </a:t>
            </a:r>
            <a:r>
              <a:rPr lang="en-US" sz="2400" dirty="0" err="1"/>
              <a:t>texto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r>
              <a:rPr lang="en-US" sz="2400" dirty="0"/>
              <a:t> no </a:t>
            </a:r>
            <a:r>
              <a:rPr lang="en-US" sz="2400" dirty="0" err="1"/>
              <a:t>onCreate</a:t>
            </a:r>
            <a:r>
              <a:rPr lang="en-US" sz="2400" dirty="0"/>
              <a:t> para </a:t>
            </a:r>
            <a:r>
              <a:rPr lang="en-US" sz="2400" dirty="0" err="1"/>
              <a:t>exibir</a:t>
            </a:r>
            <a:r>
              <a:rPr lang="en-US" sz="2400" dirty="0"/>
              <a:t> o valor </a:t>
            </a:r>
            <a:r>
              <a:rPr lang="en-US" sz="2400" dirty="0" err="1"/>
              <a:t>atual</a:t>
            </a:r>
            <a:r>
              <a:rPr lang="en-US" sz="2400" dirty="0"/>
              <a:t> do </a:t>
            </a:r>
            <a:r>
              <a:rPr lang="en-US" sz="2400" dirty="0" err="1"/>
              <a:t>contador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DFDAB-AE7D-4C49-BC0B-0D417234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30"/>
          <a:stretch/>
        </p:blipFill>
        <p:spPr>
          <a:xfrm>
            <a:off x="895031" y="3276600"/>
            <a:ext cx="7353937" cy="30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2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A0B-06ED-436A-89CD-1EB57510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A41-A3EA-4E57-ADE1-FC632D3F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/>
              <a:t>Crie</a:t>
            </a:r>
            <a:r>
              <a:rPr lang="en-US" sz="2400" dirty="0"/>
              <a:t> um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para </a:t>
            </a:r>
            <a:r>
              <a:rPr lang="en-US" sz="2400" dirty="0" err="1"/>
              <a:t>mapear</a:t>
            </a:r>
            <a:r>
              <a:rPr lang="en-US" sz="2400" dirty="0"/>
              <a:t> o </a:t>
            </a:r>
            <a:r>
              <a:rPr lang="en-US" sz="2400" dirty="0" err="1"/>
              <a:t>evento</a:t>
            </a:r>
            <a:r>
              <a:rPr lang="en-US" sz="2400" dirty="0"/>
              <a:t> do </a:t>
            </a:r>
            <a:r>
              <a:rPr lang="en-US" sz="2400" dirty="0" err="1"/>
              <a:t>botaoContador</a:t>
            </a:r>
            <a:r>
              <a:rPr lang="en-US" sz="2400" dirty="0"/>
              <a:t>. Para </a:t>
            </a:r>
            <a:r>
              <a:rPr lang="en-US" sz="2400" dirty="0" err="1"/>
              <a:t>isso</a:t>
            </a:r>
            <a:r>
              <a:rPr lang="en-US" sz="2400" dirty="0"/>
              <a:t>,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método</a:t>
            </a:r>
            <a:r>
              <a:rPr lang="en-US" sz="2400" dirty="0"/>
              <a:t> void, de </a:t>
            </a:r>
            <a:r>
              <a:rPr lang="en-US" sz="2400" dirty="0" err="1"/>
              <a:t>qualquer</a:t>
            </a:r>
            <a:r>
              <a:rPr lang="en-US" sz="2400" dirty="0"/>
              <a:t> </a:t>
            </a:r>
            <a:r>
              <a:rPr lang="en-US" sz="2400" dirty="0" err="1"/>
              <a:t>nome</a:t>
            </a:r>
            <a:r>
              <a:rPr lang="en-US" sz="2400" dirty="0"/>
              <a:t>, que </a:t>
            </a:r>
            <a:r>
              <a:rPr lang="en-US" sz="2400" dirty="0" err="1"/>
              <a:t>receba</a:t>
            </a:r>
            <a:r>
              <a:rPr lang="en-US" sz="2400" dirty="0"/>
              <a:t> um </a:t>
            </a:r>
            <a:r>
              <a:rPr lang="en-US" sz="2400" dirty="0" err="1"/>
              <a:t>atributo</a:t>
            </a:r>
            <a:r>
              <a:rPr lang="en-US" sz="2400" dirty="0"/>
              <a:t> View.</a:t>
            </a:r>
          </a:p>
          <a:p>
            <a:endParaRPr lang="en-US" sz="2400" dirty="0"/>
          </a:p>
          <a:p>
            <a:r>
              <a:rPr lang="en-US" sz="2400" dirty="0"/>
              <a:t>Aponte o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dirty="0" err="1"/>
              <a:t>onClick</a:t>
            </a:r>
            <a:r>
              <a:rPr lang="en-US" sz="2400" dirty="0"/>
              <a:t> do </a:t>
            </a:r>
            <a:r>
              <a:rPr lang="en-US" sz="2400" dirty="0" err="1"/>
              <a:t>botão</a:t>
            </a:r>
            <a:r>
              <a:rPr lang="en-US" sz="2400" dirty="0"/>
              <a:t> para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método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DFDAB-AE7D-4C49-BC0B-0D417234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66" r="28504" b="8"/>
          <a:stretch/>
        </p:blipFill>
        <p:spPr>
          <a:xfrm>
            <a:off x="1555507" y="3886200"/>
            <a:ext cx="6032984" cy="113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E8EBD-1549-4992-B476-B549FC5A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00" y="5181600"/>
            <a:ext cx="4351397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9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A0B-06ED-436A-89CD-1EB57510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A41-A3EA-4E57-ADE1-FC632D3F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/>
              <a:t>Execute a </a:t>
            </a:r>
            <a:r>
              <a:rPr lang="en-US" sz="2400" dirty="0" err="1"/>
              <a:t>aplicação</a:t>
            </a:r>
            <a:r>
              <a:rPr lang="en-US" sz="2400" dirty="0"/>
              <a:t> e </a:t>
            </a:r>
            <a:r>
              <a:rPr lang="en-US" sz="2400" dirty="0" err="1"/>
              <a:t>veja</a:t>
            </a:r>
            <a:r>
              <a:rPr lang="en-US" sz="2400" dirty="0"/>
              <a:t> o que </a:t>
            </a:r>
            <a:r>
              <a:rPr lang="en-US" sz="2400" dirty="0" err="1"/>
              <a:t>acontece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clicamos</a:t>
            </a:r>
            <a:r>
              <a:rPr lang="en-US" sz="2400" dirty="0"/>
              <a:t> no </a:t>
            </a:r>
            <a:r>
              <a:rPr lang="en-US" sz="2400" dirty="0" err="1"/>
              <a:t>botão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A2DFE-8AA8-4456-AA65-EFBCFADE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481864"/>
            <a:ext cx="2438400" cy="41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69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A0B-06ED-436A-89CD-1EB57510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Salvando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A41-A3EA-4E57-ADE1-FC632D3F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/>
              <a:t>Experimente</a:t>
            </a:r>
            <a:r>
              <a:rPr lang="en-US" sz="2400" dirty="0"/>
              <a:t> mudar a </a:t>
            </a:r>
            <a:r>
              <a:rPr lang="en-US" sz="2400" dirty="0" err="1"/>
              <a:t>orientação</a:t>
            </a:r>
            <a:r>
              <a:rPr lang="en-US" sz="2400" dirty="0"/>
              <a:t> do </a:t>
            </a:r>
            <a:r>
              <a:rPr lang="en-US" sz="2400" dirty="0" err="1"/>
              <a:t>dispositivo</a:t>
            </a:r>
            <a:r>
              <a:rPr lang="en-US" sz="2400" dirty="0"/>
              <a:t> – </a:t>
            </a: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destruir</a:t>
            </a:r>
            <a:r>
              <a:rPr lang="en-US" sz="2400" dirty="0"/>
              <a:t> e </a:t>
            </a:r>
            <a:r>
              <a:rPr lang="en-US" sz="2400" dirty="0" err="1"/>
              <a:t>recriar</a:t>
            </a:r>
            <a:r>
              <a:rPr lang="en-US" sz="2400" dirty="0"/>
              <a:t> a </a:t>
            </a:r>
            <a:r>
              <a:rPr lang="en-US" sz="2400" dirty="0" err="1"/>
              <a:t>atividade</a:t>
            </a:r>
            <a:r>
              <a:rPr lang="en-US" sz="2400" dirty="0"/>
              <a:t>. O que </a:t>
            </a:r>
            <a:r>
              <a:rPr lang="en-US" sz="2400" dirty="0" err="1"/>
              <a:t>aconteceu</a:t>
            </a:r>
            <a:r>
              <a:rPr lang="en-US" sz="2400" dirty="0"/>
              <a:t> com o </a:t>
            </a:r>
            <a:r>
              <a:rPr lang="en-US" sz="2400" dirty="0" err="1"/>
              <a:t>contador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Desafio</a:t>
            </a:r>
            <a:r>
              <a:rPr lang="en-US" sz="2400" dirty="0"/>
              <a:t>! Utilize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conceitos</a:t>
            </a:r>
            <a:r>
              <a:rPr lang="en-US" sz="2400" dirty="0"/>
              <a:t> </a:t>
            </a:r>
            <a:r>
              <a:rPr lang="en-US" sz="2400" dirty="0" err="1"/>
              <a:t>aprendidos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aula de </a:t>
            </a:r>
            <a:r>
              <a:rPr lang="en-US" sz="2400" dirty="0" err="1"/>
              <a:t>hoje</a:t>
            </a:r>
            <a:r>
              <a:rPr lang="en-US" sz="2400" dirty="0"/>
              <a:t> para </a:t>
            </a:r>
            <a:r>
              <a:rPr lang="en-US" sz="2400" dirty="0" err="1"/>
              <a:t>preservar</a:t>
            </a:r>
            <a:r>
              <a:rPr lang="en-US" sz="2400" dirty="0"/>
              <a:t> o </a:t>
            </a:r>
            <a:r>
              <a:rPr lang="en-US" sz="2400" dirty="0" err="1"/>
              <a:t>contador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a </a:t>
            </a:r>
            <a:r>
              <a:rPr lang="en-US" sz="2400" dirty="0" err="1"/>
              <a:t>orientação</a:t>
            </a:r>
            <a:r>
              <a:rPr lang="en-US" sz="2400" dirty="0"/>
              <a:t> do </a:t>
            </a:r>
            <a:r>
              <a:rPr lang="en-US" sz="2400" dirty="0" err="1"/>
              <a:t>dispositivo</a:t>
            </a:r>
            <a:r>
              <a:rPr lang="en-US" sz="2400" dirty="0"/>
              <a:t> mudar.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C8175-BACE-4FD2-974A-3FC111C5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28" y="4056790"/>
            <a:ext cx="4796944" cy="28012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F7E9EE-1000-4A96-AB8E-6B3EF3E91289}"/>
              </a:ext>
            </a:extLst>
          </p:cNvPr>
          <p:cNvSpPr/>
          <p:nvPr/>
        </p:nvSpPr>
        <p:spPr>
          <a:xfrm>
            <a:off x="6514447" y="4876800"/>
            <a:ext cx="52087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28B6C-F284-4C7D-8E17-7D2023400298}"/>
              </a:ext>
            </a:extLst>
          </p:cNvPr>
          <p:cNvSpPr/>
          <p:nvPr/>
        </p:nvSpPr>
        <p:spPr>
          <a:xfrm>
            <a:off x="3810000" y="44958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7F94-46B7-4E95-8D12-4DE0639E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Android (Android Stack)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495C-180A-4BF1-B5D3-C58323E4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00200"/>
            <a:ext cx="8229600" cy="4525963"/>
          </a:xfrm>
        </p:spPr>
        <p:txBody>
          <a:bodyPr/>
          <a:lstStyle/>
          <a:p>
            <a:r>
              <a:rPr lang="en-US" sz="2000" dirty="0"/>
              <a:t>Applications</a:t>
            </a:r>
          </a:p>
          <a:p>
            <a:pPr marL="457200" lvl="1" indent="0">
              <a:buNone/>
            </a:pPr>
            <a:r>
              <a:rPr lang="en-US" sz="1600" dirty="0" err="1"/>
              <a:t>Aplicações-chave</a:t>
            </a:r>
            <a:r>
              <a:rPr lang="en-US" sz="1600" dirty="0"/>
              <a:t> </a:t>
            </a:r>
            <a:r>
              <a:rPr lang="en-US" sz="1600" dirty="0" err="1"/>
              <a:t>nativas</a:t>
            </a:r>
            <a:r>
              <a:rPr lang="en-US" sz="1600" dirty="0"/>
              <a:t> do Android, </a:t>
            </a:r>
            <a:r>
              <a:rPr lang="en-US" sz="1600" dirty="0" err="1"/>
              <a:t>todas</a:t>
            </a:r>
            <a:r>
              <a:rPr lang="en-US" sz="1600" dirty="0"/>
              <a:t> </a:t>
            </a:r>
            <a:r>
              <a:rPr lang="en-US" sz="1600" dirty="0" err="1"/>
              <a:t>escritas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Java. </a:t>
            </a:r>
            <a:r>
              <a:rPr lang="en-US" sz="1600" dirty="0" err="1"/>
              <a:t>Exemplos</a:t>
            </a:r>
            <a:r>
              <a:rPr lang="en-US" sz="1600" dirty="0"/>
              <a:t>: </a:t>
            </a:r>
            <a:r>
              <a:rPr lang="en-US" sz="1600" dirty="0" err="1"/>
              <a:t>cliente</a:t>
            </a:r>
            <a:r>
              <a:rPr lang="en-US" sz="1600" dirty="0"/>
              <a:t> de email, </a:t>
            </a:r>
            <a:r>
              <a:rPr lang="en-US" sz="1600" dirty="0" err="1"/>
              <a:t>calendário</a:t>
            </a:r>
            <a:r>
              <a:rPr lang="en-US" sz="1600" dirty="0"/>
              <a:t>, </a:t>
            </a:r>
            <a:r>
              <a:rPr lang="en-US" sz="1600" dirty="0" err="1"/>
              <a:t>contatos</a:t>
            </a:r>
            <a:r>
              <a:rPr lang="en-US" sz="1600" dirty="0"/>
              <a:t>, </a:t>
            </a:r>
            <a:r>
              <a:rPr lang="en-US" sz="1600" dirty="0" err="1"/>
              <a:t>navegador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Application Framework</a:t>
            </a:r>
          </a:p>
          <a:p>
            <a:pPr marL="457200" lvl="1" indent="0">
              <a:buNone/>
            </a:pPr>
            <a:r>
              <a:rPr lang="en-US" sz="1600" dirty="0"/>
              <a:t>API </a:t>
            </a:r>
            <a:r>
              <a:rPr lang="en-US" sz="1600" dirty="0" err="1"/>
              <a:t>usada</a:t>
            </a:r>
            <a:r>
              <a:rPr lang="en-US" sz="1600" dirty="0"/>
              <a:t> para </a:t>
            </a:r>
            <a:r>
              <a:rPr lang="en-US" sz="1600" dirty="0" err="1"/>
              <a:t>desenvolver</a:t>
            </a:r>
            <a:r>
              <a:rPr lang="en-US" sz="1600" dirty="0"/>
              <a:t> as </a:t>
            </a:r>
            <a:r>
              <a:rPr lang="en-US" sz="1600" dirty="0" err="1"/>
              <a:t>aplicações</a:t>
            </a:r>
            <a:r>
              <a:rPr lang="en-US" sz="1600" dirty="0"/>
              <a:t> de Android. O </a:t>
            </a:r>
            <a:r>
              <a:rPr lang="en-US" sz="1600" dirty="0" err="1"/>
              <a:t>mesmo</a:t>
            </a:r>
            <a:r>
              <a:rPr lang="en-US" sz="1600" dirty="0"/>
              <a:t> framework é </a:t>
            </a:r>
            <a:r>
              <a:rPr lang="en-US" sz="1600" dirty="0" err="1"/>
              <a:t>usado</a:t>
            </a:r>
            <a:r>
              <a:rPr lang="en-US" sz="1600" dirty="0"/>
              <a:t> por </a:t>
            </a:r>
            <a:r>
              <a:rPr lang="en-US" sz="1600" dirty="0" err="1"/>
              <a:t>desenvolvedores</a:t>
            </a:r>
            <a:r>
              <a:rPr lang="en-US" sz="1600" dirty="0"/>
              <a:t> 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criação</a:t>
            </a:r>
            <a:r>
              <a:rPr lang="en-US" sz="1600" dirty="0"/>
              <a:t> das </a:t>
            </a:r>
            <a:r>
              <a:rPr lang="en-US" sz="1600" dirty="0" err="1"/>
              <a:t>aplicações-chave</a:t>
            </a:r>
            <a:r>
              <a:rPr lang="en-US" sz="1600" dirty="0"/>
              <a:t>. </a:t>
            </a:r>
            <a:r>
              <a:rPr lang="en-US" sz="1600" dirty="0" err="1"/>
              <a:t>Disponibiliza</a:t>
            </a:r>
            <a:r>
              <a:rPr lang="en-US" sz="1600" dirty="0"/>
              <a:t> Views (</a:t>
            </a:r>
            <a:r>
              <a:rPr lang="en-US" sz="1600" dirty="0" err="1"/>
              <a:t>elementos</a:t>
            </a:r>
            <a:r>
              <a:rPr lang="en-US" sz="1600" dirty="0"/>
              <a:t> que </a:t>
            </a:r>
            <a:r>
              <a:rPr lang="en-US" sz="1600" dirty="0" err="1"/>
              <a:t>podem</a:t>
            </a:r>
            <a:r>
              <a:rPr lang="en-US" sz="1600" dirty="0"/>
              <a:t> </a:t>
            </a:r>
            <a:r>
              <a:rPr lang="en-US" sz="1600" dirty="0" err="1"/>
              <a:t>usados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criação</a:t>
            </a:r>
            <a:r>
              <a:rPr lang="en-US" sz="1600" dirty="0"/>
              <a:t> de interfaces), Content Providers (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acesso</a:t>
            </a:r>
            <a:r>
              <a:rPr lang="en-US" sz="1600" dirty="0"/>
              <a:t> a dados de </a:t>
            </a:r>
            <a:r>
              <a:rPr lang="en-US" sz="1600" dirty="0" err="1"/>
              <a:t>outras</a:t>
            </a:r>
            <a:r>
              <a:rPr lang="en-US" sz="1600" dirty="0"/>
              <a:t> </a:t>
            </a:r>
            <a:r>
              <a:rPr lang="en-US" sz="1600" dirty="0" err="1"/>
              <a:t>aplicações</a:t>
            </a:r>
            <a:r>
              <a:rPr lang="en-US" sz="1600" dirty="0"/>
              <a:t>), Resource Manager (prove </a:t>
            </a:r>
            <a:r>
              <a:rPr lang="en-US" sz="1600" dirty="0" err="1"/>
              <a:t>acesso</a:t>
            </a:r>
            <a:r>
              <a:rPr lang="en-US" sz="1600" dirty="0"/>
              <a:t> a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imagens e </a:t>
            </a:r>
            <a:r>
              <a:rPr lang="en-US" sz="1600" dirty="0" err="1"/>
              <a:t>arquivos</a:t>
            </a:r>
            <a:r>
              <a:rPr lang="en-US" sz="1600" dirty="0"/>
              <a:t> de layout), Notification Manager (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notificações</a:t>
            </a:r>
            <a:r>
              <a:rPr lang="en-US" sz="1600" dirty="0"/>
              <a:t> </a:t>
            </a:r>
            <a:r>
              <a:rPr lang="en-US" sz="1600" dirty="0" err="1"/>
              <a:t>customizadas</a:t>
            </a:r>
            <a:r>
              <a:rPr lang="en-US" sz="1600" dirty="0"/>
              <a:t> da </a:t>
            </a:r>
            <a:r>
              <a:rPr lang="en-US" sz="1600" dirty="0" err="1"/>
              <a:t>aplicãção</a:t>
            </a:r>
            <a:r>
              <a:rPr lang="en-US" sz="1600" dirty="0"/>
              <a:t>) e Activity Manager (</a:t>
            </a:r>
            <a:r>
              <a:rPr lang="en-US" sz="1600" dirty="0" err="1"/>
              <a:t>gerencia</a:t>
            </a:r>
            <a:r>
              <a:rPr lang="en-US" sz="1600" dirty="0"/>
              <a:t> o </a:t>
            </a:r>
            <a:r>
              <a:rPr lang="en-US" sz="1600" dirty="0" err="1"/>
              <a:t>ciclo</a:t>
            </a:r>
            <a:r>
              <a:rPr lang="en-US" sz="1600" dirty="0"/>
              <a:t> de </a:t>
            </a:r>
            <a:r>
              <a:rPr lang="en-US" sz="1600" dirty="0" err="1"/>
              <a:t>vida</a:t>
            </a:r>
            <a:r>
              <a:rPr lang="en-US" sz="1600" dirty="0"/>
              <a:t> da </a:t>
            </a:r>
            <a:r>
              <a:rPr lang="en-US" sz="1600" dirty="0" err="1"/>
              <a:t>aplicação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7F94-46B7-4E95-8D12-4DE0639E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Android (Android Stack)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495C-180A-4BF1-B5D3-C58323E4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00200"/>
            <a:ext cx="8229600" cy="4525963"/>
          </a:xfrm>
        </p:spPr>
        <p:txBody>
          <a:bodyPr/>
          <a:lstStyle/>
          <a:p>
            <a:r>
              <a:rPr lang="en-US" sz="2000" dirty="0"/>
              <a:t>Libraries</a:t>
            </a:r>
          </a:p>
          <a:p>
            <a:pPr marL="457200" lvl="1" indent="0">
              <a:buNone/>
            </a:pPr>
            <a:r>
              <a:rPr lang="en-US" sz="1600" dirty="0" err="1"/>
              <a:t>Bibliotecas</a:t>
            </a:r>
            <a:r>
              <a:rPr lang="en-US" sz="1600" dirty="0"/>
              <a:t> C/C++ </a:t>
            </a:r>
            <a:r>
              <a:rPr lang="en-US" sz="1600" dirty="0" err="1"/>
              <a:t>utilizadas</a:t>
            </a:r>
            <a:r>
              <a:rPr lang="en-US" sz="1600" dirty="0"/>
              <a:t> </a:t>
            </a:r>
            <a:r>
              <a:rPr lang="en-US" sz="1600" dirty="0" err="1"/>
              <a:t>pelos</a:t>
            </a:r>
            <a:r>
              <a:rPr lang="en-US" sz="1600" dirty="0"/>
              <a:t> </a:t>
            </a:r>
            <a:r>
              <a:rPr lang="en-US" sz="1600" dirty="0" err="1"/>
              <a:t>componentes</a:t>
            </a:r>
            <a:r>
              <a:rPr lang="en-US" sz="1600" dirty="0"/>
              <a:t> do Android. </a:t>
            </a:r>
            <a:r>
              <a:rPr lang="en-US" sz="1600" dirty="0" err="1"/>
              <a:t>Provê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que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expostos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</a:t>
            </a:r>
            <a:r>
              <a:rPr lang="en-US" sz="1600" dirty="0" err="1"/>
              <a:t>desenvolvedores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camada</a:t>
            </a:r>
            <a:r>
              <a:rPr lang="en-US" sz="1600" dirty="0"/>
              <a:t> </a:t>
            </a:r>
            <a:r>
              <a:rPr lang="en-US" sz="1600" dirty="0" err="1"/>
              <a:t>sobrejacente</a:t>
            </a:r>
            <a:r>
              <a:rPr lang="en-US" sz="1600" dirty="0"/>
              <a:t>: Application Framework.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Android Runtime</a:t>
            </a:r>
          </a:p>
          <a:p>
            <a:pPr marL="457200" lvl="1" indent="0">
              <a:buNone/>
            </a:pP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aplicação</a:t>
            </a:r>
            <a:r>
              <a:rPr lang="en-US" sz="1600" dirty="0"/>
              <a:t> </a:t>
            </a:r>
            <a:r>
              <a:rPr lang="en-US" sz="1600" dirty="0" err="1"/>
              <a:t>rodando</a:t>
            </a:r>
            <a:r>
              <a:rPr lang="en-US" sz="1600" dirty="0"/>
              <a:t> no Android, é </a:t>
            </a:r>
            <a:r>
              <a:rPr lang="en-US" sz="1600" dirty="0" err="1"/>
              <a:t>executada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processo</a:t>
            </a:r>
            <a:r>
              <a:rPr lang="en-US" sz="1600" dirty="0"/>
              <a:t> </a:t>
            </a:r>
            <a:r>
              <a:rPr lang="en-US" sz="1600" dirty="0" err="1"/>
              <a:t>diferente</a:t>
            </a:r>
            <a:r>
              <a:rPr lang="en-US" sz="1600" dirty="0"/>
              <a:t>, com um id </a:t>
            </a:r>
            <a:r>
              <a:rPr lang="en-US" sz="1600" dirty="0" err="1"/>
              <a:t>único</a:t>
            </a:r>
            <a:r>
              <a:rPr lang="en-US" sz="1600" dirty="0"/>
              <a:t> e </a:t>
            </a:r>
            <a:r>
              <a:rPr lang="en-US" sz="1600" dirty="0" err="1"/>
              <a:t>executado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instância</a:t>
            </a:r>
            <a:r>
              <a:rPr lang="en-US" sz="1600" dirty="0"/>
              <a:t> particular de </a:t>
            </a:r>
            <a:r>
              <a:rPr lang="en-US" sz="1600" dirty="0" err="1"/>
              <a:t>máquina</a:t>
            </a:r>
            <a:r>
              <a:rPr lang="en-US" sz="1600" dirty="0"/>
              <a:t> virtual Android Runtime. Nessa </a:t>
            </a:r>
            <a:r>
              <a:rPr lang="en-US" sz="1600" dirty="0" err="1"/>
              <a:t>máquina</a:t>
            </a:r>
            <a:r>
              <a:rPr lang="en-US" sz="1600" dirty="0"/>
              <a:t> virtual (</a:t>
            </a:r>
            <a:r>
              <a:rPr lang="en-US" sz="1600" dirty="0" err="1"/>
              <a:t>antigamente</a:t>
            </a:r>
            <a:r>
              <a:rPr lang="en-US" sz="1600" dirty="0"/>
              <a:t> VM </a:t>
            </a:r>
            <a:r>
              <a:rPr lang="en-US" sz="1600" dirty="0" err="1"/>
              <a:t>Dalik</a:t>
            </a:r>
            <a:r>
              <a:rPr lang="en-US" sz="1600" dirty="0"/>
              <a:t>), </a:t>
            </a:r>
            <a:r>
              <a:rPr lang="en-US" sz="1600" dirty="0" err="1"/>
              <a:t>os</a:t>
            </a:r>
            <a:r>
              <a:rPr lang="en-US" sz="1600" dirty="0"/>
              <a:t> bytecodes da JVM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traduzidos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arquivo</a:t>
            </a:r>
            <a:r>
              <a:rPr lang="en-US" sz="1600" dirty="0"/>
              <a:t> .</a:t>
            </a:r>
            <a:r>
              <a:rPr lang="en-US" sz="1600" dirty="0" err="1"/>
              <a:t>dex</a:t>
            </a:r>
            <a:r>
              <a:rPr lang="en-US" sz="1600" dirty="0"/>
              <a:t> para </a:t>
            </a:r>
            <a:r>
              <a:rPr lang="en-US" sz="1600" dirty="0" err="1"/>
              <a:t>otimização</a:t>
            </a:r>
            <a:r>
              <a:rPr lang="en-US" sz="1600" dirty="0"/>
              <a:t> do </a:t>
            </a:r>
            <a:r>
              <a:rPr lang="en-US" sz="1600" dirty="0" err="1"/>
              <a:t>uso</a:t>
            </a:r>
            <a:r>
              <a:rPr lang="en-US" sz="1600" dirty="0"/>
              <a:t> de </a:t>
            </a:r>
            <a:r>
              <a:rPr lang="en-US" sz="1600" dirty="0" err="1"/>
              <a:t>memória</a:t>
            </a:r>
            <a:r>
              <a:rPr lang="en-US" sz="1600" dirty="0"/>
              <a:t> e </a:t>
            </a:r>
            <a:r>
              <a:rPr lang="en-US" sz="1600" dirty="0" err="1"/>
              <a:t>concorrência</a:t>
            </a:r>
            <a:r>
              <a:rPr lang="en-US" sz="16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Linux Kernel</a:t>
            </a:r>
          </a:p>
          <a:p>
            <a:pPr marL="457200" lvl="1" indent="0">
              <a:buNone/>
            </a:pPr>
            <a:r>
              <a:rPr lang="en-US" sz="1600" dirty="0" err="1"/>
              <a:t>Contém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drivers que </a:t>
            </a:r>
            <a:r>
              <a:rPr lang="en-US" sz="1600" dirty="0" err="1"/>
              <a:t>comunicam</a:t>
            </a:r>
            <a:r>
              <a:rPr lang="en-US" sz="1600" dirty="0"/>
              <a:t> e </a:t>
            </a:r>
            <a:r>
              <a:rPr lang="en-US" sz="1600" dirty="0" err="1"/>
              <a:t>gerenciam</a:t>
            </a:r>
            <a:r>
              <a:rPr lang="en-US" sz="1600" dirty="0"/>
              <a:t> 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de hardware do </a:t>
            </a:r>
            <a:r>
              <a:rPr lang="en-US" sz="1600" dirty="0" err="1"/>
              <a:t>aparelho</a:t>
            </a:r>
            <a:r>
              <a:rPr lang="en-US" sz="1600" dirty="0"/>
              <a:t> (</a:t>
            </a:r>
            <a:r>
              <a:rPr lang="en-US" sz="1600" dirty="0" err="1"/>
              <a:t>como</a:t>
            </a:r>
            <a:r>
              <a:rPr lang="en-US" sz="1600" dirty="0"/>
              <a:t> Camera Driver, Keypad Driver, Audio Driver,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E3F845-F438-44B4-BB45-C24FE8D8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752600"/>
            <a:ext cx="2914920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02313-024E-4EEC-82CC-D06BE962CD01}"/>
              </a:ext>
            </a:extLst>
          </p:cNvPr>
          <p:cNvSpPr txBox="1"/>
          <p:nvPr/>
        </p:nvSpPr>
        <p:spPr>
          <a:xfrm>
            <a:off x="4716780" y="220979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Android Manifest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528D0-892F-4464-A9ED-0E10731D0F0A}"/>
              </a:ext>
            </a:extLst>
          </p:cNvPr>
          <p:cNvSpPr txBox="1"/>
          <p:nvPr/>
        </p:nvSpPr>
        <p:spPr>
          <a:xfrm>
            <a:off x="4724400" y="2557378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Pacotes</a:t>
            </a:r>
            <a:r>
              <a:rPr lang="en-US" sz="1200" dirty="0"/>
              <a:t> e classes da </a:t>
            </a:r>
            <a:r>
              <a:rPr lang="en-US" sz="1200" dirty="0" err="1"/>
              <a:t>aplicação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6EBD-A170-47CD-85C0-5982A2DA6292}"/>
              </a:ext>
            </a:extLst>
          </p:cNvPr>
          <p:cNvSpPr txBox="1"/>
          <p:nvPr/>
        </p:nvSpPr>
        <p:spPr>
          <a:xfrm>
            <a:off x="4716780" y="299805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Classes de teste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49A0A-BB4D-47ED-9A8A-DDFEE15CC924}"/>
              </a:ext>
            </a:extLst>
          </p:cNvPr>
          <p:cNvSpPr txBox="1"/>
          <p:nvPr/>
        </p:nvSpPr>
        <p:spPr>
          <a:xfrm>
            <a:off x="4716780" y="3754724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Recursos</a:t>
            </a:r>
            <a:r>
              <a:rPr lang="en-US" sz="1200" dirty="0"/>
              <a:t> do </a:t>
            </a:r>
            <a:r>
              <a:rPr lang="en-US" sz="1200" dirty="0" err="1"/>
              <a:t>projeto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6B62D-4A3E-48E3-9608-B65447B8B067}"/>
              </a:ext>
            </a:extLst>
          </p:cNvPr>
          <p:cNvSpPr txBox="1"/>
          <p:nvPr/>
        </p:nvSpPr>
        <p:spPr>
          <a:xfrm>
            <a:off x="4724400" y="402735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Recursos</a:t>
            </a:r>
            <a:r>
              <a:rPr lang="en-US" sz="1200" dirty="0"/>
              <a:t> </a:t>
            </a:r>
            <a:r>
              <a:rPr lang="en-US" sz="1200" dirty="0" err="1"/>
              <a:t>visuais</a:t>
            </a:r>
            <a:r>
              <a:rPr lang="en-US" sz="1200" dirty="0"/>
              <a:t> (imagens, </a:t>
            </a:r>
            <a:r>
              <a:rPr lang="en-US" sz="1200" dirty="0" err="1"/>
              <a:t>ícones</a:t>
            </a:r>
            <a:r>
              <a:rPr lang="en-US" sz="1200" dirty="0"/>
              <a:t>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0FD2D-B137-4D59-A81E-DD8878F36BC0}"/>
              </a:ext>
            </a:extLst>
          </p:cNvPr>
          <p:cNvSpPr txBox="1"/>
          <p:nvPr/>
        </p:nvSpPr>
        <p:spPr>
          <a:xfrm>
            <a:off x="4724400" y="4552978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Layout XML das </a:t>
            </a:r>
            <a:r>
              <a:rPr lang="en-US" sz="1200" dirty="0" err="1"/>
              <a:t>atividades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14CFF-0386-4EBA-A7F6-4BDD5872C6F7}"/>
              </a:ext>
            </a:extLst>
          </p:cNvPr>
          <p:cNvSpPr txBox="1"/>
          <p:nvPr/>
        </p:nvSpPr>
        <p:spPr>
          <a:xfrm>
            <a:off x="4724400" y="5167445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Recursos</a:t>
            </a:r>
            <a:r>
              <a:rPr lang="en-US" sz="1200" dirty="0"/>
              <a:t> de </a:t>
            </a:r>
            <a:r>
              <a:rPr lang="en-US" sz="1200" dirty="0" err="1"/>
              <a:t>valores</a:t>
            </a:r>
            <a:r>
              <a:rPr lang="en-US" sz="1200" dirty="0"/>
              <a:t>/</a:t>
            </a:r>
            <a:r>
              <a:rPr lang="en-US" sz="1200" dirty="0" err="1"/>
              <a:t>constantes</a:t>
            </a:r>
            <a:r>
              <a:rPr lang="en-US" sz="1200" dirty="0"/>
              <a:t> (strings, cores,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67D8E-3848-4ED5-BC5E-6733D31894BF}"/>
              </a:ext>
            </a:extLst>
          </p:cNvPr>
          <p:cNvSpPr txBox="1"/>
          <p:nvPr/>
        </p:nvSpPr>
        <p:spPr>
          <a:xfrm>
            <a:off x="4724400" y="598551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Scripts Gradle de </a:t>
            </a:r>
            <a:r>
              <a:rPr lang="en-US" sz="1200" dirty="0" err="1"/>
              <a:t>implantação</a:t>
            </a:r>
            <a:r>
              <a:rPr lang="en-US" sz="1200" dirty="0"/>
              <a:t> do </a:t>
            </a:r>
            <a:r>
              <a:rPr lang="en-US" sz="1200" dirty="0" err="1"/>
              <a:t>projeto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2B22B-84D7-4727-B9C0-D34075E8CF43}"/>
              </a:ext>
            </a:extLst>
          </p:cNvPr>
          <p:cNvCxnSpPr>
            <a:stCxn id="5" idx="1"/>
          </p:cNvCxnSpPr>
          <p:nvPr/>
        </p:nvCxnSpPr>
        <p:spPr>
          <a:xfrm flipH="1">
            <a:off x="2667000" y="2348299"/>
            <a:ext cx="2049780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2D1A67-7983-4364-8FE4-37FF141845D7}"/>
              </a:ext>
            </a:extLst>
          </p:cNvPr>
          <p:cNvCxnSpPr>
            <a:cxnSpLocks/>
          </p:cNvCxnSpPr>
          <p:nvPr/>
        </p:nvCxnSpPr>
        <p:spPr>
          <a:xfrm flipH="1">
            <a:off x="3048000" y="2698819"/>
            <a:ext cx="1668780" cy="1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4E0161-57A5-401C-867A-C28A8F48B79B}"/>
              </a:ext>
            </a:extLst>
          </p:cNvPr>
          <p:cNvCxnSpPr>
            <a:cxnSpLocks/>
          </p:cNvCxnSpPr>
          <p:nvPr/>
        </p:nvCxnSpPr>
        <p:spPr>
          <a:xfrm flipH="1">
            <a:off x="3657600" y="3137549"/>
            <a:ext cx="1059180" cy="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468CFD-2A8F-45A3-87CC-20EAB96C4CA5}"/>
              </a:ext>
            </a:extLst>
          </p:cNvPr>
          <p:cNvCxnSpPr>
            <a:cxnSpLocks/>
          </p:cNvCxnSpPr>
          <p:nvPr/>
        </p:nvCxnSpPr>
        <p:spPr>
          <a:xfrm flipH="1">
            <a:off x="1905000" y="3933132"/>
            <a:ext cx="281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EDAF8E-16F5-4BD7-A656-67F03A341327}"/>
              </a:ext>
            </a:extLst>
          </p:cNvPr>
          <p:cNvCxnSpPr>
            <a:cxnSpLocks/>
          </p:cNvCxnSpPr>
          <p:nvPr/>
        </p:nvCxnSpPr>
        <p:spPr>
          <a:xfrm flipH="1">
            <a:off x="2209800" y="4142646"/>
            <a:ext cx="2506980" cy="1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E9A0F-0CCF-40D4-9BE1-DC927A75DCF6}"/>
              </a:ext>
            </a:extLst>
          </p:cNvPr>
          <p:cNvCxnSpPr>
            <a:cxnSpLocks/>
          </p:cNvCxnSpPr>
          <p:nvPr/>
        </p:nvCxnSpPr>
        <p:spPr>
          <a:xfrm flipH="1">
            <a:off x="2057400" y="4713620"/>
            <a:ext cx="2659380" cy="1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90F0F0-1041-4652-9459-643ACE43368A}"/>
              </a:ext>
            </a:extLst>
          </p:cNvPr>
          <p:cNvCxnSpPr>
            <a:cxnSpLocks/>
          </p:cNvCxnSpPr>
          <p:nvPr/>
        </p:nvCxnSpPr>
        <p:spPr>
          <a:xfrm flipH="1">
            <a:off x="2057400" y="5325298"/>
            <a:ext cx="265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FD069D-318C-4FB9-A12F-E4100B91635E}"/>
              </a:ext>
            </a:extLst>
          </p:cNvPr>
          <p:cNvCxnSpPr>
            <a:cxnSpLocks/>
          </p:cNvCxnSpPr>
          <p:nvPr/>
        </p:nvCxnSpPr>
        <p:spPr>
          <a:xfrm flipH="1">
            <a:off x="2133600" y="6136845"/>
            <a:ext cx="258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809-3625-4227-801A-60BE555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A3C6-7347-4D4A-B2F4-94709440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Todo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 Android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ter</a:t>
            </a:r>
            <a:r>
              <a:rPr lang="en-US" sz="2400" dirty="0"/>
              <a:t> o </a:t>
            </a:r>
            <a:r>
              <a:rPr lang="en-US" sz="2400" dirty="0" err="1"/>
              <a:t>arquivo</a:t>
            </a:r>
            <a:r>
              <a:rPr lang="en-US" sz="2400" dirty="0"/>
              <a:t> AndroidManifest.xml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estrutura</a:t>
            </a:r>
            <a:r>
              <a:rPr lang="en-US" sz="2400" dirty="0"/>
              <a:t> de </a:t>
            </a:r>
            <a:r>
              <a:rPr lang="en-US" sz="2400" dirty="0" err="1"/>
              <a:t>arquivos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descreve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essenciais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o </a:t>
            </a:r>
            <a:r>
              <a:rPr lang="en-US" sz="2400" dirty="0" err="1"/>
              <a:t>aplicativo</a:t>
            </a:r>
            <a:r>
              <a:rPr lang="en-US" sz="2400" dirty="0"/>
              <a:t> para as ferramentas de </a:t>
            </a:r>
            <a:r>
              <a:rPr lang="en-US" sz="2400" dirty="0" err="1"/>
              <a:t>compilação</a:t>
            </a:r>
            <a:r>
              <a:rPr lang="en-US" sz="2400" dirty="0"/>
              <a:t>,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operacional</a:t>
            </a:r>
            <a:r>
              <a:rPr lang="en-US" sz="2400" dirty="0"/>
              <a:t> e Google Play, </a:t>
            </a:r>
            <a:r>
              <a:rPr lang="en-US" sz="2400" dirty="0" err="1"/>
              <a:t>tais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Nome do </a:t>
            </a:r>
            <a:r>
              <a:rPr lang="en-US" sz="2000" dirty="0" err="1"/>
              <a:t>aplicativo</a:t>
            </a:r>
            <a:endParaRPr lang="en-US" sz="2000" dirty="0"/>
          </a:p>
          <a:p>
            <a:pPr lvl="1"/>
            <a:r>
              <a:rPr lang="en-US" sz="2000" dirty="0" err="1"/>
              <a:t>Componentes</a:t>
            </a:r>
            <a:r>
              <a:rPr lang="en-US" sz="2000" dirty="0"/>
              <a:t> do </a:t>
            </a:r>
            <a:r>
              <a:rPr lang="en-US" sz="2000" dirty="0" err="1"/>
              <a:t>aplicativo</a:t>
            </a:r>
            <a:endParaRPr lang="en-US" sz="2000" dirty="0"/>
          </a:p>
          <a:p>
            <a:pPr lvl="1"/>
            <a:r>
              <a:rPr lang="en-US" sz="2000" dirty="0" err="1"/>
              <a:t>Permissões</a:t>
            </a:r>
            <a:r>
              <a:rPr lang="en-US" sz="2000" dirty="0"/>
              <a:t> que o </a:t>
            </a:r>
            <a:r>
              <a:rPr lang="en-US" sz="2000" dirty="0" err="1"/>
              <a:t>aplicativo</a:t>
            </a:r>
            <a:r>
              <a:rPr lang="en-US" sz="2000" dirty="0"/>
              <a:t>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no </a:t>
            </a:r>
            <a:r>
              <a:rPr lang="en-US" sz="2000" dirty="0" err="1"/>
              <a:t>aparelho</a:t>
            </a:r>
            <a:endParaRPr lang="en-US" sz="2000" dirty="0"/>
          </a:p>
          <a:p>
            <a:pPr lvl="1"/>
            <a:r>
              <a:rPr lang="en-US" sz="2000" dirty="0" err="1"/>
              <a:t>Recursos</a:t>
            </a:r>
            <a:r>
              <a:rPr lang="en-US" sz="2000" dirty="0"/>
              <a:t> de hardware e software </a:t>
            </a:r>
            <a:r>
              <a:rPr lang="en-US" sz="2000" dirty="0" err="1"/>
              <a:t>exigidos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014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809-3625-4227-801A-60BE555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AndroidManifest.xml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6D45E-2AD2-4B30-B187-4BCC4CAA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02" y="1371601"/>
            <a:ext cx="5026396" cy="53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809-3625-4227-801A-60BE555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A3C6-7347-4D4A-B2F4-94709440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/>
              <a:t>Atividades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classes </a:t>
            </a:r>
            <a:r>
              <a:rPr lang="en-US" sz="2400" dirty="0" err="1"/>
              <a:t>Gerenciadoras</a:t>
            </a:r>
            <a:r>
              <a:rPr lang="en-US" sz="2400" dirty="0"/>
              <a:t> de UI (Interface </a:t>
            </a:r>
            <a:r>
              <a:rPr lang="en-US" sz="2400" dirty="0" err="1"/>
              <a:t>Gráfica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Uma </a:t>
            </a:r>
            <a:r>
              <a:rPr lang="en-US" sz="2400" dirty="0" err="1"/>
              <a:t>atividade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subclasse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Activity.</a:t>
            </a:r>
          </a:p>
          <a:p>
            <a:endParaRPr lang="en-US" sz="2400" dirty="0"/>
          </a:p>
          <a:p>
            <a:r>
              <a:rPr lang="pt-BR" sz="2400" dirty="0"/>
              <a:t>Uma atividade fornece a janela na qual o app desenha a própria IU. Essa janela normalmente preenche a tela, mas pode ser menor do que a tela e flutuar sobre outras janelas. </a:t>
            </a:r>
          </a:p>
          <a:p>
            <a:endParaRPr lang="en-US" sz="2400" dirty="0"/>
          </a:p>
          <a:p>
            <a:r>
              <a:rPr lang="en-US" sz="2400" dirty="0"/>
              <a:t>A UI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atividade</a:t>
            </a:r>
            <a:r>
              <a:rPr lang="en-US" sz="2400" dirty="0"/>
              <a:t> é </a:t>
            </a:r>
            <a:r>
              <a:rPr lang="en-US" sz="2400" dirty="0" err="1"/>
              <a:t>carregada</a:t>
            </a:r>
            <a:r>
              <a:rPr lang="en-US" sz="2400" dirty="0"/>
              <a:t> </a:t>
            </a:r>
            <a:r>
              <a:rPr lang="en-US" sz="2400" dirty="0" err="1"/>
              <a:t>conforme</a:t>
            </a:r>
            <a:r>
              <a:rPr lang="en-US" sz="2400" dirty="0"/>
              <a:t> o layout </a:t>
            </a:r>
            <a:r>
              <a:rPr lang="en-US" sz="2400" dirty="0" err="1"/>
              <a:t>associado</a:t>
            </a:r>
            <a:r>
              <a:rPr lang="en-US" sz="2400" dirty="0"/>
              <a:t> a </a:t>
            </a:r>
            <a:r>
              <a:rPr lang="en-US" sz="2400" dirty="0" err="1"/>
              <a:t>ela</a:t>
            </a:r>
            <a:r>
              <a:rPr lang="en-US" sz="2400" dirty="0"/>
              <a:t> (XML).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92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1809-3625-4227-801A-60BE5559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FD266-D9A8-43FC-A05D-FFEC7A61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84" y="2110912"/>
            <a:ext cx="4300178" cy="44994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D09905-4DB1-472E-9FD5-59FB12DB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err="1"/>
              <a:t>Classe</a:t>
            </a:r>
            <a:r>
              <a:rPr lang="en-US" sz="2400" dirty="0"/>
              <a:t> da </a:t>
            </a:r>
            <a:r>
              <a:rPr lang="en-US" sz="2400" dirty="0" err="1"/>
              <a:t>atividade</a:t>
            </a:r>
            <a:r>
              <a:rPr lang="en-US" sz="2400" dirty="0"/>
              <a:t> vs Layout da </a:t>
            </a:r>
            <a:r>
              <a:rPr lang="en-US" sz="2400" dirty="0" err="1"/>
              <a:t>atividade</a:t>
            </a:r>
            <a:endParaRPr lang="en-US" sz="24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D930C3C-6B90-4AB2-998D-A8FB4F8D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4800" y="2103437"/>
            <a:ext cx="4339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16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21076</TotalTime>
  <Words>1203</Words>
  <Application>Microsoft Office PowerPoint</Application>
  <PresentationFormat>On-screen Show (4:3)</PresentationFormat>
  <Paragraphs>121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TemaUMC</vt:lpstr>
      <vt:lpstr>Android stack, atividades e o ciclo de vida da aplicação</vt:lpstr>
      <vt:lpstr>Arquitetura do Android (Android Stack)</vt:lpstr>
      <vt:lpstr>Arquitetura do Android (Android Stack)</vt:lpstr>
      <vt:lpstr>Arquitetura do Android (Android Stack)</vt:lpstr>
      <vt:lpstr>Estrutura do projeto</vt:lpstr>
      <vt:lpstr>AndroidManifest.xml</vt:lpstr>
      <vt:lpstr>Exemplo de AndroidManifest.xml</vt:lpstr>
      <vt:lpstr>Atividade</vt:lpstr>
      <vt:lpstr>Atividade</vt:lpstr>
      <vt:lpstr>Iniciando uma Atividade</vt:lpstr>
      <vt:lpstr>Ciclo de vida da Atividade</vt:lpstr>
      <vt:lpstr>Ciclo de vida da Atividade</vt:lpstr>
      <vt:lpstr>Mantendo o estado da atividade</vt:lpstr>
      <vt:lpstr>Recuperando o estado salvo da atividade</vt:lpstr>
      <vt:lpstr>Logcat</vt:lpstr>
      <vt:lpstr>Níveis de Log</vt:lpstr>
      <vt:lpstr>PowerPoint Presentation</vt:lpstr>
      <vt:lpstr>Usando LogCat</vt:lpstr>
      <vt:lpstr>Usando Logcat</vt:lpstr>
      <vt:lpstr>Salvando o estado de variáveis</vt:lpstr>
      <vt:lpstr>Salvando o estado de variáveis</vt:lpstr>
      <vt:lpstr>Salvando o estado de variáveis</vt:lpstr>
      <vt:lpstr>Salvando o estado de variáveis</vt:lpstr>
      <vt:lpstr>Salvando o estado de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Goncalves Prado Aguiar Martin</cp:lastModifiedBy>
  <cp:revision>177</cp:revision>
  <dcterms:created xsi:type="dcterms:W3CDTF">2012-04-30T23:29:31Z</dcterms:created>
  <dcterms:modified xsi:type="dcterms:W3CDTF">2020-09-22T16:17:55Z</dcterms:modified>
</cp:coreProperties>
</file>