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3" r:id="rId3"/>
    <p:sldId id="319" r:id="rId4"/>
    <p:sldId id="314" r:id="rId5"/>
    <p:sldId id="315" r:id="rId6"/>
    <p:sldId id="316" r:id="rId7"/>
    <p:sldId id="318" r:id="rId8"/>
    <p:sldId id="317" r:id="rId9"/>
    <p:sldId id="320" r:id="rId10"/>
    <p:sldId id="323" r:id="rId11"/>
    <p:sldId id="324" r:id="rId12"/>
    <p:sldId id="326" r:id="rId13"/>
    <p:sldId id="321" r:id="rId14"/>
    <p:sldId id="322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7" r:id="rId25"/>
    <p:sldId id="335" r:id="rId26"/>
    <p:sldId id="336" r:id="rId27"/>
    <p:sldId id="33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 varScale="1">
        <p:scale>
          <a:sx n="79" d="100"/>
          <a:sy n="79" d="100"/>
        </p:scale>
        <p:origin x="15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806D-5DB3-47DE-B747-272DDE0FE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806D-5DB3-47DE-B747-272DDE0FE5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cesmile.com/android/why-mvvm-and-how-to-execute-mvvm-combined-with-data-binding-and-livedata-in-four-simple-step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docs/gui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jetpack/docs/gui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Arquitetura MVVM em aplicativos móveis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EB851-EEEB-417B-BCF7-67F0D4A3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3" y="2133601"/>
            <a:ext cx="7803354" cy="3520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E7792-0575-4E21-A17B-AF101E7E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CCE6A-D1F0-425B-881A-C261DC5D8A13}"/>
              </a:ext>
            </a:extLst>
          </p:cNvPr>
          <p:cNvSpPr/>
          <p:nvPr/>
        </p:nvSpPr>
        <p:spPr>
          <a:xfrm>
            <a:off x="3962400" y="3130685"/>
            <a:ext cx="15240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017F8-4701-4823-8C7D-9148C4B97E99}"/>
              </a:ext>
            </a:extLst>
          </p:cNvPr>
          <p:cNvSpPr txBox="1"/>
          <p:nvPr/>
        </p:nvSpPr>
        <p:spPr>
          <a:xfrm>
            <a:off x="5638800" y="3144585"/>
            <a:ext cx="208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Herança</a:t>
            </a:r>
            <a:r>
              <a:rPr lang="en-US" sz="1200" dirty="0">
                <a:solidFill>
                  <a:schemeClr val="accent5"/>
                </a:solidFill>
              </a:rPr>
              <a:t> de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1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1FC-C102-4C17-B582-6922492C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chamando</a:t>
            </a:r>
            <a:r>
              <a:rPr lang="en-US" dirty="0"/>
              <a:t> o </a:t>
            </a:r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1BAC7-A8BF-4C1A-AA49-0ADB8B452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515" y="1877999"/>
            <a:ext cx="7734970" cy="39703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3715B2-3CA0-4A34-B179-489E33DC1287}"/>
              </a:ext>
            </a:extLst>
          </p:cNvPr>
          <p:cNvSpPr/>
          <p:nvPr/>
        </p:nvSpPr>
        <p:spPr>
          <a:xfrm>
            <a:off x="1447800" y="2514600"/>
            <a:ext cx="31242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0487F-5223-43C5-B8F8-69722558E5F2}"/>
              </a:ext>
            </a:extLst>
          </p:cNvPr>
          <p:cNvSpPr/>
          <p:nvPr/>
        </p:nvSpPr>
        <p:spPr>
          <a:xfrm>
            <a:off x="1752599" y="3657600"/>
            <a:ext cx="6686885" cy="4571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02E50-A0B9-4244-8A57-95CF26D73CA7}"/>
              </a:ext>
            </a:extLst>
          </p:cNvPr>
          <p:cNvSpPr/>
          <p:nvPr/>
        </p:nvSpPr>
        <p:spPr>
          <a:xfrm>
            <a:off x="1752599" y="5334000"/>
            <a:ext cx="2133601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D2424-F966-4B18-8169-FD6FB81BF30A}"/>
              </a:ext>
            </a:extLst>
          </p:cNvPr>
          <p:cNvSpPr txBox="1"/>
          <p:nvPr/>
        </p:nvSpPr>
        <p:spPr>
          <a:xfrm>
            <a:off x="4572000" y="2542401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Referência</a:t>
            </a:r>
            <a:r>
              <a:rPr lang="en-US" sz="1200" dirty="0">
                <a:solidFill>
                  <a:schemeClr val="accent5"/>
                </a:solidFill>
              </a:rPr>
              <a:t> da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984E0-457A-419F-A3A4-DF06EC552825}"/>
              </a:ext>
            </a:extLst>
          </p:cNvPr>
          <p:cNvSpPr txBox="1"/>
          <p:nvPr/>
        </p:nvSpPr>
        <p:spPr>
          <a:xfrm>
            <a:off x="5562600" y="3345302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Associando</a:t>
            </a:r>
            <a:r>
              <a:rPr lang="en-US" sz="1200" dirty="0">
                <a:solidFill>
                  <a:schemeClr val="accent5"/>
                </a:solidFill>
              </a:rPr>
              <a:t> 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r>
              <a:rPr lang="en-US" sz="1200" dirty="0">
                <a:solidFill>
                  <a:schemeClr val="accent5"/>
                </a:solidFill>
              </a:rPr>
              <a:t> a </a:t>
            </a:r>
            <a:r>
              <a:rPr lang="en-US" sz="1200" dirty="0" err="1">
                <a:solidFill>
                  <a:schemeClr val="accent5"/>
                </a:solidFill>
              </a:rPr>
              <a:t>esta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dirty="0" err="1">
                <a:solidFill>
                  <a:schemeClr val="accent5"/>
                </a:solidFill>
              </a:rPr>
              <a:t>atividade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4FD54-A874-4F33-A6C2-FD7DAC59AE63}"/>
              </a:ext>
            </a:extLst>
          </p:cNvPr>
          <p:cNvSpPr txBox="1"/>
          <p:nvPr/>
        </p:nvSpPr>
        <p:spPr>
          <a:xfrm>
            <a:off x="4038600" y="53340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Chamando</a:t>
            </a:r>
            <a:r>
              <a:rPr lang="en-US" sz="1200" dirty="0">
                <a:solidFill>
                  <a:schemeClr val="accent5"/>
                </a:solidFill>
              </a:rPr>
              <a:t> o </a:t>
            </a:r>
            <a:r>
              <a:rPr lang="en-US" sz="1200" dirty="0" err="1">
                <a:solidFill>
                  <a:schemeClr val="accent5"/>
                </a:solidFill>
              </a:rPr>
              <a:t>comportamento</a:t>
            </a:r>
            <a:r>
              <a:rPr lang="en-US" sz="1200" dirty="0">
                <a:solidFill>
                  <a:schemeClr val="accent5"/>
                </a:solidFill>
              </a:rPr>
              <a:t> da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E781-6B9D-4DDD-B7D7-90FE0F49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3F662E-280F-42A2-BF18-AE525B36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1371600"/>
            <a:ext cx="5181602" cy="51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7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C4A594-C6F1-4F4C-892F-8D4206A9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um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7839E0-5AB5-45BF-B7F0-CB3346753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z="1800" dirty="0" err="1"/>
              <a:t>Enquanto</a:t>
            </a:r>
            <a:r>
              <a:rPr lang="en-US" sz="1800" dirty="0"/>
              <a:t> a </a:t>
            </a:r>
            <a:r>
              <a:rPr lang="en-US" sz="1800" dirty="0" err="1"/>
              <a:t>atividade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ciclo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</a:t>
            </a:r>
            <a:r>
              <a:rPr lang="en-US" sz="1800" dirty="0" err="1"/>
              <a:t>afetado</a:t>
            </a:r>
            <a:r>
              <a:rPr lang="en-US" sz="1800" dirty="0"/>
              <a:t> por N </a:t>
            </a:r>
            <a:r>
              <a:rPr lang="en-US" sz="1800" dirty="0" err="1"/>
              <a:t>fatores</a:t>
            </a:r>
            <a:r>
              <a:rPr lang="en-US" sz="1800" dirty="0"/>
              <a:t> </a:t>
            </a:r>
            <a:r>
              <a:rPr lang="en-US" sz="1800" dirty="0" err="1"/>
              <a:t>externos</a:t>
            </a:r>
            <a:r>
              <a:rPr lang="en-US" sz="1800" dirty="0"/>
              <a:t> à </a:t>
            </a:r>
            <a:r>
              <a:rPr lang="en-US" sz="1800" dirty="0" err="1"/>
              <a:t>aplicação</a:t>
            </a:r>
            <a:r>
              <a:rPr lang="en-US" sz="1800" dirty="0"/>
              <a:t>, o </a:t>
            </a:r>
            <a:r>
              <a:rPr lang="en-US" sz="1800" dirty="0" err="1"/>
              <a:t>escopo</a:t>
            </a:r>
            <a:r>
              <a:rPr lang="en-US" sz="1800" dirty="0"/>
              <a:t> da </a:t>
            </a:r>
            <a:r>
              <a:rPr lang="en-US" sz="1800" dirty="0" err="1"/>
              <a:t>ViewModel</a:t>
            </a:r>
            <a:r>
              <a:rPr lang="en-US" sz="1800" dirty="0"/>
              <a:t> é </a:t>
            </a:r>
            <a:r>
              <a:rPr lang="en-US" sz="1800" dirty="0" err="1"/>
              <a:t>mantido</a:t>
            </a:r>
            <a:r>
              <a:rPr lang="en-US" sz="1800" dirty="0"/>
              <a:t> </a:t>
            </a:r>
            <a:r>
              <a:rPr lang="en-US" sz="1800" dirty="0" err="1"/>
              <a:t>através</a:t>
            </a:r>
            <a:r>
              <a:rPr lang="en-US" sz="1800" dirty="0"/>
              <a:t> de </a:t>
            </a:r>
            <a:r>
              <a:rPr lang="en-US" sz="1800" dirty="0" err="1"/>
              <a:t>todo</a:t>
            </a:r>
            <a:r>
              <a:rPr lang="en-US" sz="1800" dirty="0"/>
              <a:t> o </a:t>
            </a:r>
            <a:r>
              <a:rPr lang="en-US" sz="1800" dirty="0" err="1"/>
              <a:t>ciclo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da </a:t>
            </a:r>
            <a:r>
              <a:rPr lang="en-US" sz="1800" dirty="0" err="1"/>
              <a:t>atividade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Com </a:t>
            </a:r>
            <a:r>
              <a:rPr lang="en-US" sz="1800" dirty="0" err="1"/>
              <a:t>isso</a:t>
            </a:r>
            <a:r>
              <a:rPr lang="en-US" sz="1800" dirty="0"/>
              <a:t>, </a:t>
            </a:r>
            <a:r>
              <a:rPr lang="en-US" sz="1800" dirty="0" err="1"/>
              <a:t>nao</a:t>
            </a:r>
            <a:r>
              <a:rPr lang="en-US" sz="1800" dirty="0"/>
              <a:t> é </a:t>
            </a:r>
            <a:r>
              <a:rPr lang="en-US" sz="1800" dirty="0" err="1"/>
              <a:t>necessário</a:t>
            </a:r>
            <a:r>
              <a:rPr lang="en-US" sz="1800" dirty="0"/>
              <a:t> </a:t>
            </a:r>
            <a:r>
              <a:rPr lang="en-US" sz="1800" dirty="0" err="1"/>
              <a:t>salvar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dados da </a:t>
            </a:r>
            <a:r>
              <a:rPr lang="en-US" sz="1800" dirty="0" err="1"/>
              <a:t>ViewModel</a:t>
            </a:r>
            <a:r>
              <a:rPr lang="en-US" sz="1800" dirty="0"/>
              <a:t> no </a:t>
            </a:r>
            <a:r>
              <a:rPr lang="en-US" sz="1800" dirty="0" err="1"/>
              <a:t>onSavedInstanceState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Isso</a:t>
            </a:r>
            <a:r>
              <a:rPr lang="en-US" sz="1800" dirty="0"/>
              <a:t> se </a:t>
            </a:r>
            <a:r>
              <a:rPr lang="en-US" sz="1800" dirty="0" err="1"/>
              <a:t>dá</a:t>
            </a:r>
            <a:r>
              <a:rPr lang="en-US" sz="1800" dirty="0"/>
              <a:t> pois o </a:t>
            </a:r>
            <a:r>
              <a:rPr lang="en-US" sz="1800" dirty="0" err="1"/>
              <a:t>ViewModelStore</a:t>
            </a:r>
            <a:r>
              <a:rPr lang="en-US" sz="1800" dirty="0"/>
              <a:t> </a:t>
            </a:r>
            <a:r>
              <a:rPr lang="en-US" sz="1800" dirty="0" err="1"/>
              <a:t>armazena</a:t>
            </a:r>
            <a:r>
              <a:rPr lang="en-US" sz="1800" dirty="0"/>
              <a:t> as </a:t>
            </a:r>
            <a:r>
              <a:rPr lang="en-US" sz="1800" dirty="0" err="1"/>
              <a:t>ViewModels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um </a:t>
            </a:r>
            <a:r>
              <a:rPr lang="en-US" sz="1800" dirty="0" err="1"/>
              <a:t>mapa</a:t>
            </a:r>
            <a:r>
              <a:rPr lang="en-US" sz="1800" dirty="0"/>
              <a:t> </a:t>
            </a:r>
            <a:r>
              <a:rPr lang="en-US" sz="1800" dirty="0" err="1"/>
              <a:t>onde</a:t>
            </a:r>
            <a:r>
              <a:rPr lang="en-US" sz="1800" dirty="0"/>
              <a:t> a </a:t>
            </a:r>
            <a:r>
              <a:rPr lang="en-US" sz="1800" dirty="0" err="1"/>
              <a:t>chave</a:t>
            </a:r>
            <a:r>
              <a:rPr lang="en-US" sz="1800" dirty="0"/>
              <a:t> é o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canônico</a:t>
            </a:r>
            <a:r>
              <a:rPr lang="en-US" sz="1800" dirty="0"/>
              <a:t> da </a:t>
            </a:r>
            <a:r>
              <a:rPr lang="en-US" sz="1800" dirty="0" err="1"/>
              <a:t>classe</a:t>
            </a:r>
            <a:r>
              <a:rPr lang="en-US" sz="1800" dirty="0"/>
              <a:t> da </a:t>
            </a:r>
            <a:r>
              <a:rPr lang="en-US" sz="1800" dirty="0" err="1"/>
              <a:t>Atividade</a:t>
            </a:r>
            <a:r>
              <a:rPr lang="en-US" sz="1800" dirty="0"/>
              <a:t>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DBDAC-0119-4FD9-B10A-8A5651CCE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7547" r="12038" b="11898"/>
          <a:stretch/>
        </p:blipFill>
        <p:spPr>
          <a:xfrm>
            <a:off x="4648202" y="1600200"/>
            <a:ext cx="4100852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22516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C4A594-C6F1-4F4C-892F-8D4206A9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um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7839E0-5AB5-45BF-B7F0-CB334675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wrap="square" anchor="t">
            <a:normAutofit/>
          </a:bodyPr>
          <a:lstStyle/>
          <a:p>
            <a:r>
              <a:rPr lang="en-US" sz="2000" dirty="0" err="1"/>
              <a:t>Não</a:t>
            </a:r>
            <a:r>
              <a:rPr lang="en-US" sz="2000" dirty="0"/>
              <a:t> se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hipótese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, </a:t>
            </a:r>
            <a:r>
              <a:rPr lang="en-US" sz="2000" dirty="0" err="1"/>
              <a:t>armazenar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referência</a:t>
            </a:r>
            <a:r>
              <a:rPr lang="en-US" sz="2000" dirty="0"/>
              <a:t> da </a:t>
            </a:r>
            <a:r>
              <a:rPr lang="en-US" sz="2000" dirty="0" err="1"/>
              <a:t>Atividade</a:t>
            </a:r>
            <a:r>
              <a:rPr lang="en-US" sz="2000" dirty="0"/>
              <a:t> dentro do </a:t>
            </a:r>
            <a:r>
              <a:rPr lang="en-US" sz="2000" dirty="0" err="1"/>
              <a:t>ViewModel</a:t>
            </a:r>
            <a:r>
              <a:rPr lang="en-US" sz="2000" dirty="0"/>
              <a:t>, pois </a:t>
            </a:r>
            <a:r>
              <a:rPr lang="en-US" sz="2000" dirty="0" err="1"/>
              <a:t>isso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fazer</a:t>
            </a:r>
            <a:r>
              <a:rPr lang="en-US" sz="2000" dirty="0"/>
              <a:t> o </a:t>
            </a:r>
            <a:r>
              <a:rPr lang="en-US" sz="2000" dirty="0" err="1"/>
              <a:t>ciclo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r>
              <a:rPr lang="en-US" sz="2000" dirty="0"/>
              <a:t> do </a:t>
            </a:r>
            <a:r>
              <a:rPr lang="en-US" sz="2000" dirty="0" err="1"/>
              <a:t>ViewModel</a:t>
            </a:r>
            <a:r>
              <a:rPr lang="en-US" sz="2000" dirty="0"/>
              <a:t> </a:t>
            </a:r>
            <a:r>
              <a:rPr lang="en-US" sz="2000" dirty="0" err="1"/>
              <a:t>ultrapassar</a:t>
            </a:r>
            <a:r>
              <a:rPr lang="en-US" sz="2000" dirty="0"/>
              <a:t> o da </a:t>
            </a:r>
            <a:r>
              <a:rPr lang="en-US" sz="2000" dirty="0" err="1"/>
              <a:t>atividade</a:t>
            </a:r>
            <a:r>
              <a:rPr lang="en-US" sz="2000" dirty="0"/>
              <a:t>, </a:t>
            </a:r>
            <a:r>
              <a:rPr lang="en-US" sz="2000" dirty="0" err="1"/>
              <a:t>ocasionando</a:t>
            </a:r>
            <a:r>
              <a:rPr lang="en-US" sz="2000" dirty="0"/>
              <a:t> um memory leak.</a:t>
            </a:r>
          </a:p>
          <a:p>
            <a:endParaRPr lang="en-US" sz="2000" dirty="0"/>
          </a:p>
          <a:p>
            <a:r>
              <a:rPr lang="en-US" sz="2000" dirty="0"/>
              <a:t>Para </a:t>
            </a:r>
            <a:r>
              <a:rPr lang="en-US" sz="2000" dirty="0" err="1"/>
              <a:t>atualizar</a:t>
            </a:r>
            <a:r>
              <a:rPr lang="en-US" sz="2000" dirty="0"/>
              <a:t> a </a:t>
            </a:r>
            <a:r>
              <a:rPr lang="en-US" sz="2000" dirty="0" err="1"/>
              <a:t>Atividade</a:t>
            </a:r>
            <a:r>
              <a:rPr lang="en-US" sz="2000" dirty="0"/>
              <a:t> com base no </a:t>
            </a:r>
            <a:r>
              <a:rPr lang="en-US" sz="2000" dirty="0" err="1"/>
              <a:t>comportamento</a:t>
            </a:r>
            <a:r>
              <a:rPr lang="en-US" sz="2000" dirty="0"/>
              <a:t> da </a:t>
            </a:r>
            <a:r>
              <a:rPr lang="en-US" sz="2000" dirty="0" err="1"/>
              <a:t>ViewModel</a:t>
            </a:r>
            <a:r>
              <a:rPr lang="en-US" sz="2000" dirty="0"/>
              <a:t>, </a:t>
            </a:r>
            <a:r>
              <a:rPr lang="en-US" sz="2000" dirty="0" err="1"/>
              <a:t>utiliza</a:t>
            </a:r>
            <a:r>
              <a:rPr lang="en-US" sz="2000" dirty="0"/>
              <a:t>-se </a:t>
            </a:r>
            <a:r>
              <a:rPr lang="en-US" sz="2000" dirty="0" err="1"/>
              <a:t>LiveData</a:t>
            </a:r>
            <a:r>
              <a:rPr lang="en-US" sz="2000" dirty="0"/>
              <a:t>.</a:t>
            </a:r>
          </a:p>
        </p:txBody>
      </p:sp>
      <p:pic>
        <p:nvPicPr>
          <p:cNvPr id="9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FD1805-7337-42FA-9638-19204A70B3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7547" r="12038" b="11898"/>
          <a:stretch/>
        </p:blipFill>
        <p:spPr>
          <a:xfrm>
            <a:off x="589010" y="1779999"/>
            <a:ext cx="3774979" cy="4166365"/>
          </a:xfrm>
          <a:noFill/>
        </p:spPr>
      </p:pic>
    </p:spTree>
    <p:extLst>
      <p:ext uri="{BB962C8B-B14F-4D97-AF65-F5344CB8AC3E}">
        <p14:creationId xmlns:p14="http://schemas.microsoft.com/office/powerpoint/2010/main" val="382549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F30379-256C-4E65-8D6C-3DB6E7C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28C8E-C5CF-4AFD-B574-AA97D46B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LiveData</a:t>
            </a:r>
            <a:r>
              <a:rPr lang="en-US" sz="2400" dirty="0"/>
              <a:t> é um container de dados que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observado</a:t>
            </a:r>
            <a:r>
              <a:rPr lang="en-US" sz="2400" dirty="0"/>
              <a:t> pela UI (</a:t>
            </a:r>
            <a:r>
              <a:rPr lang="en-US" sz="2400" dirty="0" err="1"/>
              <a:t>Atividade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implementação</a:t>
            </a:r>
            <a:r>
              <a:rPr lang="en-US" sz="2400" dirty="0"/>
              <a:t> do </a:t>
            </a:r>
            <a:r>
              <a:rPr lang="en-US" sz="2400" dirty="0" err="1"/>
              <a:t>padrão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/>
                </a:solidFill>
              </a:rPr>
              <a:t>Observer</a:t>
            </a:r>
            <a:r>
              <a:rPr lang="en-US" sz="2400" dirty="0"/>
              <a:t> . Como o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 err="1"/>
              <a:t>LiveData</a:t>
            </a:r>
            <a:r>
              <a:rPr lang="en-US" sz="2400" dirty="0"/>
              <a:t> é um Observable,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notifica</a:t>
            </a:r>
            <a:r>
              <a:rPr lang="en-US" sz="2400" dirty="0"/>
              <a:t> </a:t>
            </a:r>
            <a:r>
              <a:rPr lang="en-US" sz="2400" dirty="0" err="1"/>
              <a:t>automaticamente</a:t>
            </a:r>
            <a:r>
              <a:rPr lang="en-US" sz="2400" dirty="0"/>
              <a:t>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observadores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mudança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dados </a:t>
            </a:r>
            <a:r>
              <a:rPr lang="en-US" sz="2400" dirty="0" err="1"/>
              <a:t>acontece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 </a:t>
            </a:r>
            <a:r>
              <a:rPr lang="en-US" sz="2400" dirty="0" err="1"/>
              <a:t>LiveData</a:t>
            </a:r>
            <a:r>
              <a:rPr lang="en-US" sz="2400" dirty="0"/>
              <a:t> </a:t>
            </a:r>
            <a:r>
              <a:rPr lang="en-US" sz="2400" dirty="0" err="1"/>
              <a:t>acompanha</a:t>
            </a:r>
            <a:r>
              <a:rPr lang="en-US" sz="2400" dirty="0"/>
              <a:t> e </a:t>
            </a:r>
            <a:r>
              <a:rPr lang="en-US" sz="2400" dirty="0" err="1"/>
              <a:t>respeita</a:t>
            </a:r>
            <a:r>
              <a:rPr lang="en-US" sz="2400" dirty="0"/>
              <a:t> o </a:t>
            </a:r>
            <a:r>
              <a:rPr lang="en-US" sz="2400" dirty="0" err="1"/>
              <a:t>ciclo</a:t>
            </a:r>
            <a:r>
              <a:rPr lang="en-US" sz="2400" dirty="0"/>
              <a:t> de </a:t>
            </a:r>
            <a:r>
              <a:rPr lang="en-US" sz="2400" dirty="0" err="1"/>
              <a:t>vida</a:t>
            </a:r>
            <a:r>
              <a:rPr lang="en-US" sz="2400" dirty="0"/>
              <a:t> da </a:t>
            </a:r>
            <a:r>
              <a:rPr lang="en-US" sz="2400" dirty="0" err="1"/>
              <a:t>ViewModel</a:t>
            </a:r>
            <a:r>
              <a:rPr lang="en-US" sz="2400" dirty="0"/>
              <a:t> e da </a:t>
            </a:r>
            <a:r>
              <a:rPr lang="en-US" sz="2400" dirty="0" err="1"/>
              <a:t>Atividade</a:t>
            </a:r>
            <a:r>
              <a:rPr lang="en-US" sz="2400" dirty="0"/>
              <a:t>, o que impede </a:t>
            </a:r>
            <a:r>
              <a:rPr lang="en-US" sz="2400" dirty="0" err="1"/>
              <a:t>perda</a:t>
            </a:r>
            <a:r>
              <a:rPr lang="en-US" sz="2400" dirty="0"/>
              <a:t> de dados e </a:t>
            </a:r>
            <a:r>
              <a:rPr lang="en-US" sz="2400" dirty="0" err="1"/>
              <a:t>estouro</a:t>
            </a:r>
            <a:r>
              <a:rPr lang="en-US" sz="2400" dirty="0"/>
              <a:t> de </a:t>
            </a:r>
            <a:r>
              <a:rPr lang="en-US" sz="2400" dirty="0" err="1"/>
              <a:t>memória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7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F30379-256C-4E65-8D6C-3DB6E7C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28C8E-C5CF-4AFD-B574-AA97D46B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LiveData</a:t>
            </a:r>
            <a:r>
              <a:rPr lang="en-US" sz="2000" dirty="0"/>
              <a:t>,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dados da </a:t>
            </a:r>
            <a:r>
              <a:rPr lang="en-US" sz="2000" dirty="0" err="1"/>
              <a:t>ViewModel</a:t>
            </a:r>
            <a:r>
              <a:rPr lang="en-US" sz="2000" dirty="0"/>
              <a:t> </a:t>
            </a:r>
            <a:r>
              <a:rPr lang="en-US" sz="2000" dirty="0" err="1"/>
              <a:t>desencadeiam</a:t>
            </a:r>
            <a:r>
              <a:rPr lang="en-US" sz="2000" dirty="0"/>
              <a:t> </a:t>
            </a:r>
            <a:r>
              <a:rPr lang="en-US" sz="2000" dirty="0" err="1"/>
              <a:t>atualizações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UI de forma </a:t>
            </a:r>
            <a:r>
              <a:rPr lang="en-US" sz="2000" dirty="0" err="1"/>
              <a:t>automática</a:t>
            </a:r>
            <a:r>
              <a:rPr lang="en-US" sz="2000" dirty="0"/>
              <a:t> e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limpo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AB909-85E6-4079-A9AD-E4D0C903B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1" b="5999"/>
          <a:stretch/>
        </p:blipFill>
        <p:spPr>
          <a:xfrm>
            <a:off x="990600" y="2944368"/>
            <a:ext cx="7162800" cy="315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EFF2F-BFEC-416D-AEFB-4CF3053BCE6A}"/>
              </a:ext>
            </a:extLst>
          </p:cNvPr>
          <p:cNvSpPr txBox="1"/>
          <p:nvPr/>
        </p:nvSpPr>
        <p:spPr>
          <a:xfrm>
            <a:off x="723900" y="6209307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Imagem: </a:t>
            </a:r>
            <a:r>
              <a:rPr lang="pt-BR" sz="1200" i="1" dirty="0">
                <a:hlinkClick r:id="rId3"/>
              </a:rPr>
              <a:t>https://inducesmile.com/android/why-mvvm-and-how-to-execute-mvvm-combined-with-data-binding-and-livedata-in-four-simple-steps/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148201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CA3A-042C-476E-85D9-E803F9B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0B877D-C7B6-40F2-8BDD-5E6A8951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4"/>
          </a:xfrm>
        </p:spPr>
        <p:txBody>
          <a:bodyPr/>
          <a:lstStyle/>
          <a:p>
            <a:r>
              <a:rPr lang="en-US" sz="1800" dirty="0" err="1"/>
              <a:t>Declarando</a:t>
            </a:r>
            <a:r>
              <a:rPr lang="en-US" sz="1800" dirty="0"/>
              <a:t> um </a:t>
            </a:r>
            <a:r>
              <a:rPr lang="en-US" sz="1800" dirty="0" err="1"/>
              <a:t>atributo</a:t>
            </a:r>
            <a:r>
              <a:rPr lang="en-US" sz="1800" dirty="0"/>
              <a:t> </a:t>
            </a:r>
            <a:r>
              <a:rPr lang="en-US" sz="1800" dirty="0" err="1"/>
              <a:t>LiveData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ViewModel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MutableLiveData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MutableLiveData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Adicionando</a:t>
            </a:r>
            <a:r>
              <a:rPr lang="en-US" sz="1800" dirty="0"/>
              <a:t> um </a:t>
            </a:r>
            <a:r>
              <a:rPr lang="en-US" sz="1800" dirty="0" err="1"/>
              <a:t>observador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Atividade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viewModel.getMeuTexto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().observe(this, new Observer&lt;String&gt;()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"Meu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alterado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para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1800" dirty="0"/>
          </a:p>
          <a:p>
            <a:r>
              <a:rPr lang="en-US" sz="1800" dirty="0"/>
              <a:t>Se </a:t>
            </a:r>
            <a:r>
              <a:rPr lang="en-US" sz="1800" dirty="0" err="1"/>
              <a:t>modificarmos</a:t>
            </a:r>
            <a:r>
              <a:rPr lang="en-US" sz="1800" dirty="0"/>
              <a:t> o </a:t>
            </a:r>
            <a:r>
              <a:rPr lang="en-US" sz="1800" dirty="0" err="1"/>
              <a:t>LiveData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ViewModel</a:t>
            </a:r>
            <a:r>
              <a:rPr lang="en-US" sz="1800" dirty="0"/>
              <a:t> o </a:t>
            </a:r>
            <a:r>
              <a:rPr lang="en-US" sz="1800" dirty="0" err="1"/>
              <a:t>comportamento</a:t>
            </a:r>
            <a:r>
              <a:rPr lang="en-US" sz="1800" dirty="0"/>
              <a:t> do </a:t>
            </a:r>
            <a:r>
              <a:rPr lang="en-US" sz="1800" dirty="0" err="1"/>
              <a:t>observador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acionado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meuTexto.postValue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("Novo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35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F6FB8-2663-4B2C-8726-32DB987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1B864-52D7-4F9F-B585-AF233123A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MVVM com </a:t>
            </a:r>
            <a:r>
              <a:rPr lang="en-US" dirty="0" err="1"/>
              <a:t>LiveData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F80C6B-EA89-4E37-89B8-5633A20F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Organizando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pacotes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E4F45-5BB3-4FBC-BD08-1A3311EE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830762"/>
          </a:xfrm>
        </p:spPr>
        <p:txBody>
          <a:bodyPr/>
          <a:lstStyle/>
          <a:p>
            <a:r>
              <a:rPr lang="en-US" sz="2400" dirty="0"/>
              <a:t>Agora que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ideia</a:t>
            </a:r>
            <a:r>
              <a:rPr lang="en-US" sz="2400" dirty="0"/>
              <a:t> da </a:t>
            </a:r>
            <a:r>
              <a:rPr lang="en-US" sz="2400" dirty="0" err="1"/>
              <a:t>separação</a:t>
            </a:r>
            <a:r>
              <a:rPr lang="en-US" sz="2400" dirty="0"/>
              <a:t> de </a:t>
            </a:r>
            <a:r>
              <a:rPr lang="en-US" sz="2400" dirty="0" err="1"/>
              <a:t>responsabilidades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camada</a:t>
            </a:r>
            <a:r>
              <a:rPr lang="en-US" sz="2400" dirty="0"/>
              <a:t> do MVVM,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dividir</a:t>
            </a:r>
            <a:r>
              <a:rPr lang="en-US" sz="2400" dirty="0"/>
              <a:t> </a:t>
            </a:r>
            <a:r>
              <a:rPr lang="en-US" sz="2400" dirty="0" err="1"/>
              <a:t>nossas</a:t>
            </a:r>
            <a:r>
              <a:rPr lang="en-US" sz="2400" dirty="0"/>
              <a:t> classes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pacotes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5D03-805E-4C99-B52A-74CDEA0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96" y="2819400"/>
            <a:ext cx="3322608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uma aplicação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Ate 2018, a Google não tinha um padrão de arquitetura recomendado para aplicativos Android. </a:t>
            </a:r>
          </a:p>
          <a:p>
            <a:endParaRPr lang="pt-BR" sz="2400" dirty="0"/>
          </a:p>
          <a:p>
            <a:r>
              <a:rPr lang="pt-BR" sz="2400" dirty="0"/>
              <a:t>No entanto, atualmente a recomendação oficial é o uso da arquitetura </a:t>
            </a:r>
            <a:r>
              <a:rPr lang="pt-BR" sz="2400" b="1" dirty="0">
                <a:solidFill>
                  <a:schemeClr val="accent5"/>
                </a:solidFill>
              </a:rPr>
              <a:t>MVVM (Model-View-ViewModel)</a:t>
            </a:r>
            <a:r>
              <a:rPr lang="pt-BR" sz="2400" dirty="0"/>
              <a:t>, conforme especificado na documentação oficial do Android Jetpack:</a:t>
            </a:r>
          </a:p>
          <a:p>
            <a:pPr lvl="1"/>
            <a:r>
              <a:rPr lang="pt-BR" sz="2000" dirty="0">
                <a:hlinkClick r:id="rId2"/>
              </a:rPr>
              <a:t>https://developer.android.com/jetpack/docs/guide</a:t>
            </a:r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363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EB61-64CE-4E03-B20C-B9E90218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136B-2F0F-4CD9-A6D2-6A6F890D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983162"/>
          </a:xfrm>
        </p:spPr>
        <p:txBody>
          <a:bodyPr/>
          <a:lstStyle/>
          <a:p>
            <a:r>
              <a:rPr lang="en-US" sz="2400" dirty="0" err="1"/>
              <a:t>Crie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com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atributos</a:t>
            </a:r>
            <a:r>
              <a:rPr lang="en-US" sz="2400" dirty="0"/>
              <a:t>, o id, email e a </a:t>
            </a:r>
            <a:r>
              <a:rPr lang="en-US" sz="2400" dirty="0" err="1"/>
              <a:t>senha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92E9-7550-4AA9-9216-7F1F942A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0"/>
            <a:ext cx="4976291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A62E-7901-4E81-98EE-4FBCEA84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</a:t>
            </a:r>
            <a:r>
              <a:rPr lang="en-US" dirty="0" err="1"/>
              <a:t>repositório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204C-6C68-4AE2-AF3D-8662DC48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estudar</a:t>
            </a:r>
            <a:r>
              <a:rPr lang="en-US" sz="2400" dirty="0"/>
              <a:t> </a:t>
            </a:r>
            <a:r>
              <a:rPr lang="en-US" sz="2400" dirty="0" err="1"/>
              <a:t>repositórios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detalhes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próximas</a:t>
            </a:r>
            <a:r>
              <a:rPr lang="en-US" sz="2400" dirty="0"/>
              <a:t> aulas, por </a:t>
            </a:r>
            <a:r>
              <a:rPr lang="en-US" sz="2400" dirty="0" err="1"/>
              <a:t>ora</a:t>
            </a:r>
            <a:r>
              <a:rPr lang="en-US" sz="2400" dirty="0"/>
              <a:t>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simular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Repositório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86226-21A6-4224-9E44-C95BDBB1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770591"/>
            <a:ext cx="5029202" cy="40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DB9B-F5F4-46C4-8003-E6CE02DA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CAA2-61D9-4A98-811B-22EA1F00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Crie</a:t>
            </a:r>
            <a:r>
              <a:rPr lang="en-US" sz="2000" dirty="0"/>
              <a:t> a </a:t>
            </a:r>
            <a:r>
              <a:rPr lang="en-US" sz="2000" dirty="0" err="1"/>
              <a:t>ViewModel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</a:t>
            </a:r>
            <a:r>
              <a:rPr lang="en-US" sz="2000" dirty="0" err="1"/>
              <a:t>maneira</a:t>
            </a:r>
            <a:r>
              <a:rPr lang="en-US" sz="2000" dirty="0"/>
              <a:t>. </a:t>
            </a:r>
            <a:r>
              <a:rPr lang="en-US" sz="2000" dirty="0" err="1"/>
              <a:t>Sabemos</a:t>
            </a:r>
            <a:r>
              <a:rPr lang="en-US" sz="2000" dirty="0"/>
              <a:t> que o </a:t>
            </a:r>
            <a:r>
              <a:rPr lang="en-US" sz="2000" dirty="0" err="1"/>
              <a:t>repositório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conseguirá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cadastro</a:t>
            </a:r>
            <a:r>
              <a:rPr lang="en-US" sz="2000" dirty="0"/>
              <a:t> se o email </a:t>
            </a:r>
            <a:r>
              <a:rPr lang="en-US" sz="2000" dirty="0" err="1"/>
              <a:t>estiver</a:t>
            </a:r>
            <a:r>
              <a:rPr lang="en-US" sz="2000" dirty="0"/>
              <a:t> </a:t>
            </a:r>
            <a:r>
              <a:rPr lang="en-US" sz="2000" dirty="0" err="1"/>
              <a:t>disponível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966E-AE1E-4416-BEB4-B7FC274B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" y="2743200"/>
            <a:ext cx="7868332" cy="35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3759-C724-4E1B-BEA0-8CB6028F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/>
              <a:t>Na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TelaCadastro</a:t>
            </a:r>
            <a:r>
              <a:rPr lang="en-US" sz="2400" dirty="0"/>
              <a:t>, </a:t>
            </a:r>
            <a:r>
              <a:rPr lang="en-US" sz="2400" dirty="0" err="1"/>
              <a:t>associe</a:t>
            </a:r>
            <a:r>
              <a:rPr lang="en-US" sz="2400" dirty="0"/>
              <a:t> </a:t>
            </a:r>
            <a:r>
              <a:rPr lang="en-US" sz="2400" dirty="0" err="1"/>
              <a:t>nossa</a:t>
            </a:r>
            <a:r>
              <a:rPr lang="en-US" sz="2400" dirty="0"/>
              <a:t> nova </a:t>
            </a:r>
            <a:r>
              <a:rPr lang="en-US" sz="2400" dirty="0" err="1"/>
              <a:t>ViewModel</a:t>
            </a:r>
            <a:r>
              <a:rPr lang="en-US" sz="2400" dirty="0"/>
              <a:t> </a:t>
            </a:r>
            <a:r>
              <a:rPr lang="en-US" sz="2400" dirty="0" err="1"/>
              <a:t>acrescentando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linhas</a:t>
            </a:r>
            <a:r>
              <a:rPr lang="en-US" sz="2400" dirty="0"/>
              <a:t>: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4E99D3C1-810B-4A43-991A-6CB68505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4515" y="2590800"/>
            <a:ext cx="7734970" cy="39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3B1FC-C102-4C17-B582-6922492C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Associe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com a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715B2-3CA0-4A34-B179-489E33DC1287}"/>
              </a:ext>
            </a:extLst>
          </p:cNvPr>
          <p:cNvSpPr/>
          <p:nvPr/>
        </p:nvSpPr>
        <p:spPr>
          <a:xfrm>
            <a:off x="1447800" y="3227401"/>
            <a:ext cx="31242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0487F-5223-43C5-B8F8-69722558E5F2}"/>
              </a:ext>
            </a:extLst>
          </p:cNvPr>
          <p:cNvSpPr/>
          <p:nvPr/>
        </p:nvSpPr>
        <p:spPr>
          <a:xfrm>
            <a:off x="1752599" y="4370401"/>
            <a:ext cx="6686885" cy="4571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02E50-A0B9-4244-8A57-95CF26D73CA7}"/>
              </a:ext>
            </a:extLst>
          </p:cNvPr>
          <p:cNvSpPr/>
          <p:nvPr/>
        </p:nvSpPr>
        <p:spPr>
          <a:xfrm>
            <a:off x="1752599" y="6046801"/>
            <a:ext cx="2133601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D2424-F966-4B18-8169-FD6FB81BF30A}"/>
              </a:ext>
            </a:extLst>
          </p:cNvPr>
          <p:cNvSpPr txBox="1"/>
          <p:nvPr/>
        </p:nvSpPr>
        <p:spPr>
          <a:xfrm>
            <a:off x="4572000" y="3255202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Referência</a:t>
            </a:r>
            <a:r>
              <a:rPr lang="en-US" sz="1200" dirty="0">
                <a:solidFill>
                  <a:schemeClr val="accent5"/>
                </a:solidFill>
              </a:rPr>
              <a:t> da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984E0-457A-419F-A3A4-DF06EC552825}"/>
              </a:ext>
            </a:extLst>
          </p:cNvPr>
          <p:cNvSpPr txBox="1"/>
          <p:nvPr/>
        </p:nvSpPr>
        <p:spPr>
          <a:xfrm>
            <a:off x="5562600" y="4058103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Associando</a:t>
            </a:r>
            <a:r>
              <a:rPr lang="en-US" sz="1200" dirty="0">
                <a:solidFill>
                  <a:schemeClr val="accent5"/>
                </a:solidFill>
              </a:rPr>
              <a:t> 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r>
              <a:rPr lang="en-US" sz="1200" dirty="0">
                <a:solidFill>
                  <a:schemeClr val="accent5"/>
                </a:solidFill>
              </a:rPr>
              <a:t> a </a:t>
            </a:r>
            <a:r>
              <a:rPr lang="en-US" sz="1200" dirty="0" err="1">
                <a:solidFill>
                  <a:schemeClr val="accent5"/>
                </a:solidFill>
              </a:rPr>
              <a:t>esta</a:t>
            </a:r>
            <a:r>
              <a:rPr lang="en-US" sz="1200" dirty="0">
                <a:solidFill>
                  <a:schemeClr val="accent5"/>
                </a:solidFill>
              </a:rPr>
              <a:t> activity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4FD54-A874-4F33-A6C2-FD7DAC59AE63}"/>
              </a:ext>
            </a:extLst>
          </p:cNvPr>
          <p:cNvSpPr txBox="1"/>
          <p:nvPr/>
        </p:nvSpPr>
        <p:spPr>
          <a:xfrm>
            <a:off x="4038600" y="6046801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Chamando</a:t>
            </a:r>
            <a:r>
              <a:rPr lang="en-US" sz="1200" dirty="0">
                <a:solidFill>
                  <a:schemeClr val="accent5"/>
                </a:solidFill>
              </a:rPr>
              <a:t> o </a:t>
            </a:r>
            <a:r>
              <a:rPr lang="en-US" sz="1200" dirty="0" err="1">
                <a:solidFill>
                  <a:schemeClr val="accent5"/>
                </a:solidFill>
              </a:rPr>
              <a:t>comportamento</a:t>
            </a:r>
            <a:r>
              <a:rPr lang="en-US" sz="1200" dirty="0">
                <a:solidFill>
                  <a:schemeClr val="accent5"/>
                </a:solidFill>
              </a:rPr>
              <a:t> da </a:t>
            </a:r>
            <a:r>
              <a:rPr lang="en-US" sz="1200" dirty="0" err="1">
                <a:solidFill>
                  <a:schemeClr val="accent5"/>
                </a:solidFill>
              </a:rPr>
              <a:t>ViewModel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1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D003-2098-464D-9A6F-91881E12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a </a:t>
            </a:r>
            <a:r>
              <a:rPr lang="en-US" dirty="0" err="1"/>
              <a:t>TelaCadastro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D7C4-D91A-4C48-8D1C-FD8B7C13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executar</a:t>
            </a:r>
            <a:r>
              <a:rPr lang="en-US" sz="2000" dirty="0"/>
              <a:t> a </a:t>
            </a:r>
            <a:r>
              <a:rPr lang="en-US" sz="2000" dirty="0" err="1"/>
              <a:t>TelaCadastro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acompanhar</a:t>
            </a:r>
            <a:r>
              <a:rPr lang="en-US" sz="2000" dirty="0"/>
              <a:t> no Logcat </a:t>
            </a:r>
            <a:r>
              <a:rPr lang="en-US" sz="2000" dirty="0" err="1"/>
              <a:t>quando</a:t>
            </a:r>
            <a:r>
              <a:rPr lang="en-US" sz="2000" dirty="0"/>
              <a:t> a </a:t>
            </a:r>
            <a:r>
              <a:rPr lang="en-US" sz="2000" dirty="0" err="1"/>
              <a:t>validação</a:t>
            </a:r>
            <a:r>
              <a:rPr lang="en-US" sz="2000" dirty="0"/>
              <a:t> do email é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sucedida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, mas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nenhum</a:t>
            </a:r>
            <a:r>
              <a:rPr lang="en-US" sz="2000" dirty="0"/>
              <a:t> </a:t>
            </a:r>
            <a:r>
              <a:rPr lang="en-US" sz="2000" dirty="0" err="1"/>
              <a:t>indicador</a:t>
            </a:r>
            <a:r>
              <a:rPr lang="en-US" sz="2000" dirty="0"/>
              <a:t> visual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6D569-20C8-40A8-AB9D-9FD18263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41444"/>
            <a:ext cx="7162800" cy="43165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341A5-E628-491B-9D66-68D6CFED37C6}"/>
              </a:ext>
            </a:extLst>
          </p:cNvPr>
          <p:cNvSpPr/>
          <p:nvPr/>
        </p:nvSpPr>
        <p:spPr>
          <a:xfrm>
            <a:off x="4876800" y="6172200"/>
            <a:ext cx="3276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395-CD1E-4027-8710-7116F9F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C83-19EE-4C65-961E-587038DD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atualizar</a:t>
            </a:r>
            <a:r>
              <a:rPr lang="en-US" sz="2400" dirty="0"/>
              <a:t> a UI com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mensagem</a:t>
            </a:r>
            <a:r>
              <a:rPr lang="en-US" sz="2400" dirty="0"/>
              <a:t> </a:t>
            </a:r>
            <a:r>
              <a:rPr lang="en-US" sz="2400" dirty="0" err="1"/>
              <a:t>específica</a:t>
            </a:r>
            <a:r>
              <a:rPr lang="en-US" sz="2400" dirty="0"/>
              <a:t> para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que o email </a:t>
            </a:r>
            <a:r>
              <a:rPr lang="en-US" sz="2400" dirty="0" err="1"/>
              <a:t>estiver</a:t>
            </a:r>
            <a:r>
              <a:rPr lang="en-US" sz="2400" dirty="0"/>
              <a:t> </a:t>
            </a:r>
            <a:r>
              <a:rPr lang="en-US" sz="2400" dirty="0" err="1"/>
              <a:t>indisponível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6710D-1F95-46A4-93A7-83BCA635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9" y="2478654"/>
            <a:ext cx="2504680" cy="4379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AF469-6FE8-48FC-B4E6-CFEB4A94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51" y="2478654"/>
            <a:ext cx="2504680" cy="43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19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3CA0B0-98B8-40BD-9ACC-3A7B078E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0" y="3375870"/>
            <a:ext cx="7748440" cy="3482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08395-CD1E-4027-8710-7116F9F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C83-19EE-4C65-961E-587038DD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000" dirty="0" err="1"/>
              <a:t>Atualize</a:t>
            </a:r>
            <a:r>
              <a:rPr lang="en-US" sz="2000" dirty="0"/>
              <a:t> 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TelaCadastroViewModel</a:t>
            </a:r>
            <a:r>
              <a:rPr lang="en-US" sz="2000" dirty="0"/>
              <a:t> para </a:t>
            </a:r>
            <a:r>
              <a:rPr lang="en-US" sz="2000" dirty="0" err="1"/>
              <a:t>criar</a:t>
            </a:r>
            <a:r>
              <a:rPr lang="en-US" sz="2000" dirty="0"/>
              <a:t> um novo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dirty="0" err="1"/>
              <a:t>MutableLiveData</a:t>
            </a:r>
            <a:r>
              <a:rPr lang="en-US" sz="2000" dirty="0"/>
              <a:t> para </a:t>
            </a:r>
            <a:r>
              <a:rPr lang="en-US" sz="2000" dirty="0" err="1"/>
              <a:t>indicar</a:t>
            </a:r>
            <a:r>
              <a:rPr lang="en-US" sz="2000" dirty="0"/>
              <a:t> se </a:t>
            </a: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erro</a:t>
            </a:r>
            <a:r>
              <a:rPr lang="en-US" sz="2000" dirty="0"/>
              <a:t> no </a:t>
            </a:r>
            <a:r>
              <a:rPr lang="en-US" sz="2000" dirty="0" err="1"/>
              <a:t>cadastro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Utilize um </a:t>
            </a:r>
            <a:r>
              <a:rPr lang="en-US" sz="2000" dirty="0" err="1"/>
              <a:t>método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para </a:t>
            </a:r>
            <a:r>
              <a:rPr lang="en-US" sz="2000" dirty="0" err="1"/>
              <a:t>setar</a:t>
            </a:r>
            <a:r>
              <a:rPr lang="en-US" sz="2000" dirty="0"/>
              <a:t> o valor do </a:t>
            </a:r>
            <a:r>
              <a:rPr lang="en-US" sz="2000" dirty="0" err="1"/>
              <a:t>LiveData</a:t>
            </a:r>
            <a:r>
              <a:rPr lang="en-US" sz="2000" dirty="0"/>
              <a:t> para o Código da </a:t>
            </a:r>
            <a:r>
              <a:rPr lang="en-US" sz="2000" dirty="0" err="1"/>
              <a:t>mensagem</a:t>
            </a:r>
            <a:r>
              <a:rPr lang="en-US" sz="2000" dirty="0"/>
              <a:t> de </a:t>
            </a:r>
            <a:r>
              <a:rPr lang="en-US" sz="2000" dirty="0" err="1"/>
              <a:t>erro</a:t>
            </a:r>
            <a:r>
              <a:rPr lang="en-US" sz="2000" dirty="0"/>
              <a:t>.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aproveitar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 para </a:t>
            </a:r>
            <a:r>
              <a:rPr lang="en-US" sz="2000" dirty="0" err="1"/>
              <a:t>verificar</a:t>
            </a:r>
            <a:r>
              <a:rPr lang="en-US" sz="2000" dirty="0"/>
              <a:t> se o email é </a:t>
            </a:r>
            <a:r>
              <a:rPr lang="en-US" sz="2000" dirty="0" err="1"/>
              <a:t>válido</a:t>
            </a:r>
            <a:r>
              <a:rPr lang="en-US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C8305-72D4-464B-8BC0-A0E5C3636C7F}"/>
              </a:ext>
            </a:extLst>
          </p:cNvPr>
          <p:cNvSpPr/>
          <p:nvPr/>
        </p:nvSpPr>
        <p:spPr>
          <a:xfrm>
            <a:off x="2286000" y="4015581"/>
            <a:ext cx="2133600" cy="251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5E89E-3BF8-4B34-A6CC-3EEF702EC08E}"/>
              </a:ext>
            </a:extLst>
          </p:cNvPr>
          <p:cNvSpPr/>
          <p:nvPr/>
        </p:nvSpPr>
        <p:spPr>
          <a:xfrm>
            <a:off x="1600200" y="5211762"/>
            <a:ext cx="4114800" cy="251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9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395-CD1E-4027-8710-7116F9F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C83-19EE-4C65-961E-587038DD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Adicione</a:t>
            </a:r>
            <a:r>
              <a:rPr lang="en-US" sz="2000" dirty="0"/>
              <a:t> um </a:t>
            </a:r>
            <a:r>
              <a:rPr lang="en-US" sz="2000" dirty="0" err="1"/>
              <a:t>observador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Atividade</a:t>
            </a:r>
            <a:r>
              <a:rPr lang="en-US" sz="2000" dirty="0"/>
              <a:t> para </a:t>
            </a:r>
            <a:r>
              <a:rPr lang="en-US" sz="2000" dirty="0" err="1"/>
              <a:t>exibir</a:t>
            </a:r>
            <a:r>
              <a:rPr lang="en-US" sz="2000" dirty="0"/>
              <a:t> (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) um </a:t>
            </a:r>
            <a:r>
              <a:rPr lang="en-US" sz="2000" dirty="0" err="1"/>
              <a:t>TextView</a:t>
            </a:r>
            <a:r>
              <a:rPr lang="en-US" sz="2000" dirty="0"/>
              <a:t> com a </a:t>
            </a:r>
            <a:r>
              <a:rPr lang="en-US" sz="2000" dirty="0" err="1"/>
              <a:t>mensagem</a:t>
            </a:r>
            <a:r>
              <a:rPr lang="en-US" sz="2000" dirty="0"/>
              <a:t> de </a:t>
            </a:r>
            <a:r>
              <a:rPr lang="en-US" sz="2000" dirty="0" err="1"/>
              <a:t>erro</a:t>
            </a:r>
            <a:r>
              <a:rPr lang="en-US" sz="2000" dirty="0"/>
              <a:t> </a:t>
            </a:r>
            <a:r>
              <a:rPr lang="en-US" sz="2000" dirty="0" err="1"/>
              <a:t>dependendo</a:t>
            </a:r>
            <a:r>
              <a:rPr lang="en-US" sz="2000" dirty="0"/>
              <a:t> do valor do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LiveData</a:t>
            </a:r>
            <a:r>
              <a:rPr lang="en-US" sz="2000" dirty="0"/>
              <a:t>. (</a:t>
            </a:r>
            <a:r>
              <a:rPr lang="en-US" sz="2000" dirty="0" err="1"/>
              <a:t>veja</a:t>
            </a:r>
            <a:r>
              <a:rPr lang="en-US" sz="2000" dirty="0"/>
              <a:t> o slide “</a:t>
            </a:r>
            <a:r>
              <a:rPr lang="en-US" sz="2000" dirty="0" err="1"/>
              <a:t>Exemplo</a:t>
            </a:r>
            <a:r>
              <a:rPr lang="en-US" sz="2000" dirty="0"/>
              <a:t> de </a:t>
            </a:r>
            <a:r>
              <a:rPr lang="en-US" sz="2000" dirty="0" err="1"/>
              <a:t>LiveData</a:t>
            </a:r>
            <a:r>
              <a:rPr lang="en-US" sz="2000" dirty="0"/>
              <a:t>” para </a:t>
            </a:r>
            <a:r>
              <a:rPr lang="en-US" sz="2000" dirty="0" err="1"/>
              <a:t>referências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Para </a:t>
            </a:r>
            <a:r>
              <a:rPr lang="en-US" sz="2000" dirty="0" err="1"/>
              <a:t>recuperar</a:t>
            </a:r>
            <a:r>
              <a:rPr lang="en-US" sz="2000" dirty="0"/>
              <a:t> um </a:t>
            </a:r>
            <a:r>
              <a:rPr lang="en-US" sz="2000" dirty="0" err="1"/>
              <a:t>TextView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atividade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o </a:t>
            </a:r>
            <a:r>
              <a:rPr lang="en-US" sz="2000" dirty="0" err="1"/>
              <a:t>seguinte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mensagemErro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R.id.mensagemErro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23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 Jetpack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Conjunto de bibliotecas, ferramentas e orientações para ajudar desenvolvedores a desenvolver aplicações robustas conforme as recomendações da Google.</a:t>
            </a:r>
          </a:p>
          <a:p>
            <a:endParaRPr lang="pt-BR" sz="2000" dirty="0"/>
          </a:p>
          <a:p>
            <a:r>
              <a:rPr lang="pt-BR" sz="2000" dirty="0"/>
              <a:t>Bibliotecas do pacote </a:t>
            </a:r>
            <a:r>
              <a:rPr lang="pt-BR" sz="2000" b="1" dirty="0">
                <a:solidFill>
                  <a:schemeClr val="accent5"/>
                </a:solidFill>
              </a:rPr>
              <a:t>androidx.*</a:t>
            </a:r>
          </a:p>
          <a:p>
            <a:endParaRPr lang="pt-BR" sz="2000" dirty="0"/>
          </a:p>
          <a:p>
            <a:r>
              <a:rPr lang="pt-BR" sz="2000" dirty="0"/>
              <a:t>Principais componentes:</a:t>
            </a:r>
          </a:p>
          <a:p>
            <a:pPr lvl="1"/>
            <a:r>
              <a:rPr lang="pt-BR" sz="1800" dirty="0"/>
              <a:t>Arquitetura ViewModel</a:t>
            </a:r>
          </a:p>
          <a:p>
            <a:pPr lvl="1"/>
            <a:r>
              <a:rPr lang="pt-BR" sz="1800" dirty="0"/>
              <a:t>Testes</a:t>
            </a:r>
          </a:p>
          <a:p>
            <a:pPr lvl="1"/>
            <a:r>
              <a:rPr lang="pt-BR" sz="1800" dirty="0"/>
              <a:t>Segurança</a:t>
            </a:r>
          </a:p>
          <a:p>
            <a:pPr lvl="1"/>
            <a:r>
              <a:rPr lang="pt-BR" sz="1800" dirty="0"/>
              <a:t>Notificações</a:t>
            </a:r>
          </a:p>
          <a:p>
            <a:pPr lvl="1"/>
            <a:r>
              <a:rPr lang="pt-BR" sz="1800" dirty="0"/>
              <a:t>Animações</a:t>
            </a:r>
          </a:p>
          <a:p>
            <a:pPr lvl="1"/>
            <a:r>
              <a:rPr lang="pt-BR" sz="1800" dirty="0"/>
              <a:t>Emojis</a:t>
            </a:r>
          </a:p>
          <a:p>
            <a:pPr lvl="1"/>
            <a:r>
              <a:rPr lang="pt-BR" sz="1800" dirty="0"/>
              <a:t>Room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9376FF-4796-4630-B772-D27F3269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525" y="2895600"/>
            <a:ext cx="3343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Assim como o MVC, o padrão MVVM também é baseado na separação de responsabilidades.</a:t>
            </a:r>
          </a:p>
          <a:p>
            <a:endParaRPr lang="pt-BR" sz="2400" dirty="0"/>
          </a:p>
          <a:p>
            <a:r>
              <a:rPr lang="pt-BR" sz="2400" dirty="0"/>
              <a:t>Aplicado especificamente a aplicações mobile, o objetivo maior é </a:t>
            </a:r>
            <a:r>
              <a:rPr lang="pt-BR" sz="2400" b="1" dirty="0">
                <a:solidFill>
                  <a:schemeClr val="accent5"/>
                </a:solidFill>
              </a:rPr>
              <a:t>evitar que todo o código da aplicação seja escrito nas atividades</a:t>
            </a:r>
            <a:r>
              <a:rPr lang="pt-BR" sz="2400" dirty="0"/>
              <a:t>, o que tornaria o código extenso e de difícil manutenção.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Também facilita o controle do ciclo de vida da atividade sem interferências na lógica da aplicação, pois as duas camadas funcionam de forma </a:t>
            </a:r>
            <a:r>
              <a:rPr lang="pt-BR" sz="2400" b="1" dirty="0">
                <a:solidFill>
                  <a:schemeClr val="accent5"/>
                </a:solidFill>
              </a:rPr>
              <a:t>independente</a:t>
            </a:r>
            <a:r>
              <a:rPr lang="pt-BR" sz="2400" dirty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08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MVVM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DB074-ACAF-4252-A03C-1D228A6C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76637"/>
            <a:ext cx="6858000" cy="51434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A36EA9-37F2-4AE3-BBD0-E2E739D64554}"/>
              </a:ext>
            </a:extLst>
          </p:cNvPr>
          <p:cNvSpPr txBox="1"/>
          <p:nvPr/>
        </p:nvSpPr>
        <p:spPr>
          <a:xfrm>
            <a:off x="838200" y="6320135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Imagem: </a:t>
            </a:r>
            <a:r>
              <a:rPr lang="pt-BR" sz="1200" i="1" dirty="0">
                <a:hlinkClick r:id="rId3"/>
              </a:rPr>
              <a:t>https://developer.android.com/jetpack/docs/guide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215063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camada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São as </a:t>
            </a:r>
            <a:r>
              <a:rPr lang="en-US" sz="2000" dirty="0" err="1"/>
              <a:t>atividades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Define a </a:t>
            </a:r>
            <a:r>
              <a:rPr lang="en-US" sz="2000" dirty="0" err="1"/>
              <a:t>aparência</a:t>
            </a:r>
            <a:r>
              <a:rPr lang="en-US" sz="2000" dirty="0"/>
              <a:t>, e a </a:t>
            </a:r>
            <a:r>
              <a:rPr lang="en-US" sz="2000" dirty="0" err="1"/>
              <a:t>estrutura</a:t>
            </a:r>
            <a:r>
              <a:rPr lang="en-US" sz="2000" dirty="0"/>
              <a:t> de dados que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apresentados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implementa</a:t>
            </a:r>
            <a:r>
              <a:rPr lang="en-US" sz="2000" dirty="0"/>
              <a:t> </a:t>
            </a:r>
            <a:r>
              <a:rPr lang="en-US" sz="2000" dirty="0" err="1"/>
              <a:t>regras</a:t>
            </a:r>
            <a:r>
              <a:rPr lang="en-US" sz="2000" dirty="0"/>
              <a:t> de </a:t>
            </a:r>
            <a:r>
              <a:rPr lang="en-US" sz="2000" dirty="0" err="1"/>
              <a:t>negócio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Aciona</a:t>
            </a:r>
            <a:r>
              <a:rPr lang="en-US" sz="2000" dirty="0"/>
              <a:t> a </a:t>
            </a:r>
            <a:r>
              <a:rPr lang="en-US" sz="2000" dirty="0" err="1"/>
              <a:t>ViewModel</a:t>
            </a:r>
            <a:r>
              <a:rPr lang="en-US" sz="2000" dirty="0"/>
              <a:t> por </a:t>
            </a:r>
            <a:r>
              <a:rPr lang="en-US" sz="2000" dirty="0" err="1"/>
              <a:t>meio</a:t>
            </a:r>
            <a:r>
              <a:rPr lang="en-US" sz="2000" dirty="0"/>
              <a:t> da </a:t>
            </a:r>
            <a:r>
              <a:rPr lang="en-US" sz="2000" dirty="0" err="1"/>
              <a:t>propriedade</a:t>
            </a:r>
            <a:r>
              <a:rPr lang="en-US" sz="2000" dirty="0"/>
              <a:t> </a:t>
            </a:r>
            <a:r>
              <a:rPr lang="en-US" sz="2000" dirty="0" err="1"/>
              <a:t>DataContext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8C950-75D3-4228-BC0D-9E4CB28501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10725"/>
          <a:stretch/>
        </p:blipFill>
        <p:spPr>
          <a:xfrm>
            <a:off x="4592452" y="2133600"/>
            <a:ext cx="4351525" cy="3932238"/>
          </a:xfr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7815F-54F7-45E1-A1A0-A5748F97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17440" r="10725"/>
          <a:stretch/>
        </p:blipFill>
        <p:spPr bwMode="auto">
          <a:xfrm>
            <a:off x="4592451" y="2819400"/>
            <a:ext cx="43515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96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/>
              <a:t>Coordena</a:t>
            </a:r>
            <a:r>
              <a:rPr lang="en-US" sz="2000" dirty="0"/>
              <a:t> as </a:t>
            </a:r>
            <a:r>
              <a:rPr lang="en-US" sz="2000" dirty="0" err="1"/>
              <a:t>interações</a:t>
            </a:r>
            <a:r>
              <a:rPr lang="en-US" sz="2000" dirty="0"/>
              <a:t> da View com a Model.</a:t>
            </a:r>
          </a:p>
          <a:p>
            <a:endParaRPr lang="en-US" sz="2000" dirty="0"/>
          </a:p>
          <a:p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referencia</a:t>
            </a:r>
            <a:r>
              <a:rPr lang="en-US" sz="2000" dirty="0"/>
              <a:t> a View, </a:t>
            </a:r>
            <a:r>
              <a:rPr lang="en-US" sz="2000" dirty="0" err="1"/>
              <a:t>desconhece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implementação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conter</a:t>
            </a:r>
            <a:r>
              <a:rPr lang="en-US" sz="2000" dirty="0"/>
              <a:t> </a:t>
            </a:r>
            <a:r>
              <a:rPr lang="en-US" sz="2000" dirty="0" err="1"/>
              <a:t>validação</a:t>
            </a:r>
            <a:r>
              <a:rPr lang="en-US" sz="2000" dirty="0"/>
              <a:t> de dados.</a:t>
            </a:r>
          </a:p>
          <a:p>
            <a:endParaRPr lang="en-US" sz="2000" dirty="0"/>
          </a:p>
          <a:p>
            <a:r>
              <a:rPr lang="en-US" sz="2000" dirty="0" err="1"/>
              <a:t>Implementa</a:t>
            </a:r>
            <a:r>
              <a:rPr lang="en-US" sz="2000" dirty="0"/>
              <a:t> </a:t>
            </a:r>
            <a:r>
              <a:rPr lang="en-US" sz="2000" dirty="0" err="1"/>
              <a:t>propriedades</a:t>
            </a:r>
            <a:r>
              <a:rPr lang="en-US" sz="2000" dirty="0"/>
              <a:t> e </a:t>
            </a:r>
            <a:r>
              <a:rPr lang="en-US" sz="2000" dirty="0" err="1"/>
              <a:t>comandos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preenchidos</a:t>
            </a:r>
            <a:r>
              <a:rPr lang="en-US" sz="2000" dirty="0"/>
              <a:t> e </a:t>
            </a:r>
            <a:r>
              <a:rPr lang="en-US" sz="2000" dirty="0" err="1"/>
              <a:t>acionados</a:t>
            </a:r>
            <a:r>
              <a:rPr lang="en-US" sz="2000" dirty="0"/>
              <a:t> pela View.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D5127-B1F2-4A08-A49A-811059309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10725"/>
          <a:stretch/>
        </p:blipFill>
        <p:spPr bwMode="auto">
          <a:xfrm>
            <a:off x="4592452" y="2133600"/>
            <a:ext cx="4351525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45AFD-33F1-4B7A-9C11-1CE59EAC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1937" r="10725" b="80097"/>
          <a:stretch/>
        </p:blipFill>
        <p:spPr bwMode="auto">
          <a:xfrm>
            <a:off x="4592451" y="2209800"/>
            <a:ext cx="43515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C805-4B36-4912-B2D3-9BB1FC820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38696" r="10725" b="-3575"/>
          <a:stretch/>
        </p:blipFill>
        <p:spPr bwMode="auto">
          <a:xfrm>
            <a:off x="4592451" y="3657600"/>
            <a:ext cx="4351525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32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camada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/>
              <a:t>Encapsula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negócio</a:t>
            </a:r>
            <a:r>
              <a:rPr lang="en-US" sz="2000" dirty="0"/>
              <a:t> e </a:t>
            </a:r>
            <a:r>
              <a:rPr lang="en-US" sz="2000" dirty="0" err="1"/>
              <a:t>os</a:t>
            </a:r>
            <a:r>
              <a:rPr lang="en-US" sz="2000" dirty="0"/>
              <a:t> dados</a:t>
            </a:r>
          </a:p>
          <a:p>
            <a:endParaRPr lang="en-US" sz="2000" dirty="0"/>
          </a:p>
          <a:p>
            <a:r>
              <a:rPr lang="en-US" sz="2000" dirty="0" err="1"/>
              <a:t>Representa</a:t>
            </a:r>
            <a:r>
              <a:rPr lang="en-US" sz="2000" dirty="0"/>
              <a:t> o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domínio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referencia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a View </a:t>
            </a:r>
            <a:r>
              <a:rPr lang="en-US" sz="2000" dirty="0" err="1"/>
              <a:t>nem</a:t>
            </a:r>
            <a:r>
              <a:rPr lang="en-US" sz="2000" dirty="0"/>
              <a:t> a </a:t>
            </a:r>
            <a:r>
              <a:rPr lang="en-US" sz="2000" dirty="0" err="1"/>
              <a:t>ViewModel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Normalmente</a:t>
            </a:r>
            <a:r>
              <a:rPr lang="en-US" sz="2000" dirty="0"/>
              <a:t> as </a:t>
            </a:r>
            <a:r>
              <a:rPr lang="en-US" sz="2000" dirty="0" err="1"/>
              <a:t>entidades</a:t>
            </a:r>
            <a:r>
              <a:rPr lang="en-US" sz="2000" dirty="0"/>
              <a:t> de </a:t>
            </a:r>
            <a:r>
              <a:rPr lang="en-US" sz="2000" dirty="0" err="1"/>
              <a:t>domínio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utilizadas</a:t>
            </a:r>
            <a:r>
              <a:rPr lang="en-US" sz="2000" dirty="0"/>
              <a:t> </a:t>
            </a:r>
            <a:r>
              <a:rPr lang="en-US" sz="2000" dirty="0" err="1"/>
              <a:t>juntamente</a:t>
            </a:r>
            <a:r>
              <a:rPr lang="en-US" sz="2000" dirty="0"/>
              <a:t> com um </a:t>
            </a:r>
            <a:r>
              <a:rPr lang="en-US" sz="2000" dirty="0" err="1"/>
              <a:t>Repositório</a:t>
            </a:r>
            <a:endParaRPr lang="en-US" sz="2000" dirty="0"/>
          </a:p>
        </p:txBody>
      </p:sp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4CF16-EE5F-4415-811F-2A8AD413A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10725"/>
          <a:stretch/>
        </p:blipFill>
        <p:spPr bwMode="auto">
          <a:xfrm>
            <a:off x="4592452" y="2133600"/>
            <a:ext cx="4351525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5E623-95D4-42C0-BC33-EFC6B9D7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1938" r="10725" b="55430"/>
          <a:stretch/>
        </p:blipFill>
        <p:spPr bwMode="auto">
          <a:xfrm>
            <a:off x="4592451" y="2209800"/>
            <a:ext cx="4351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7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Repositório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D62EB-09D6-46A0-911F-7E78C7654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Banco de dados local, </a:t>
            </a:r>
            <a:r>
              <a:rPr lang="en-US" sz="2000" dirty="0" err="1"/>
              <a:t>armazenado</a:t>
            </a:r>
            <a:r>
              <a:rPr lang="en-US" sz="2000" dirty="0"/>
              <a:t> no </a:t>
            </a:r>
            <a:r>
              <a:rPr lang="en-US" sz="2000" dirty="0" err="1"/>
              <a:t>dispositivo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Utiliza</a:t>
            </a:r>
            <a:r>
              <a:rPr lang="en-US" sz="2000" dirty="0"/>
              <a:t> SQLite</a:t>
            </a:r>
          </a:p>
          <a:p>
            <a:endParaRPr lang="en-US" sz="2000" dirty="0"/>
          </a:p>
          <a:p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manipulado</a:t>
            </a:r>
            <a:r>
              <a:rPr lang="en-US" sz="2000" dirty="0"/>
              <a:t> pela </a:t>
            </a:r>
            <a:r>
              <a:rPr lang="en-US" sz="2000" dirty="0" err="1"/>
              <a:t>biblioteca</a:t>
            </a:r>
            <a:r>
              <a:rPr lang="en-US" sz="2000" dirty="0"/>
              <a:t> Room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D8970-E687-4FBA-B514-057AB2650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5468-D837-4DBF-A2D8-52A3A3A4F0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err="1"/>
              <a:t>Comunica</a:t>
            </a:r>
            <a:r>
              <a:rPr lang="en-US" sz="2000" dirty="0"/>
              <a:t> com um webservice remote</a:t>
            </a:r>
          </a:p>
          <a:p>
            <a:endParaRPr lang="en-US" sz="2000" dirty="0"/>
          </a:p>
          <a:p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requisições</a:t>
            </a:r>
            <a:r>
              <a:rPr lang="en-US" sz="2000" dirty="0"/>
              <a:t> </a:t>
            </a:r>
            <a:r>
              <a:rPr lang="en-US" sz="2000" dirty="0" err="1"/>
              <a:t>síncronas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assíncronas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Manipula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para o </a:t>
            </a:r>
            <a:r>
              <a:rPr lang="en-US" sz="2000" dirty="0" err="1"/>
              <a:t>formato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4F44D-E522-4678-8461-8D35857DE179}"/>
              </a:ext>
            </a:extLst>
          </p:cNvPr>
          <p:cNvSpPr txBox="1"/>
          <p:nvPr/>
        </p:nvSpPr>
        <p:spPr>
          <a:xfrm>
            <a:off x="530225" y="594359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Veremos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nas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próximas</a:t>
            </a:r>
            <a:r>
              <a:rPr lang="en-US" dirty="0">
                <a:solidFill>
                  <a:schemeClr val="accent5"/>
                </a:solidFill>
              </a:rPr>
              <a:t> aulas </a:t>
            </a:r>
            <a:r>
              <a:rPr lang="en-US" dirty="0" err="1">
                <a:solidFill>
                  <a:schemeClr val="accent5"/>
                </a:solidFill>
              </a:rPr>
              <a:t>como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criar</a:t>
            </a:r>
            <a:r>
              <a:rPr lang="en-US" dirty="0">
                <a:solidFill>
                  <a:schemeClr val="accent5"/>
                </a:solidFill>
              </a:rPr>
              <a:t> e </a:t>
            </a:r>
            <a:r>
              <a:rPr lang="en-US" dirty="0" err="1">
                <a:solidFill>
                  <a:schemeClr val="accent5"/>
                </a:solidFill>
              </a:rPr>
              <a:t>manipular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os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dois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tipos</a:t>
            </a:r>
            <a:r>
              <a:rPr lang="en-US" dirty="0">
                <a:solidFill>
                  <a:schemeClr val="accent5"/>
                </a:solidFill>
              </a:rPr>
              <a:t> de </a:t>
            </a:r>
            <a:r>
              <a:rPr lang="en-US" dirty="0" err="1">
                <a:solidFill>
                  <a:schemeClr val="accent5"/>
                </a:solidFill>
              </a:rPr>
              <a:t>repositórios</a:t>
            </a:r>
            <a:r>
              <a:rPr lang="en-US" dirty="0">
                <a:solidFill>
                  <a:schemeClr val="accent5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5404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1052</Words>
  <Application>Microsoft Office PowerPoint</Application>
  <PresentationFormat>On-screen Show (4:3)</PresentationFormat>
  <Paragraphs>143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TemaUMC</vt:lpstr>
      <vt:lpstr>Arquitetura MVVM em aplicativos móveis</vt:lpstr>
      <vt:lpstr>Arquitetura de uma aplicação mobile</vt:lpstr>
      <vt:lpstr>Android Jetpack</vt:lpstr>
      <vt:lpstr>O padrão MVVM</vt:lpstr>
      <vt:lpstr>O padrão MVVM</vt:lpstr>
      <vt:lpstr>A camada View</vt:lpstr>
      <vt:lpstr>A camada ViewModel</vt:lpstr>
      <vt:lpstr>A camada Model</vt:lpstr>
      <vt:lpstr>O Repositório</vt:lpstr>
      <vt:lpstr>Exemplo de ViewModel</vt:lpstr>
      <vt:lpstr>Atividade chamando o ViewModel</vt:lpstr>
      <vt:lpstr>Modelo</vt:lpstr>
      <vt:lpstr>Ciclo de vida de um ViewModel</vt:lpstr>
      <vt:lpstr>Ciclo de vida de um ViewModel</vt:lpstr>
      <vt:lpstr>LiveData</vt:lpstr>
      <vt:lpstr>LiveData</vt:lpstr>
      <vt:lpstr>Exemplo de LiveData</vt:lpstr>
      <vt:lpstr>PowerPoint Presentation</vt:lpstr>
      <vt:lpstr>Organizando os pacotes da aplicação</vt:lpstr>
      <vt:lpstr>Criando a classe modelo</vt:lpstr>
      <vt:lpstr>Criando o repositório</vt:lpstr>
      <vt:lpstr>Criando a ViewModel</vt:lpstr>
      <vt:lpstr>Associe a Atividade com a ViewModel</vt:lpstr>
      <vt:lpstr>Executando a TelaCadastro</vt:lpstr>
      <vt:lpstr>Desafio!</vt:lpstr>
      <vt:lpstr>Dicas!</vt:lpstr>
      <vt:lpstr>Dicas!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MVVM em aplicativos móveis</dc:title>
  <dc:creator>Danielle Goncalves Prado Aguiar Martin</dc:creator>
  <cp:lastModifiedBy>Danielle Goncalves Prado Aguiar Martin</cp:lastModifiedBy>
  <cp:revision>20</cp:revision>
  <dcterms:created xsi:type="dcterms:W3CDTF">2020-03-26T16:20:26Z</dcterms:created>
  <dcterms:modified xsi:type="dcterms:W3CDTF">2020-10-21T00:07:22Z</dcterms:modified>
</cp:coreProperties>
</file>