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7" r:id="rId3"/>
    <p:sldId id="320" r:id="rId4"/>
    <p:sldId id="308" r:id="rId5"/>
    <p:sldId id="307" r:id="rId6"/>
    <p:sldId id="321" r:id="rId7"/>
    <p:sldId id="312" r:id="rId8"/>
    <p:sldId id="322" r:id="rId9"/>
    <p:sldId id="323" r:id="rId10"/>
    <p:sldId id="324" r:id="rId11"/>
    <p:sldId id="325" r:id="rId12"/>
    <p:sldId id="326" r:id="rId13"/>
    <p:sldId id="327" r:id="rId14"/>
    <p:sldId id="333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7" r:id="rId23"/>
    <p:sldId id="336" r:id="rId24"/>
    <p:sldId id="338" r:id="rId25"/>
    <p:sldId id="339" r:id="rId26"/>
    <p:sldId id="342" r:id="rId27"/>
    <p:sldId id="340" r:id="rId28"/>
    <p:sldId id="341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945" autoAdjust="0"/>
  </p:normalViewPr>
  <p:slideViewPr>
    <p:cSldViewPr>
      <p:cViewPr varScale="1">
        <p:scale>
          <a:sx n="79" d="100"/>
          <a:sy n="79" d="100"/>
        </p:scale>
        <p:origin x="15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/accessing-data#query-observab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data-storage/ro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room-with-a-view/index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room-with-a-view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room-with-a-view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sqlit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Repositórios locais com SQLite e Room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7A38-D2EE-45B4-8712-1B4815FA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0DC4-A43F-481E-8867-2445C822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entidade</a:t>
            </a:r>
            <a:r>
              <a:rPr lang="en-US" sz="2400" dirty="0"/>
              <a:t> da </a:t>
            </a:r>
            <a:r>
              <a:rPr lang="en-US" sz="2400" dirty="0" err="1"/>
              <a:t>aplicação</a:t>
            </a:r>
            <a:r>
              <a:rPr lang="en-US" sz="2400" dirty="0"/>
              <a:t>, que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persisitida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Mapeada</a:t>
            </a:r>
            <a:r>
              <a:rPr lang="en-US" sz="2400" dirty="0"/>
              <a:t> pela </a:t>
            </a:r>
            <a:r>
              <a:rPr lang="en-US" sz="2400" dirty="0" err="1"/>
              <a:t>anotação</a:t>
            </a:r>
            <a:r>
              <a:rPr lang="en-US" sz="2400" dirty="0"/>
              <a:t> @Entity, mas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utilizar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PrimaryKey</a:t>
            </a:r>
            <a:endParaRPr lang="en-US" sz="2000" dirty="0"/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ColumnInfo</a:t>
            </a:r>
            <a:endParaRPr lang="en-US" sz="2000" dirty="0"/>
          </a:p>
          <a:p>
            <a:pPr lvl="1"/>
            <a:r>
              <a:rPr lang="en-US" sz="2000" dirty="0"/>
              <a:t>@Ignore</a:t>
            </a:r>
          </a:p>
          <a:p>
            <a:endParaRPr lang="en-US" sz="2400" dirty="0"/>
          </a:p>
          <a:p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conter</a:t>
            </a:r>
            <a:r>
              <a:rPr lang="en-US" sz="2400" dirty="0"/>
              <a:t> um </a:t>
            </a:r>
            <a:r>
              <a:rPr lang="en-US" sz="2400" dirty="0" err="1"/>
              <a:t>construtor</a:t>
            </a:r>
            <a:r>
              <a:rPr lang="en-US" sz="2400" dirty="0"/>
              <a:t> </a:t>
            </a:r>
            <a:r>
              <a:rPr lang="en-US" sz="2400" dirty="0" err="1"/>
              <a:t>vazio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42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7A38-D2EE-45B4-8712-1B4815FA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Entidade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27093A-2F7A-46BA-8FA7-4042A382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Um </a:t>
            </a:r>
            <a:r>
              <a:rPr lang="en-US" sz="2400" dirty="0" err="1"/>
              <a:t>exemplo</a:t>
            </a:r>
            <a:r>
              <a:rPr lang="en-US" sz="2400" dirty="0"/>
              <a:t> de </a:t>
            </a:r>
            <a:r>
              <a:rPr lang="en-US" sz="2400" dirty="0" err="1"/>
              <a:t>entidade</a:t>
            </a:r>
            <a:r>
              <a:rPr lang="en-US" sz="2400" dirty="0"/>
              <a:t> </a:t>
            </a:r>
            <a:r>
              <a:rPr lang="en-US" sz="2400" dirty="0" err="1"/>
              <a:t>definindo</a:t>
            </a:r>
            <a:r>
              <a:rPr lang="en-US" sz="2400" dirty="0"/>
              <a:t> </a:t>
            </a:r>
            <a:r>
              <a:rPr lang="en-US" sz="2400" dirty="0" err="1"/>
              <a:t>chave</a:t>
            </a:r>
            <a:r>
              <a:rPr lang="en-US" sz="2400" dirty="0"/>
              <a:t> </a:t>
            </a:r>
            <a:r>
              <a:rPr lang="en-US" sz="2400" dirty="0" err="1"/>
              <a:t>primária</a:t>
            </a:r>
            <a:r>
              <a:rPr lang="en-US" sz="2400" dirty="0"/>
              <a:t> e </a:t>
            </a:r>
            <a:r>
              <a:rPr lang="en-US" sz="2400" dirty="0" err="1"/>
              <a:t>nomes</a:t>
            </a:r>
            <a:r>
              <a:rPr lang="en-US" sz="2400" dirty="0"/>
              <a:t> de </a:t>
            </a:r>
            <a:r>
              <a:rPr lang="en-US" sz="2400" dirty="0" err="1"/>
              <a:t>colunas</a:t>
            </a:r>
            <a:r>
              <a:rPr lang="en-US" sz="2400" dirty="0"/>
              <a:t> </a:t>
            </a:r>
            <a:r>
              <a:rPr lang="en-US" sz="2400" dirty="0" err="1"/>
              <a:t>customizados</a:t>
            </a:r>
            <a:r>
              <a:rPr lang="en-US" sz="24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C40CE8-3BF9-4724-A4B2-B6FDC6A5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00656"/>
            <a:ext cx="5029200" cy="2533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EEB473-C299-4ED3-B237-444A5066C7C3}"/>
              </a:ext>
            </a:extLst>
          </p:cNvPr>
          <p:cNvSpPr txBox="1"/>
          <p:nvPr/>
        </p:nvSpPr>
        <p:spPr>
          <a:xfrm>
            <a:off x="723899" y="567616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https://developer.android.com/training/data-storage/room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188115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DD9-88A7-4E56-9B8D-ED6B8B53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 (DAO)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EABA-2A1B-4AB0-A3C9-3DE2F27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com </a:t>
            </a:r>
            <a:r>
              <a:rPr lang="en-US" sz="2400" dirty="0" err="1"/>
              <a:t>métodos</a:t>
            </a:r>
            <a:r>
              <a:rPr lang="en-US" sz="2400" dirty="0"/>
              <a:t> que </a:t>
            </a:r>
            <a:r>
              <a:rPr lang="en-US" sz="2400" dirty="0" err="1"/>
              <a:t>acessam</a:t>
            </a:r>
            <a:r>
              <a:rPr lang="en-US" sz="2400" dirty="0"/>
              <a:t> as </a:t>
            </a:r>
            <a:r>
              <a:rPr lang="en-US" sz="2400" dirty="0" err="1"/>
              <a:t>tabelas</a:t>
            </a:r>
            <a:r>
              <a:rPr lang="en-US" sz="2400" dirty="0"/>
              <a:t> do banco de dados.</a:t>
            </a:r>
          </a:p>
          <a:p>
            <a:endParaRPr lang="en-US" sz="2400" dirty="0"/>
          </a:p>
          <a:p>
            <a:r>
              <a:rPr lang="en-US" sz="2400" dirty="0" err="1"/>
              <a:t>Mapeadas</a:t>
            </a:r>
            <a:r>
              <a:rPr lang="en-US" sz="2400" dirty="0"/>
              <a:t> pela </a:t>
            </a:r>
            <a:r>
              <a:rPr lang="en-US" sz="2400" dirty="0" err="1"/>
              <a:t>anotação</a:t>
            </a:r>
            <a:r>
              <a:rPr lang="en-US" sz="2400" dirty="0"/>
              <a:t> @Dao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interface.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implementação</a:t>
            </a:r>
            <a:r>
              <a:rPr lang="en-US" sz="2400" dirty="0"/>
              <a:t> é </a:t>
            </a:r>
            <a:r>
              <a:rPr lang="en-US" sz="2400" dirty="0" err="1"/>
              <a:t>gerada</a:t>
            </a:r>
            <a:r>
              <a:rPr lang="en-US" sz="2400" dirty="0"/>
              <a:t> </a:t>
            </a:r>
            <a:r>
              <a:rPr lang="en-US" sz="2400" dirty="0" err="1"/>
              <a:t>automaticamente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Room.</a:t>
            </a:r>
          </a:p>
          <a:p>
            <a:endParaRPr lang="en-US" sz="2400" dirty="0"/>
          </a:p>
          <a:p>
            <a:r>
              <a:rPr lang="en-US" sz="2400" dirty="0" err="1"/>
              <a:t>Realiza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r>
              <a:rPr lang="en-US" sz="2400" dirty="0"/>
              <a:t> de insert, update, select, delete </a:t>
            </a:r>
            <a:r>
              <a:rPr lang="en-US" sz="2400" dirty="0" err="1"/>
              <a:t>usando</a:t>
            </a:r>
            <a:r>
              <a:rPr lang="en-US" sz="2400" dirty="0"/>
              <a:t> as </a:t>
            </a:r>
            <a:r>
              <a:rPr lang="en-US" sz="2400" dirty="0" err="1"/>
              <a:t>anotações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@Query</a:t>
            </a:r>
          </a:p>
          <a:p>
            <a:pPr lvl="1"/>
            <a:r>
              <a:rPr lang="en-US" sz="2000" dirty="0"/>
              <a:t>@Insert</a:t>
            </a:r>
          </a:p>
          <a:p>
            <a:pPr lvl="1"/>
            <a:r>
              <a:rPr lang="en-US" sz="2000" dirty="0"/>
              <a:t>@Update</a:t>
            </a:r>
          </a:p>
          <a:p>
            <a:pPr lvl="1"/>
            <a:r>
              <a:rPr lang="en-US" sz="2000" dirty="0"/>
              <a:t>@Delete</a:t>
            </a:r>
          </a:p>
        </p:txBody>
      </p:sp>
    </p:spTree>
    <p:extLst>
      <p:ext uri="{BB962C8B-B14F-4D97-AF65-F5344CB8AC3E}">
        <p14:creationId xmlns:p14="http://schemas.microsoft.com/office/powerpoint/2010/main" val="333459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DD9-88A7-4E56-9B8D-ED6B8B53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 (DAO)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EABA-2A1B-4AB0-A3C9-3DE2F27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Um </a:t>
            </a:r>
            <a:r>
              <a:rPr lang="en-US" sz="2400" dirty="0" err="1"/>
              <a:t>exemplo</a:t>
            </a:r>
            <a:r>
              <a:rPr lang="en-US" sz="2400" dirty="0"/>
              <a:t> de DAO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34FE7-2D87-4D31-8453-B9E600C20638}"/>
              </a:ext>
            </a:extLst>
          </p:cNvPr>
          <p:cNvSpPr txBox="1"/>
          <p:nvPr/>
        </p:nvSpPr>
        <p:spPr>
          <a:xfrm>
            <a:off x="723899" y="6172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2"/>
              </a:rPr>
              <a:t>https://developer.android.com/training/data-storage/room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416AB-5429-4978-8D15-013C60C6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79" y="2362200"/>
            <a:ext cx="7084642" cy="36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Room e LiveData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C127F-8ECF-4442-9CD0-E7DFA4DB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biblioteca</a:t>
            </a:r>
            <a:r>
              <a:rPr lang="en-US" sz="2400" dirty="0"/>
              <a:t> do Room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suporte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Live Data,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,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informação</a:t>
            </a:r>
            <a:r>
              <a:rPr lang="en-US" sz="2400" dirty="0"/>
              <a:t> </a:t>
            </a:r>
            <a:r>
              <a:rPr lang="en-US" sz="2400" dirty="0" err="1"/>
              <a:t>retornar</a:t>
            </a:r>
            <a:r>
              <a:rPr lang="en-US" sz="2400" dirty="0"/>
              <a:t> </a:t>
            </a:r>
            <a:r>
              <a:rPr lang="en-US" sz="2400" dirty="0" err="1"/>
              <a:t>atualizada</a:t>
            </a:r>
            <a:r>
              <a:rPr lang="en-US" sz="2400" dirty="0"/>
              <a:t> do banco de dados,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disparar</a:t>
            </a:r>
            <a:r>
              <a:rPr lang="en-US" sz="2400" dirty="0"/>
              <a:t> </a:t>
            </a:r>
            <a:r>
              <a:rPr lang="en-US" sz="2400" dirty="0" err="1"/>
              <a:t>automaticamente</a:t>
            </a:r>
            <a:r>
              <a:rPr lang="en-US" sz="2400" dirty="0"/>
              <a:t> a </a:t>
            </a:r>
            <a:r>
              <a:rPr lang="en-US" sz="2400" dirty="0" err="1"/>
              <a:t>notificação</a:t>
            </a:r>
            <a:r>
              <a:rPr lang="en-US" sz="2400" dirty="0"/>
              <a:t> de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observadores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, </a:t>
            </a:r>
            <a:r>
              <a:rPr lang="en-US" sz="2400" dirty="0" err="1"/>
              <a:t>basta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o </a:t>
            </a:r>
            <a:r>
              <a:rPr lang="en-US" sz="2400" dirty="0" err="1"/>
              <a:t>tipo</a:t>
            </a:r>
            <a:r>
              <a:rPr lang="en-US" sz="2400" dirty="0"/>
              <a:t> do </a:t>
            </a:r>
            <a:r>
              <a:rPr lang="en-US" sz="2400" dirty="0" err="1"/>
              <a:t>retorno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consulta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LiveData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3CDED-3D62-4AC0-95EB-255F3332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5" y="4805898"/>
            <a:ext cx="7045230" cy="1310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11E9F-B940-495B-BB2D-68B6D9F7B5D3}"/>
              </a:ext>
            </a:extLst>
          </p:cNvPr>
          <p:cNvSpPr txBox="1"/>
          <p:nvPr/>
        </p:nvSpPr>
        <p:spPr>
          <a:xfrm>
            <a:off x="723899" y="6172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https://developer.android.com/training/data-storage/room/accessing-data#query-observable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5835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E1D1-C0AC-4D1F-B30D-F45A9FD4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4B21-E2AB-4363-BD27-2029262F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Classe</a:t>
            </a:r>
            <a:r>
              <a:rPr lang="en-US" sz="2400" dirty="0"/>
              <a:t> que </a:t>
            </a:r>
            <a:r>
              <a:rPr lang="en-US" sz="2400" dirty="0" err="1"/>
              <a:t>representa</a:t>
            </a:r>
            <a:r>
              <a:rPr lang="en-US" sz="2400" dirty="0"/>
              <a:t> o banco de dados</a:t>
            </a:r>
          </a:p>
          <a:p>
            <a:endParaRPr lang="en-US" sz="2400" dirty="0"/>
          </a:p>
          <a:p>
            <a:r>
              <a:rPr lang="en-US" sz="2400" dirty="0" err="1"/>
              <a:t>Mapeada</a:t>
            </a:r>
            <a:r>
              <a:rPr lang="en-US" sz="2400" dirty="0"/>
              <a:t> pela </a:t>
            </a:r>
            <a:r>
              <a:rPr lang="en-US" sz="2400" dirty="0" err="1"/>
              <a:t>anotação</a:t>
            </a:r>
            <a:r>
              <a:rPr lang="en-US" sz="2400" dirty="0"/>
              <a:t> @Database</a:t>
            </a:r>
          </a:p>
          <a:p>
            <a:endParaRPr lang="en-US" sz="2400" dirty="0"/>
          </a:p>
          <a:p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herdar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RoomDatabase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trazer</a:t>
            </a:r>
            <a:r>
              <a:rPr lang="en-US" sz="2400" dirty="0"/>
              <a:t> as </a:t>
            </a:r>
            <a:r>
              <a:rPr lang="en-US" sz="2400" dirty="0" err="1"/>
              <a:t>instâncias</a:t>
            </a:r>
            <a:r>
              <a:rPr lang="en-US" sz="2400" dirty="0"/>
              <a:t> das classes DAO com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abstratos</a:t>
            </a:r>
            <a:r>
              <a:rPr lang="en-US" sz="2400" dirty="0"/>
              <a:t> que </a:t>
            </a:r>
            <a:r>
              <a:rPr lang="en-US" sz="2400" dirty="0" err="1"/>
              <a:t>retornem</a:t>
            </a:r>
            <a:r>
              <a:rPr lang="en-US" sz="2400" dirty="0"/>
              <a:t> o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DAO.</a:t>
            </a:r>
          </a:p>
        </p:txBody>
      </p:sp>
    </p:spTree>
    <p:extLst>
      <p:ext uri="{BB962C8B-B14F-4D97-AF65-F5344CB8AC3E}">
        <p14:creationId xmlns:p14="http://schemas.microsoft.com/office/powerpoint/2010/main" val="345473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405B-F20A-470C-B0D9-907ED48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59A8-8B08-474A-8470-5C24AD5E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Exemplo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Database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o database, </a:t>
            </a:r>
            <a:r>
              <a:rPr lang="en-US" sz="2400" dirty="0" err="1"/>
              <a:t>entidades</a:t>
            </a:r>
            <a:r>
              <a:rPr lang="en-US" sz="2400" dirty="0"/>
              <a:t> e DAOs, </a:t>
            </a:r>
            <a:r>
              <a:rPr lang="en-US" sz="2400" dirty="0" err="1"/>
              <a:t>pode</a:t>
            </a:r>
            <a:r>
              <a:rPr lang="en-US" sz="2400" dirty="0"/>
              <a:t>-se </a:t>
            </a:r>
            <a:r>
              <a:rPr lang="en-US" sz="2400" dirty="0" err="1"/>
              <a:t>obter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instância</a:t>
            </a:r>
            <a:r>
              <a:rPr lang="en-US" sz="2400" dirty="0"/>
              <a:t> do banco de dados com: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57DC0-7105-4446-8571-5FAF4E2F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6" y="2324176"/>
            <a:ext cx="5937228" cy="1104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9C5DF-C9F2-4450-BF08-722B3987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87" y="5029200"/>
            <a:ext cx="6734626" cy="758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84308-72D0-4451-8C27-5C2417296ACA}"/>
              </a:ext>
            </a:extLst>
          </p:cNvPr>
          <p:cNvSpPr txBox="1"/>
          <p:nvPr/>
        </p:nvSpPr>
        <p:spPr>
          <a:xfrm>
            <a:off x="723900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4"/>
              </a:rPr>
              <a:t>https://developer.android.com/training/data-storage/room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49458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0EF2-9CCB-4065-B79A-55E99E1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8171-3E59-4CA5-B95B-B1E908FF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r>
              <a:rPr lang="en-US" sz="2400" dirty="0"/>
              <a:t>Uma boa </a:t>
            </a:r>
            <a:r>
              <a:rPr lang="en-US" sz="2400" dirty="0" err="1"/>
              <a:t>prática</a:t>
            </a:r>
            <a:r>
              <a:rPr lang="en-US" sz="2400" dirty="0"/>
              <a:t> para </a:t>
            </a:r>
            <a:r>
              <a:rPr lang="en-US" sz="2400" dirty="0" err="1"/>
              <a:t>previnir</a:t>
            </a:r>
            <a:r>
              <a:rPr lang="en-US" sz="2400" dirty="0"/>
              <a:t> </a:t>
            </a:r>
            <a:r>
              <a:rPr lang="en-US" sz="2400" dirty="0" err="1"/>
              <a:t>múltiplas</a:t>
            </a:r>
            <a:r>
              <a:rPr lang="en-US" sz="2400" dirty="0"/>
              <a:t> </a:t>
            </a:r>
            <a:r>
              <a:rPr lang="en-US" sz="2400" dirty="0" err="1"/>
              <a:t>instâncias</a:t>
            </a:r>
            <a:r>
              <a:rPr lang="en-US" sz="2400" dirty="0"/>
              <a:t> do banco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mesmo</a:t>
            </a:r>
            <a:r>
              <a:rPr lang="en-US" sz="2400" dirty="0"/>
              <a:t> tempo é </a:t>
            </a:r>
            <a:r>
              <a:rPr lang="en-US" sz="2400" dirty="0" err="1"/>
              <a:t>definir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Singleton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DC8A9-593A-4844-ABF9-05793A12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2" y="2286000"/>
            <a:ext cx="6465456" cy="4031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428B7-CCDE-4E80-BC3C-AAE608B51DE3}"/>
              </a:ext>
            </a:extLst>
          </p:cNvPr>
          <p:cNvSpPr txBox="1"/>
          <p:nvPr/>
        </p:nvSpPr>
        <p:spPr>
          <a:xfrm>
            <a:off x="723900" y="6393436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https://codelabs.developers.google.com/codelabs/android-room-with-a-view/index.html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44280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CA5-A336-42CE-8633-81A25CFA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Acessando</a:t>
            </a:r>
            <a:r>
              <a:rPr lang="en-US" dirty="0"/>
              <a:t> o banco com o </a:t>
            </a:r>
            <a:r>
              <a:rPr lang="en-US" dirty="0" err="1"/>
              <a:t>Repositório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092-3E92-45B9-AD47-AF763BC3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camada</a:t>
            </a:r>
            <a:r>
              <a:rPr lang="en-US" sz="2400" dirty="0"/>
              <a:t> que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responsável</a:t>
            </a:r>
            <a:r>
              <a:rPr lang="en-US" sz="2400" dirty="0"/>
              <a:t> por </a:t>
            </a:r>
            <a:r>
              <a:rPr lang="en-US" sz="2400" dirty="0" err="1"/>
              <a:t>acionar</a:t>
            </a:r>
            <a:r>
              <a:rPr lang="en-US" sz="2400" dirty="0"/>
              <a:t> as classes que </a:t>
            </a:r>
            <a:r>
              <a:rPr lang="en-US" sz="2400" dirty="0" err="1"/>
              <a:t>criamos</a:t>
            </a:r>
            <a:r>
              <a:rPr lang="en-US" sz="2400" dirty="0"/>
              <a:t> é o </a:t>
            </a:r>
            <a:r>
              <a:rPr lang="en-US" sz="2400" dirty="0" err="1"/>
              <a:t>repositório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A9C0-8FF7-44EA-9E50-82FB4875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51564"/>
            <a:ext cx="5181600" cy="4041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9396F-1CFD-4248-8D7F-9CA9E4704764}"/>
              </a:ext>
            </a:extLst>
          </p:cNvPr>
          <p:cNvSpPr txBox="1"/>
          <p:nvPr/>
        </p:nvSpPr>
        <p:spPr>
          <a:xfrm>
            <a:off x="723900" y="6393436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https://codelabs.developers.google.com/codelabs/android-room-with-a-view/index.html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185723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C9E0-3376-4B8C-84AE-AAB44720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Acessando</a:t>
            </a:r>
            <a:r>
              <a:rPr lang="en-US" dirty="0"/>
              <a:t> o </a:t>
            </a:r>
            <a:r>
              <a:rPr lang="en-US" dirty="0" err="1"/>
              <a:t>Repositório</a:t>
            </a:r>
            <a:r>
              <a:rPr lang="en-US" dirty="0"/>
              <a:t> pela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5506-2D62-4765-AABB-DAE98CB7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camada</a:t>
            </a:r>
            <a:r>
              <a:rPr lang="en-US" sz="2400" dirty="0"/>
              <a:t> </a:t>
            </a:r>
            <a:r>
              <a:rPr lang="en-US" sz="2400" dirty="0" err="1"/>
              <a:t>ViewModel</a:t>
            </a:r>
            <a:r>
              <a:rPr lang="en-US" sz="2400" dirty="0"/>
              <a:t> </a:t>
            </a:r>
            <a:r>
              <a:rPr lang="en-US" sz="2400" dirty="0" err="1"/>
              <a:t>acessa</a:t>
            </a:r>
            <a:r>
              <a:rPr lang="en-US" sz="2400" dirty="0"/>
              <a:t> o </a:t>
            </a:r>
            <a:r>
              <a:rPr lang="en-US" sz="2400" dirty="0" err="1"/>
              <a:t>repositório</a:t>
            </a:r>
            <a:r>
              <a:rPr lang="en-US" sz="2400" dirty="0"/>
              <a:t>, </a:t>
            </a:r>
            <a:r>
              <a:rPr lang="en-US" sz="2400" dirty="0" err="1"/>
              <a:t>assim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visto </a:t>
            </a:r>
            <a:r>
              <a:rPr lang="en-US" sz="2400" dirty="0" err="1"/>
              <a:t>na</a:t>
            </a:r>
            <a:r>
              <a:rPr lang="en-US" sz="2400" dirty="0"/>
              <a:t> aula anterior.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862A-F287-40BC-B542-526B360F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01827"/>
            <a:ext cx="6096000" cy="3266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618BE-A19C-44CA-88F8-7BBC893ACCB9}"/>
              </a:ext>
            </a:extLst>
          </p:cNvPr>
          <p:cNvSpPr txBox="1"/>
          <p:nvPr/>
        </p:nvSpPr>
        <p:spPr>
          <a:xfrm>
            <a:off x="723900" y="6206408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https://codelabs.developers.google.com/codelabs/android-room-with-a-view/index.html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2001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Repositórios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Dentro da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 Android, </a:t>
            </a:r>
            <a:r>
              <a:rPr lang="en-US" sz="2000" dirty="0" err="1"/>
              <a:t>realiza</a:t>
            </a:r>
            <a:r>
              <a:rPr lang="en-US" sz="2000" dirty="0"/>
              <a:t> a </a:t>
            </a:r>
            <a:r>
              <a:rPr lang="en-US" sz="2000" dirty="0" err="1"/>
              <a:t>persistência</a:t>
            </a:r>
            <a:r>
              <a:rPr lang="en-US" sz="2000" dirty="0"/>
              <a:t> dos dados da </a:t>
            </a:r>
            <a:r>
              <a:rPr lang="en-US" sz="2000" dirty="0" err="1"/>
              <a:t>aplicação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repositórios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Locais</a:t>
            </a:r>
            <a:endParaRPr lang="en-US" sz="1600" dirty="0"/>
          </a:p>
          <a:p>
            <a:pPr lvl="1"/>
            <a:r>
              <a:rPr lang="en-US" sz="1600" dirty="0" err="1"/>
              <a:t>Remotos</a:t>
            </a:r>
            <a:endParaRPr lang="en-US" sz="1600" dirty="0"/>
          </a:p>
        </p:txBody>
      </p:sp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4CF16-EE5F-4415-811F-2A8AD413A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10725"/>
          <a:stretch/>
        </p:blipFill>
        <p:spPr bwMode="auto">
          <a:xfrm>
            <a:off x="4592452" y="2133600"/>
            <a:ext cx="4351525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5E623-95D4-42C0-BC33-EFC6B9D7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1938" r="10725" b="55430"/>
          <a:stretch/>
        </p:blipFill>
        <p:spPr bwMode="auto">
          <a:xfrm>
            <a:off x="4592451" y="2209800"/>
            <a:ext cx="4351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7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1FAC-9A3C-4057-8131-83DE5470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Persistindo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banco local com Room</a:t>
            </a:r>
          </a:p>
        </p:txBody>
      </p:sp>
    </p:spTree>
    <p:extLst>
      <p:ext uri="{BB962C8B-B14F-4D97-AF65-F5344CB8AC3E}">
        <p14:creationId xmlns:p14="http://schemas.microsoft.com/office/powerpoint/2010/main" val="75015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E5A9C-D7A0-4C4C-BE37-C528368B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o Room no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F314DD-800D-4534-A2F6-AA527AB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utilizar</a:t>
            </a:r>
            <a:r>
              <a:rPr lang="en-US" dirty="0"/>
              <a:t> a </a:t>
            </a:r>
            <a:r>
              <a:rPr lang="en-US" dirty="0" err="1"/>
              <a:t>biblioteca</a:t>
            </a:r>
            <a:r>
              <a:rPr lang="en-US" dirty="0"/>
              <a:t> do Room, </a:t>
            </a:r>
            <a:r>
              <a:rPr lang="en-US" dirty="0" err="1"/>
              <a:t>acrescente</a:t>
            </a:r>
            <a:r>
              <a:rPr lang="en-US" dirty="0"/>
              <a:t> as </a:t>
            </a:r>
            <a:r>
              <a:rPr lang="en-US" dirty="0" err="1"/>
              <a:t>dependências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build.gradle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modulo app: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room_version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"2.2.3"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androidx.room:room-runtime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room_version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androidx.room:room-compiler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room_version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ECC6-DB04-4CE8-B944-B85743B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Estrutura</a:t>
            </a:r>
            <a:r>
              <a:rPr lang="en-US" dirty="0"/>
              <a:t> das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01C5-D42A-4198-9163-52C40F9F5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 de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com as </a:t>
            </a:r>
            <a:r>
              <a:rPr lang="en-US" dirty="0" err="1"/>
              <a:t>seguintes</a:t>
            </a:r>
            <a:r>
              <a:rPr lang="en-US" dirty="0"/>
              <a:t> classes e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pacotes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A74C0-1BA5-43EC-BA62-7C129A26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68489"/>
            <a:ext cx="3403218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60E-85EB-444F-ADEB-AA15C54C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anotações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entidade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EF9F5-9C45-411B-9FAF-1CCC6DF4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modificar</a:t>
            </a:r>
            <a:r>
              <a:rPr lang="en-US" sz="2400" dirty="0"/>
              <a:t> a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para </a:t>
            </a:r>
            <a:r>
              <a:rPr lang="en-US" sz="2400" dirty="0" err="1"/>
              <a:t>transformá</a:t>
            </a:r>
            <a:r>
              <a:rPr lang="en-US" sz="2400" dirty="0"/>
              <a:t>-la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entidade</a:t>
            </a:r>
            <a:r>
              <a:rPr lang="en-US" sz="2400" dirty="0"/>
              <a:t> do Room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2D5C0-B480-4EE8-A5D0-F0D8F349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60900"/>
            <a:ext cx="5181602" cy="39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AAF1-61E2-4B7D-8841-3C977815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BD16-F693-4FD6-8FF0-D03DF522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interface para ser </a:t>
            </a:r>
            <a:r>
              <a:rPr lang="en-US" sz="2400" dirty="0" err="1"/>
              <a:t>nossa</a:t>
            </a:r>
            <a:r>
              <a:rPr lang="en-US" sz="2400" dirty="0"/>
              <a:t> </a:t>
            </a:r>
            <a:r>
              <a:rPr lang="en-US" sz="2400" dirty="0" err="1"/>
              <a:t>UsuarioDAO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6897-4784-461D-AD90-DD8EB383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76" y="2362200"/>
            <a:ext cx="6267848" cy="38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12D7-C98D-489C-81E5-00F9D90A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17B7-C722-4BF3-90FA-39DED8D6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/>
              <a:t>Por </a:t>
            </a:r>
            <a:r>
              <a:rPr lang="en-US" sz="2000" dirty="0" err="1"/>
              <a:t>fim</a:t>
            </a:r>
            <a:r>
              <a:rPr lang="en-US" sz="2000" dirty="0"/>
              <a:t>,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abstrata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</a:t>
            </a:r>
            <a:r>
              <a:rPr lang="en-US" sz="2000" dirty="0" err="1"/>
              <a:t>nosso</a:t>
            </a:r>
            <a:r>
              <a:rPr lang="en-US" sz="2000" dirty="0"/>
              <a:t> database. </a:t>
            </a:r>
            <a:r>
              <a:rPr lang="en-US" sz="2000" dirty="0" err="1"/>
              <a:t>Usaremos</a:t>
            </a:r>
            <a:r>
              <a:rPr lang="en-US" sz="2000" dirty="0"/>
              <a:t> o </a:t>
            </a:r>
            <a:r>
              <a:rPr lang="en-US" sz="2000" dirty="0" err="1"/>
              <a:t>padrão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Singleton.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C3DC8-67C2-4F42-A1D7-6A89AED8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010400" cy="44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755C-9DE2-4D4C-86A5-4A3ACAAC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</a:t>
            </a:r>
            <a:r>
              <a:rPr lang="en-US" dirty="0" err="1"/>
              <a:t>repositório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93CA-3D31-4187-8B22-E013E656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000" dirty="0"/>
              <a:t>O </a:t>
            </a:r>
            <a:r>
              <a:rPr lang="en-US" sz="2000" dirty="0" err="1"/>
              <a:t>repositório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classe</a:t>
            </a:r>
            <a:r>
              <a:rPr lang="en-US" sz="2000" dirty="0"/>
              <a:t> que </a:t>
            </a:r>
            <a:r>
              <a:rPr lang="en-US" sz="2000" dirty="0" err="1"/>
              <a:t>chamará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da DAO.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BFCC5-9B11-4F72-9416-BABD02C4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04" y="1973157"/>
            <a:ext cx="5898391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ADC2-2C37-4163-9F87-960B48B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Modificando</a:t>
            </a:r>
            <a:r>
              <a:rPr lang="en-US" dirty="0"/>
              <a:t> a </a:t>
            </a:r>
            <a:r>
              <a:rPr lang="en-US" dirty="0" err="1"/>
              <a:t>ViewModel</a:t>
            </a:r>
            <a:r>
              <a:rPr lang="en-US" dirty="0"/>
              <a:t> e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11C0-7D66-41BF-925A-F2F2F33E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sz="2000" dirty="0"/>
              <a:t>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passar</a:t>
            </a:r>
            <a:r>
              <a:rPr lang="en-US" sz="2000" dirty="0"/>
              <a:t> a </a:t>
            </a:r>
            <a:r>
              <a:rPr lang="en-US" sz="2000" dirty="0" err="1"/>
              <a:t>referência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repositório</a:t>
            </a:r>
            <a:r>
              <a:rPr lang="en-US" sz="2000" dirty="0"/>
              <a:t>,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fazer</a:t>
            </a:r>
            <a:r>
              <a:rPr lang="en-US" sz="2000" dirty="0"/>
              <a:t> as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TelaCadatro</a:t>
            </a:r>
            <a:r>
              <a:rPr lang="en-US" sz="2000" dirty="0"/>
              <a:t> 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ViewModel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90B2-C3C2-403A-9D4D-86E74095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5" y="2209800"/>
            <a:ext cx="5302626" cy="1812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A7778-FB95-49CE-B453-C97CF139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85" y="3884642"/>
            <a:ext cx="6147816" cy="2973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5E51A1-4D8E-4D32-B5B7-4397E220099C}"/>
              </a:ext>
            </a:extLst>
          </p:cNvPr>
          <p:cNvSpPr/>
          <p:nvPr/>
        </p:nvSpPr>
        <p:spPr>
          <a:xfrm>
            <a:off x="4267200" y="2514600"/>
            <a:ext cx="16002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91B53-C6E5-4EB1-9BFE-3ABAE27F5B46}"/>
              </a:ext>
            </a:extLst>
          </p:cNvPr>
          <p:cNvSpPr/>
          <p:nvPr/>
        </p:nvSpPr>
        <p:spPr>
          <a:xfrm>
            <a:off x="2057400" y="3199621"/>
            <a:ext cx="3886200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39392-30A4-4569-BACB-3941504CF2DC}"/>
              </a:ext>
            </a:extLst>
          </p:cNvPr>
          <p:cNvSpPr/>
          <p:nvPr/>
        </p:nvSpPr>
        <p:spPr>
          <a:xfrm>
            <a:off x="3162898" y="5943599"/>
            <a:ext cx="3923702" cy="18256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808-60CB-45ED-BBCA-D9FD775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se o email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no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BFD-DD20-4B61-80AF-591EC62D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 </a:t>
            </a:r>
            <a:r>
              <a:rPr lang="en-US" sz="2400" dirty="0" err="1"/>
              <a:t>classe</a:t>
            </a:r>
            <a:r>
              <a:rPr lang="en-US" sz="2400" dirty="0"/>
              <a:t> view model,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chamar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do </a:t>
            </a:r>
            <a:r>
              <a:rPr lang="en-US" sz="2400" dirty="0" err="1"/>
              <a:t>repositório</a:t>
            </a:r>
            <a:r>
              <a:rPr lang="en-US" sz="2400" dirty="0"/>
              <a:t> e </a:t>
            </a:r>
            <a:r>
              <a:rPr lang="en-US" sz="2400" dirty="0" err="1"/>
              <a:t>usar</a:t>
            </a:r>
            <a:r>
              <a:rPr lang="en-US" sz="2400" dirty="0"/>
              <a:t> o </a:t>
            </a:r>
            <a:r>
              <a:rPr lang="en-US" sz="2400" dirty="0" err="1"/>
              <a:t>LiveData</a:t>
            </a:r>
            <a:r>
              <a:rPr lang="en-US" sz="2400" dirty="0"/>
              <a:t> para </a:t>
            </a:r>
            <a:r>
              <a:rPr lang="en-US" sz="2400" dirty="0" err="1"/>
              <a:t>atualizar</a:t>
            </a:r>
            <a:r>
              <a:rPr lang="en-US" sz="2400" dirty="0"/>
              <a:t> </a:t>
            </a:r>
            <a:r>
              <a:rPr lang="en-US" sz="2400" dirty="0" err="1"/>
              <a:t>nossa</a:t>
            </a:r>
            <a:r>
              <a:rPr lang="en-US" sz="2400" dirty="0"/>
              <a:t> flag </a:t>
            </a:r>
            <a:r>
              <a:rPr lang="en-US" sz="2400" dirty="0" err="1"/>
              <a:t>criada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aula </a:t>
            </a:r>
            <a:r>
              <a:rPr lang="en-US" sz="2400" dirty="0" err="1"/>
              <a:t>passada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466A1-E0A6-4CEB-856A-1B73C674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93705"/>
            <a:ext cx="7010400" cy="3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808-60CB-45ED-BBCA-D9FD775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se o email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no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BFD-DD20-4B61-80AF-591EC62D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Observações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Como </a:t>
            </a: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 da DAO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retorna</a:t>
            </a:r>
            <a:r>
              <a:rPr lang="en-US" sz="2000" dirty="0"/>
              <a:t> um </a:t>
            </a:r>
            <a:r>
              <a:rPr lang="en-US" sz="2000" dirty="0" err="1"/>
              <a:t>LiveData</a:t>
            </a:r>
            <a:r>
              <a:rPr lang="en-US" sz="2000" dirty="0"/>
              <a:t> (</a:t>
            </a:r>
            <a:r>
              <a:rPr lang="en-US" sz="2000" dirty="0" err="1"/>
              <a:t>assíncrono</a:t>
            </a:r>
            <a:r>
              <a:rPr lang="en-US" sz="2000" dirty="0"/>
              <a:t>), </a:t>
            </a:r>
            <a:r>
              <a:rPr lang="en-US" sz="2000" dirty="0" err="1"/>
              <a:t>precisamos</a:t>
            </a:r>
            <a:r>
              <a:rPr lang="en-US" sz="2000" dirty="0"/>
              <a:t> </a:t>
            </a:r>
            <a:r>
              <a:rPr lang="en-US" sz="2000" dirty="0" err="1"/>
              <a:t>colocar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que a </a:t>
            </a:r>
            <a:r>
              <a:rPr lang="en-US" sz="2000" dirty="0" err="1"/>
              <a:t>chamada</a:t>
            </a:r>
            <a:r>
              <a:rPr lang="en-US" sz="2000" dirty="0"/>
              <a:t> à DAO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de forma </a:t>
            </a:r>
            <a:r>
              <a:rPr lang="en-US" sz="2000" dirty="0" err="1"/>
              <a:t>assíncrona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Para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usamos</a:t>
            </a:r>
            <a:r>
              <a:rPr lang="en-US" sz="2000" dirty="0"/>
              <a:t> o executor, </a:t>
            </a:r>
            <a:r>
              <a:rPr lang="en-US" sz="2000" dirty="0" err="1"/>
              <a:t>implementando</a:t>
            </a:r>
            <a:r>
              <a:rPr lang="en-US" sz="2000" dirty="0"/>
              <a:t> um Runnable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1E6D3-A2CB-4532-B16F-BB3D9804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315200" cy="32665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8F69A-A0E0-4AFD-86A9-ACDB0D155253}"/>
              </a:ext>
            </a:extLst>
          </p:cNvPr>
          <p:cNvSpPr/>
          <p:nvPr/>
        </p:nvSpPr>
        <p:spPr>
          <a:xfrm>
            <a:off x="1905001" y="5715000"/>
            <a:ext cx="5562600" cy="941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63BF-FDFA-4BEA-8561-68788BF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repositórios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D62EB-09D6-46A0-911F-7E78C7654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C60-6443-49ED-81DF-4D9DEF9953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Banco de dados local, </a:t>
            </a:r>
            <a:r>
              <a:rPr lang="en-US" sz="2000" dirty="0" err="1"/>
              <a:t>armazenado</a:t>
            </a:r>
            <a:r>
              <a:rPr lang="en-US" sz="2000" dirty="0"/>
              <a:t> no </a:t>
            </a:r>
            <a:r>
              <a:rPr lang="en-US" sz="2000" dirty="0" err="1"/>
              <a:t>dispositivo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Utiliza</a:t>
            </a:r>
            <a:r>
              <a:rPr lang="en-US" sz="2000" dirty="0"/>
              <a:t> SQLite</a:t>
            </a:r>
          </a:p>
          <a:p>
            <a:endParaRPr lang="en-US" sz="2000" dirty="0"/>
          </a:p>
          <a:p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manipulado</a:t>
            </a:r>
            <a:r>
              <a:rPr lang="en-US" sz="2000" dirty="0"/>
              <a:t> pela </a:t>
            </a:r>
            <a:r>
              <a:rPr lang="en-US" sz="2000" dirty="0" err="1"/>
              <a:t>biblioteca</a:t>
            </a:r>
            <a:r>
              <a:rPr lang="en-US" sz="2000" dirty="0"/>
              <a:t> Room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D8970-E687-4FBA-B514-057AB2650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5468-D837-4DBF-A2D8-52A3A3A4F0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err="1"/>
              <a:t>Comunica</a:t>
            </a:r>
            <a:r>
              <a:rPr lang="en-US" sz="2000" dirty="0"/>
              <a:t> com um webservice remote</a:t>
            </a:r>
          </a:p>
          <a:p>
            <a:endParaRPr lang="en-US" sz="2000" dirty="0"/>
          </a:p>
          <a:p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requisições</a:t>
            </a:r>
            <a:r>
              <a:rPr lang="en-US" sz="2000" dirty="0"/>
              <a:t> </a:t>
            </a:r>
            <a:r>
              <a:rPr lang="en-US" sz="2000" dirty="0" err="1"/>
              <a:t>síncronas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assíncronas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Manipula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para o </a:t>
            </a:r>
            <a:r>
              <a:rPr lang="en-US" sz="2000" dirty="0" err="1"/>
              <a:t>formato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041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808-60CB-45ED-BBCA-D9FD775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se o email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no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BFD-DD20-4B61-80AF-591EC62D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Observações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err="1"/>
              <a:t>exemplo</a:t>
            </a:r>
            <a:r>
              <a:rPr lang="en-US" sz="2000" dirty="0"/>
              <a:t> anterior,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expressão</a:t>
            </a:r>
            <a:r>
              <a:rPr lang="en-US" sz="2000" dirty="0"/>
              <a:t> lambda para </a:t>
            </a:r>
            <a:r>
              <a:rPr lang="en-US" sz="2000" dirty="0" err="1"/>
              <a:t>implementar</a:t>
            </a:r>
            <a:r>
              <a:rPr lang="en-US" sz="2000" dirty="0"/>
              <a:t> a interface Runnable, mas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poderia</a:t>
            </a:r>
            <a:r>
              <a:rPr lang="en-US" sz="2000" dirty="0"/>
              <a:t> ser </a:t>
            </a:r>
            <a:r>
              <a:rPr lang="en-US" sz="2000" dirty="0" err="1"/>
              <a:t>obtido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anônima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CE9A-BC06-46CC-BE46-620511DCB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3"/>
          <a:stretch/>
        </p:blipFill>
        <p:spPr>
          <a:xfrm>
            <a:off x="762000" y="3121449"/>
            <a:ext cx="7620000" cy="3736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8F69A-A0E0-4AFD-86A9-ACDB0D155253}"/>
              </a:ext>
            </a:extLst>
          </p:cNvPr>
          <p:cNvSpPr/>
          <p:nvPr/>
        </p:nvSpPr>
        <p:spPr>
          <a:xfrm>
            <a:off x="1828800" y="5257800"/>
            <a:ext cx="5867400" cy="139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808-60CB-45ED-BBCA-D9FD775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se o email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no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BFD-DD20-4B61-80AF-591EC62D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Observações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Para </a:t>
            </a:r>
            <a:r>
              <a:rPr lang="en-US" sz="2000" dirty="0" err="1"/>
              <a:t>usar</a:t>
            </a:r>
            <a:r>
              <a:rPr lang="en-US" sz="2000" dirty="0"/>
              <a:t> lambdas no Android Studio, </a:t>
            </a:r>
            <a:r>
              <a:rPr lang="en-US" sz="2000" dirty="0" err="1"/>
              <a:t>precisamos</a:t>
            </a:r>
            <a:r>
              <a:rPr lang="en-US" sz="2000" dirty="0"/>
              <a:t> </a:t>
            </a:r>
            <a:r>
              <a:rPr lang="en-US" sz="2000" dirty="0" err="1"/>
              <a:t>ativar</a:t>
            </a:r>
            <a:r>
              <a:rPr lang="en-US" sz="2000" dirty="0"/>
              <a:t> o </a:t>
            </a:r>
            <a:r>
              <a:rPr lang="en-US" sz="2000" dirty="0" err="1"/>
              <a:t>compilador</a:t>
            </a:r>
            <a:r>
              <a:rPr lang="en-US" sz="2000" dirty="0"/>
              <a:t> do JDK 8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preferências</a:t>
            </a:r>
            <a:r>
              <a:rPr lang="en-US" sz="2000" dirty="0"/>
              <a:t> (File / Project Structure)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9014-239A-4E14-AA8D-AE9AD0C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24200"/>
            <a:ext cx="6857998" cy="3373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8F69A-A0E0-4AFD-86A9-ACDB0D155253}"/>
              </a:ext>
            </a:extLst>
          </p:cNvPr>
          <p:cNvSpPr/>
          <p:nvPr/>
        </p:nvSpPr>
        <p:spPr>
          <a:xfrm>
            <a:off x="3453060" y="4724400"/>
            <a:ext cx="340494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D168-1124-4E33-9513-EE6C66C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Cadastrando</a:t>
            </a:r>
            <a:r>
              <a:rPr lang="en-US" dirty="0"/>
              <a:t> 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6BC5-2E2A-45F4-BC66-8FF69076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cadastro</a:t>
            </a:r>
            <a:r>
              <a:rPr lang="en-US" sz="2400" dirty="0"/>
              <a:t> é </a:t>
            </a:r>
            <a:r>
              <a:rPr lang="en-US" sz="2400" dirty="0" err="1"/>
              <a:t>feito</a:t>
            </a:r>
            <a:r>
              <a:rPr lang="en-US" sz="2400" dirty="0"/>
              <a:t> (</a:t>
            </a:r>
            <a:r>
              <a:rPr lang="en-US" sz="2400" dirty="0" err="1"/>
              <a:t>também</a:t>
            </a:r>
            <a:r>
              <a:rPr lang="en-US" sz="2400" dirty="0"/>
              <a:t> de forma </a:t>
            </a:r>
            <a:r>
              <a:rPr lang="en-US" sz="2400" dirty="0" err="1"/>
              <a:t>assíncrona</a:t>
            </a:r>
            <a:r>
              <a:rPr lang="en-US" sz="2400" dirty="0"/>
              <a:t>), </a:t>
            </a:r>
            <a:r>
              <a:rPr lang="en-US" sz="2400" dirty="0" err="1"/>
              <a:t>salvamos</a:t>
            </a:r>
            <a:r>
              <a:rPr lang="en-US" sz="2400" dirty="0"/>
              <a:t> o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</a:t>
            </a:r>
            <a:r>
              <a:rPr lang="en-US" sz="2400" dirty="0" err="1"/>
              <a:t>LiveData</a:t>
            </a:r>
            <a:r>
              <a:rPr lang="en-US" sz="2400" dirty="0"/>
              <a:t>, para </a:t>
            </a:r>
            <a:r>
              <a:rPr lang="en-US" sz="2400" dirty="0" err="1"/>
              <a:t>avisar</a:t>
            </a:r>
            <a:r>
              <a:rPr lang="en-US" sz="2400" dirty="0"/>
              <a:t> à </a:t>
            </a:r>
            <a:r>
              <a:rPr lang="en-US" sz="2400" dirty="0" err="1"/>
              <a:t>atividade</a:t>
            </a:r>
            <a:r>
              <a:rPr lang="en-US" sz="2400" dirty="0"/>
              <a:t> que a </a:t>
            </a:r>
            <a:r>
              <a:rPr lang="en-US" sz="2400" dirty="0" err="1"/>
              <a:t>tarefa</a:t>
            </a:r>
            <a:r>
              <a:rPr lang="en-US" sz="2400" dirty="0"/>
              <a:t>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concluída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3F97-082A-46FD-A466-B8BC140B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3432243"/>
            <a:ext cx="833553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6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658A-9DAB-4B65-9763-1B19D71B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LiveData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TelaCadastro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259D-4A3E-4D29-8CDF-DAC85C4A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TelaCadastro</a:t>
            </a:r>
            <a:r>
              <a:rPr lang="en-US" dirty="0"/>
              <a:t>,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LiveData</a:t>
            </a:r>
            <a:r>
              <a:rPr lang="en-US" dirty="0"/>
              <a:t>, a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40F84-977B-4F91-8969-C2948AEB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0038"/>
            <a:ext cx="7924800" cy="33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2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1F75-7E0A-4806-938D-9B110156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LiveData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TelaCadastro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F052-3383-4769-8CFC-1BC31E37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LiveData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D3E6D-70B9-4557-9B94-74B8E805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5" y="2758837"/>
            <a:ext cx="7761726" cy="29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EF26-7C94-4EF3-A7E4-FC59C1E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Rodando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76C5-8531-405A-AA2F-36AFF4CA8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4"/>
          </a:xfrm>
        </p:spPr>
        <p:txBody>
          <a:bodyPr/>
          <a:lstStyle/>
          <a:p>
            <a:r>
              <a:rPr lang="en-US" sz="2400" dirty="0" err="1"/>
              <a:t>Cadastrando</a:t>
            </a:r>
            <a:r>
              <a:rPr lang="en-US" sz="2400" dirty="0"/>
              <a:t> um novo </a:t>
            </a:r>
            <a:r>
              <a:rPr lang="en-US" sz="2400" dirty="0" err="1"/>
              <a:t>usuário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B8946-4F22-4BC0-86B1-B21BD81A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86678"/>
            <a:ext cx="2700524" cy="4637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7CB55-96F7-450F-B0C2-1D0D657B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67628"/>
            <a:ext cx="2657228" cy="46379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180E1B-7030-4092-8F55-D89767808ADF}"/>
              </a:ext>
            </a:extLst>
          </p:cNvPr>
          <p:cNvCxnSpPr>
            <a:cxnSpLocks/>
          </p:cNvCxnSpPr>
          <p:nvPr/>
        </p:nvCxnSpPr>
        <p:spPr>
          <a:xfrm>
            <a:off x="4114800" y="5410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4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EF26-7C94-4EF3-A7E4-FC59C1E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Rodando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76C5-8531-405A-AA2F-36AFF4CA8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 err="1"/>
              <a:t>Tentando</a:t>
            </a:r>
            <a:r>
              <a:rPr lang="en-US" sz="2400" dirty="0"/>
              <a:t> </a:t>
            </a:r>
            <a:r>
              <a:rPr lang="en-US" sz="2400" dirty="0" err="1"/>
              <a:t>cadastrar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email </a:t>
            </a:r>
            <a:r>
              <a:rPr lang="en-US" sz="2400" dirty="0" err="1"/>
              <a:t>novamente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5626-0DE2-4CAA-9DD7-4DA82B01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48" y="2057400"/>
            <a:ext cx="2690952" cy="4689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B13EC-6E81-497B-9857-105A9B91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86678"/>
            <a:ext cx="2700524" cy="46379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9B6502-CBC9-4E1E-AD18-FC6C56ED7553}"/>
              </a:ext>
            </a:extLst>
          </p:cNvPr>
          <p:cNvCxnSpPr>
            <a:cxnSpLocks/>
          </p:cNvCxnSpPr>
          <p:nvPr/>
        </p:nvCxnSpPr>
        <p:spPr>
          <a:xfrm>
            <a:off x="4114800" y="5410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0F56-152C-4A93-BEA1-7BE44DA2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E541-E855-4B1E-9864-081B7C63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fornecido</a:t>
            </a:r>
            <a:r>
              <a:rPr lang="en-US" dirty="0"/>
              <a:t> no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aula, </a:t>
            </a:r>
            <a:r>
              <a:rPr lang="en-US" dirty="0" err="1"/>
              <a:t>implemente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Usar</a:t>
            </a:r>
            <a:r>
              <a:rPr lang="en-US" dirty="0"/>
              <a:t> live data para </a:t>
            </a:r>
            <a:r>
              <a:rPr lang="en-US" dirty="0" err="1"/>
              <a:t>exibir</a:t>
            </a:r>
            <a:r>
              <a:rPr lang="en-US" dirty="0"/>
              <a:t> a </a:t>
            </a:r>
            <a:r>
              <a:rPr lang="en-US" dirty="0" err="1"/>
              <a:t>mensagem</a:t>
            </a:r>
            <a:r>
              <a:rPr lang="en-US" dirty="0"/>
              <a:t> de que o email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validado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se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sincronizado</a:t>
            </a:r>
            <a:r>
              <a:rPr lang="en-US" dirty="0"/>
              <a:t> do </a:t>
            </a:r>
            <a:r>
              <a:rPr lang="en-US" dirty="0" err="1"/>
              <a:t>Usuario</a:t>
            </a:r>
            <a:r>
              <a:rPr lang="en-US" dirty="0"/>
              <a:t> for false.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Implementar</a:t>
            </a:r>
            <a:r>
              <a:rPr lang="en-US" dirty="0"/>
              <a:t> o login. Caso a </a:t>
            </a:r>
            <a:r>
              <a:rPr lang="en-US" dirty="0" err="1"/>
              <a:t>combinação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e </a:t>
            </a:r>
            <a:r>
              <a:rPr lang="en-US" dirty="0" err="1"/>
              <a:t>senha</a:t>
            </a:r>
            <a:r>
              <a:rPr lang="en-US" dirty="0"/>
              <a:t> for </a:t>
            </a:r>
            <a:r>
              <a:rPr lang="en-US" dirty="0" err="1"/>
              <a:t>digitada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de login, </a:t>
            </a:r>
            <a:r>
              <a:rPr lang="en-US" dirty="0" err="1"/>
              <a:t>redirecionar</a:t>
            </a:r>
            <a:r>
              <a:rPr lang="en-US" dirty="0"/>
              <a:t> para a </a:t>
            </a:r>
            <a:r>
              <a:rPr lang="en-US" dirty="0" err="1"/>
              <a:t>tela</a:t>
            </a:r>
            <a:r>
              <a:rPr lang="en-US" dirty="0"/>
              <a:t> de Feed, </a:t>
            </a:r>
            <a:r>
              <a:rPr lang="en-US" dirty="0" err="1"/>
              <a:t>senão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credenciais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locais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Permitem armazenar dados da aplicação em um banco de dados local, os dados ficam gravados no dispositivo do cliente.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Pode ser usado para:</a:t>
            </a:r>
          </a:p>
          <a:p>
            <a:pPr lvl="1">
              <a:spcAft>
                <a:spcPts val="1200"/>
              </a:spcAft>
            </a:pPr>
            <a:r>
              <a:rPr lang="pt-BR" sz="2000" dirty="0"/>
              <a:t>Armazenar cache das informações do servidor, para que sejam carregadas de forma mais ágil.</a:t>
            </a:r>
          </a:p>
          <a:p>
            <a:pPr lvl="1">
              <a:spcAft>
                <a:spcPts val="1200"/>
              </a:spcAft>
            </a:pPr>
            <a:r>
              <a:rPr lang="pt-BR" sz="2000" dirty="0"/>
              <a:t>Armazenar dados que serão sincronizados com o servidor futuramente se a conexão com o servidor estiver indisponível.</a:t>
            </a:r>
          </a:p>
          <a:p>
            <a:pPr lvl="1">
              <a:spcAft>
                <a:spcPts val="1200"/>
              </a:spcAft>
            </a:pPr>
            <a:r>
              <a:rPr lang="pt-BR" sz="2000" dirty="0"/>
              <a:t>Armazenar dados adicionais que não dependem de um webservice.</a:t>
            </a:r>
          </a:p>
        </p:txBody>
      </p:sp>
    </p:spTree>
    <p:extLst>
      <p:ext uri="{BB962C8B-B14F-4D97-AF65-F5344CB8AC3E}">
        <p14:creationId xmlns:p14="http://schemas.microsoft.com/office/powerpoint/2010/main" val="188903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SQLite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pt-BR" sz="2400" dirty="0"/>
              <a:t>Banco de dados relacional fornecido pela Google para ser usado em aplicações Android.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pt-BR" sz="2400" dirty="0"/>
              <a:t>Pode ser gerenciado programaticamente, desde a criação dos bancos e das tabelas.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pt-BR" sz="2400" dirty="0"/>
              <a:t>Não é necessário instalar, é disponibilizado automaticamente pelo sistema operacional Android.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pt-BR" sz="2400" dirty="0"/>
              <a:t>Os dados ficam armazenados na pasta privada do app.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endParaRPr lang="pt-BR" sz="2400" dirty="0"/>
          </a:p>
          <a:p>
            <a:pPr>
              <a:spcBef>
                <a:spcPts val="1200"/>
              </a:spcBef>
              <a:spcAft>
                <a:spcPts val="24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7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SQLite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/>
              <a:t>Exemplo</a:t>
            </a:r>
            <a:r>
              <a:rPr lang="en-US" sz="2000" dirty="0"/>
              <a:t> de </a:t>
            </a:r>
            <a:r>
              <a:rPr lang="en-US" sz="2000" dirty="0" err="1"/>
              <a:t>criação</a:t>
            </a:r>
            <a:r>
              <a:rPr lang="en-US" sz="2000" dirty="0"/>
              <a:t> de banco de dados SQLite: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804BC-ECFF-450C-B352-358A02A7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9" y="2286000"/>
            <a:ext cx="6721422" cy="3917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F7474-CA17-4014-B64C-4EE1FAB8C2D5}"/>
              </a:ext>
            </a:extLst>
          </p:cNvPr>
          <p:cNvSpPr txBox="1"/>
          <p:nvPr/>
        </p:nvSpPr>
        <p:spPr>
          <a:xfrm>
            <a:off x="838200" y="62439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Fonte: </a:t>
            </a:r>
            <a:r>
              <a:rPr lang="pt-BR" sz="1200" i="1" dirty="0">
                <a:hlinkClick r:id="rId3"/>
              </a:rPr>
              <a:t>https://developer.android.com/training/data-storage/sqlite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8254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C127F-8ECF-4442-9CD0-E7DFA4DB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Pensando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reduzir</a:t>
            </a:r>
            <a:r>
              <a:rPr lang="en-US" sz="2400" dirty="0"/>
              <a:t> a </a:t>
            </a:r>
            <a:r>
              <a:rPr lang="en-US" sz="2400" dirty="0" err="1"/>
              <a:t>complexidade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criação</a:t>
            </a:r>
            <a:r>
              <a:rPr lang="en-US" sz="2400" dirty="0"/>
              <a:t> e </a:t>
            </a:r>
            <a:r>
              <a:rPr lang="en-US" sz="2400" dirty="0" err="1"/>
              <a:t>manutenção</a:t>
            </a:r>
            <a:r>
              <a:rPr lang="en-US" sz="2400" dirty="0"/>
              <a:t> dos </a:t>
            </a:r>
            <a:r>
              <a:rPr lang="en-US" sz="2400" dirty="0" err="1"/>
              <a:t>bancos</a:t>
            </a:r>
            <a:r>
              <a:rPr lang="en-US" sz="2400" dirty="0"/>
              <a:t> com SQL, o Android Jetpack </a:t>
            </a:r>
            <a:r>
              <a:rPr lang="en-US" sz="2400" dirty="0" err="1"/>
              <a:t>disponibiliza</a:t>
            </a:r>
            <a:r>
              <a:rPr lang="en-US" sz="2400" dirty="0"/>
              <a:t> o Room.</a:t>
            </a:r>
          </a:p>
          <a:p>
            <a:endParaRPr lang="en-US" sz="2400" dirty="0"/>
          </a:p>
          <a:p>
            <a:r>
              <a:rPr lang="en-US" sz="2400" dirty="0"/>
              <a:t>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abstração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SQLite,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aproveitar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benefícios</a:t>
            </a:r>
            <a:r>
              <a:rPr lang="en-US" sz="2400" dirty="0"/>
              <a:t> do SGBD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mesmo</a:t>
            </a:r>
            <a:r>
              <a:rPr lang="en-US" sz="2400" dirty="0"/>
              <a:t> tempo </a:t>
            </a:r>
            <a:r>
              <a:rPr lang="en-US" sz="2400" dirty="0" err="1"/>
              <a:t>em</a:t>
            </a:r>
            <a:r>
              <a:rPr lang="en-US" sz="2400" dirty="0"/>
              <a:t> que </a:t>
            </a:r>
            <a:r>
              <a:rPr lang="en-US" sz="2400" dirty="0" err="1"/>
              <a:t>facilita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fluente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Atualmente</a:t>
            </a:r>
            <a:r>
              <a:rPr lang="en-US" sz="2400" dirty="0"/>
              <a:t>, é a </a:t>
            </a:r>
            <a:r>
              <a:rPr lang="en-US" sz="2400" dirty="0" err="1"/>
              <a:t>solução</a:t>
            </a:r>
            <a:r>
              <a:rPr lang="en-US" sz="2400" dirty="0"/>
              <a:t> </a:t>
            </a:r>
            <a:r>
              <a:rPr lang="en-US" sz="2400" dirty="0" err="1"/>
              <a:t>recomendada</a:t>
            </a:r>
            <a:r>
              <a:rPr lang="en-US" sz="2400" dirty="0"/>
              <a:t> pela Google para </a:t>
            </a:r>
            <a:r>
              <a:rPr lang="en-US" sz="2400" dirty="0" err="1"/>
              <a:t>soluções</a:t>
            </a:r>
            <a:r>
              <a:rPr lang="en-US" sz="2400" dirty="0"/>
              <a:t> de </a:t>
            </a:r>
            <a:r>
              <a:rPr lang="en-US" sz="2400" dirty="0" err="1"/>
              <a:t>repositórios</a:t>
            </a:r>
            <a:r>
              <a:rPr lang="en-US" sz="2400" dirty="0"/>
              <a:t> </a:t>
            </a:r>
            <a:r>
              <a:rPr lang="en-US" sz="2400" dirty="0" err="1"/>
              <a:t>locais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8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A7A4-E80B-4DD6-9C88-7DD342EA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do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B0BE-4E1B-4004-A71E-F91CB834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do Room:</a:t>
            </a:r>
          </a:p>
          <a:p>
            <a:endParaRPr lang="en-US" sz="2400" dirty="0"/>
          </a:p>
          <a:p>
            <a:r>
              <a:rPr lang="en-US" sz="2400" dirty="0"/>
              <a:t>Banco de dados</a:t>
            </a:r>
          </a:p>
          <a:p>
            <a:pPr lvl="1"/>
            <a:r>
              <a:rPr lang="en-US" sz="2000" dirty="0"/>
              <a:t>Serve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 de </a:t>
            </a:r>
            <a:r>
              <a:rPr lang="en-US" sz="2000" dirty="0" err="1"/>
              <a:t>acesso</a:t>
            </a:r>
            <a:r>
              <a:rPr lang="en-US" sz="2000" dirty="0"/>
              <a:t> para a </a:t>
            </a:r>
            <a:r>
              <a:rPr lang="en-US" sz="2000" dirty="0" err="1"/>
              <a:t>conexão</a:t>
            </a:r>
            <a:r>
              <a:rPr lang="en-US" sz="2000" dirty="0"/>
              <a:t> com o banco SQLite e </a:t>
            </a:r>
            <a:r>
              <a:rPr lang="en-US" sz="2000" dirty="0" err="1"/>
              <a:t>seus</a:t>
            </a:r>
            <a:r>
              <a:rPr lang="en-US" sz="2000" dirty="0"/>
              <a:t> dados </a:t>
            </a:r>
            <a:r>
              <a:rPr lang="en-US" sz="2000" dirty="0" err="1"/>
              <a:t>relacionais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Entidade</a:t>
            </a:r>
            <a:endParaRPr lang="en-US" sz="2400" dirty="0"/>
          </a:p>
          <a:p>
            <a:pPr lvl="1"/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no banco</a:t>
            </a:r>
          </a:p>
          <a:p>
            <a:pPr lvl="1"/>
            <a:endParaRPr lang="en-US" sz="2000" dirty="0"/>
          </a:p>
          <a:p>
            <a:r>
              <a:rPr lang="en-US" sz="2400" dirty="0"/>
              <a:t>DAO</a:t>
            </a:r>
          </a:p>
          <a:p>
            <a:pPr lvl="1"/>
            <a:r>
              <a:rPr lang="en-US" sz="2000" dirty="0" err="1"/>
              <a:t>Contém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usados</a:t>
            </a:r>
            <a:r>
              <a:rPr lang="en-US" sz="2000" dirty="0"/>
              <a:t> para </a:t>
            </a:r>
            <a:r>
              <a:rPr lang="en-US" sz="2000" dirty="0" err="1"/>
              <a:t>acessar</a:t>
            </a:r>
            <a:r>
              <a:rPr lang="en-US" sz="2000" dirty="0"/>
              <a:t> o banco de dados.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02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5A7C-45F5-4E19-B1F2-40B6D921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do Room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669A8-988E-43F7-87E6-2D236B50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4" y="1600200"/>
            <a:ext cx="5010291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93765-8EE8-47E8-A3D7-679ABE9C0000}"/>
              </a:ext>
            </a:extLst>
          </p:cNvPr>
          <p:cNvSpPr txBox="1"/>
          <p:nvPr/>
        </p:nvSpPr>
        <p:spPr>
          <a:xfrm>
            <a:off x="838200" y="62439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/>
              <a:t>Imagem: </a:t>
            </a:r>
            <a:r>
              <a:rPr lang="pt-BR" sz="1200" i="1" dirty="0">
                <a:hlinkClick r:id="rId3"/>
              </a:rPr>
              <a:t>https://developer.android.com/training/data-storage/room</a:t>
            </a:r>
            <a:endParaRPr lang="pt-BR" sz="1200" i="1" dirty="0"/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579911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1250</Words>
  <Application>Microsoft Office PowerPoint</Application>
  <PresentationFormat>On-screen Show (4:3)</PresentationFormat>
  <Paragraphs>164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TemaUMC</vt:lpstr>
      <vt:lpstr>Repositórios locais com SQLite e Room</vt:lpstr>
      <vt:lpstr>Repositórios</vt:lpstr>
      <vt:lpstr>Tipos de repositórios</vt:lpstr>
      <vt:lpstr>Repositórios locais</vt:lpstr>
      <vt:lpstr>SQLite</vt:lpstr>
      <vt:lpstr>SQLite</vt:lpstr>
      <vt:lpstr>Room</vt:lpstr>
      <vt:lpstr>Principais componentes do Room</vt:lpstr>
      <vt:lpstr>Principais componentes do Room</vt:lpstr>
      <vt:lpstr>Entidade</vt:lpstr>
      <vt:lpstr>Entidade</vt:lpstr>
      <vt:lpstr>Data Access Object (DAO)</vt:lpstr>
      <vt:lpstr>Data Access Object (DAO)</vt:lpstr>
      <vt:lpstr>Room e LiveData</vt:lpstr>
      <vt:lpstr>Database</vt:lpstr>
      <vt:lpstr>Database</vt:lpstr>
      <vt:lpstr>Database</vt:lpstr>
      <vt:lpstr>Acessando o banco com o Repositório</vt:lpstr>
      <vt:lpstr>Acessando o Repositório pela ViewModel</vt:lpstr>
      <vt:lpstr>PowerPoint Presentation</vt:lpstr>
      <vt:lpstr>Utilizando o Room no projeto</vt:lpstr>
      <vt:lpstr>Estrutura das classes</vt:lpstr>
      <vt:lpstr>Adicionando anotações na entidade</vt:lpstr>
      <vt:lpstr>Criando a DAO</vt:lpstr>
      <vt:lpstr>Criando o Database</vt:lpstr>
      <vt:lpstr>Criando o repositório</vt:lpstr>
      <vt:lpstr>Modificando a ViewModel e Atividade</vt:lpstr>
      <vt:lpstr>Verificando se o email já existe no banco</vt:lpstr>
      <vt:lpstr>Verificando se o email já existe no banco</vt:lpstr>
      <vt:lpstr>Verificando se o email já existe no banco</vt:lpstr>
      <vt:lpstr>Verificando se o email já existe no banco</vt:lpstr>
      <vt:lpstr>Cadastrando o usuário</vt:lpstr>
      <vt:lpstr>Utilizando o LiveData na TelaCadastro</vt:lpstr>
      <vt:lpstr>Utilizando o LiveData na TelaCadastro</vt:lpstr>
      <vt:lpstr>Rodando a aplicação</vt:lpstr>
      <vt:lpstr>Rodando a aplicação</vt:lpstr>
      <vt:lpstr>Desafios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Repositórios locais com SQLite e Room</dc:title>
  <dc:creator>Danielle Goncalves Prado Aguiar Martin</dc:creator>
  <cp:lastModifiedBy>Danielle Goncalves Prado Aguiar Martin</cp:lastModifiedBy>
  <cp:revision>12</cp:revision>
  <dcterms:created xsi:type="dcterms:W3CDTF">2020-04-16T12:46:57Z</dcterms:created>
  <dcterms:modified xsi:type="dcterms:W3CDTF">2020-10-27T23:55:11Z</dcterms:modified>
</cp:coreProperties>
</file>