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34" r:id="rId11"/>
    <p:sldId id="335" r:id="rId12"/>
    <p:sldId id="336" r:id="rId13"/>
    <p:sldId id="337" r:id="rId14"/>
    <p:sldId id="316" r:id="rId15"/>
    <p:sldId id="319" r:id="rId16"/>
    <p:sldId id="317" r:id="rId17"/>
    <p:sldId id="333" r:id="rId18"/>
    <p:sldId id="338" r:id="rId19"/>
    <p:sldId id="320" r:id="rId20"/>
    <p:sldId id="321" r:id="rId21"/>
    <p:sldId id="322" r:id="rId22"/>
    <p:sldId id="323" r:id="rId23"/>
    <p:sldId id="330" r:id="rId24"/>
    <p:sldId id="331" r:id="rId25"/>
    <p:sldId id="324" r:id="rId26"/>
    <p:sldId id="325" r:id="rId27"/>
    <p:sldId id="327" r:id="rId28"/>
    <p:sldId id="332" r:id="rId29"/>
    <p:sldId id="326" r:id="rId30"/>
    <p:sldId id="329" r:id="rId31"/>
    <p:sldId id="328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  <a:srgbClr val="D6F2B0"/>
    <a:srgbClr val="FBEEB7"/>
    <a:srgbClr val="FFCC00"/>
    <a:srgbClr val="F9AB6B"/>
    <a:srgbClr val="F3A407"/>
    <a:srgbClr val="91E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945" autoAdjust="0"/>
  </p:normalViewPr>
  <p:slideViewPr>
    <p:cSldViewPr>
      <p:cViewPr varScale="1">
        <p:scale>
          <a:sx n="80" d="100"/>
          <a:sy n="80" d="100"/>
        </p:scale>
        <p:origin x="153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AEEF-6FB0-43D7-A10E-455FDAAEAE1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E9F4-C078-4D91-81EB-5F565308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8210-8CD5-4DDF-9A2D-F4DFF1FFB44C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806D-5DB3-47DE-B747-272DDE0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servic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 dirty="0"/>
              <a:t>Serviços e notificações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dirty="0"/>
              <a:t>Implementação de Objetos Distribuídos</a:t>
            </a:r>
            <a:endParaRPr lang="pt-BR" sz="3100" dirty="0"/>
          </a:p>
          <a:p>
            <a:pPr eaLnBrk="1" hangingPunct="1">
              <a:lnSpc>
                <a:spcPct val="90000"/>
              </a:lnSpc>
            </a:pPr>
            <a:br>
              <a:rPr lang="pt-BR" sz="3100" dirty="0"/>
            </a:br>
            <a:r>
              <a:rPr lang="pt-BR" sz="2800" dirty="0"/>
              <a:t>Profa. Danielle Martin</a:t>
            </a:r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Universidade de Mogi das Cruzes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FF65-354A-4E40-B615-98D08294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um canal de </a:t>
            </a:r>
            <a:r>
              <a:rPr lang="en-US" dirty="0" err="1"/>
              <a:t>notificação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6DF0-F0D9-4213-AE34-91B94A89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Java: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2F005-9314-4B05-805C-20D84392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65" y="2743200"/>
            <a:ext cx="7033870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7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76B3B-BC65-4E98-B70B-52B40458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notificação</a:t>
            </a:r>
            <a:r>
              <a:rPr lang="en-US" dirty="0"/>
              <a:t> simples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50972-A56C-45EE-BC63-B9AA9935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notificação</a:t>
            </a:r>
            <a:r>
              <a:rPr lang="en-US" dirty="0"/>
              <a:t> simples </a:t>
            </a:r>
            <a:r>
              <a:rPr lang="en-US" dirty="0" err="1"/>
              <a:t>vinculada</a:t>
            </a:r>
            <a:r>
              <a:rPr lang="en-US" dirty="0"/>
              <a:t> a um canal: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7A00E-77CD-43E7-A3AE-CF03DAD6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12" y="3226856"/>
            <a:ext cx="6629975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24B6-FEBF-48F8-BBF3-726270B1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471E-5B2E-488C-ABE1-2C38CFEB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 (intent) a ser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notificação</a:t>
            </a:r>
            <a:r>
              <a:rPr lang="en-US" dirty="0"/>
              <a:t> for </a:t>
            </a:r>
            <a:r>
              <a:rPr lang="en-US" dirty="0" err="1"/>
              <a:t>clicada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9CDAB-DD1B-4D52-90C5-8E399182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02" y="2971800"/>
            <a:ext cx="663759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5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4CFD-565A-4945-B53F-2168D265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Exibir</a:t>
            </a:r>
            <a:r>
              <a:rPr lang="en-US" dirty="0"/>
              <a:t> a </a:t>
            </a:r>
            <a:r>
              <a:rPr lang="en-US" dirty="0" err="1"/>
              <a:t>notificação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C218-06AB-4B73-9B21-85CC35555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exibir</a:t>
            </a:r>
            <a:r>
              <a:rPr lang="en-US" dirty="0"/>
              <a:t> a </a:t>
            </a:r>
            <a:r>
              <a:rPr lang="en-US" dirty="0" err="1"/>
              <a:t>notificação</a:t>
            </a:r>
            <a:r>
              <a:rPr lang="en-US" dirty="0"/>
              <a:t>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chamar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notify()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NotificationManager</a:t>
            </a:r>
            <a:r>
              <a:rPr lang="en-US" dirty="0"/>
              <a:t> do framework Android.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4BB18-4BBB-44D5-B6E5-678B0CA6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47" y="3863181"/>
            <a:ext cx="6530906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7225B-E3E2-4C14-B648-43B0256DF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</a:t>
            </a:r>
            <a:r>
              <a:rPr lang="en-US" dirty="0" err="1"/>
              <a:t>serviço</a:t>
            </a:r>
            <a:r>
              <a:rPr lang="en-US" dirty="0"/>
              <a:t> para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notificações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2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9E61-6592-41EA-A020-0B0972AA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8C5A-3BFE-4B00-9319-853F1EEA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 err="1"/>
              <a:t>Temos</a:t>
            </a:r>
            <a:r>
              <a:rPr lang="en-US" sz="2400" dirty="0"/>
              <a:t> um novo endpoint </a:t>
            </a:r>
            <a:r>
              <a:rPr lang="en-US" sz="2400" dirty="0" err="1"/>
              <a:t>na</a:t>
            </a:r>
            <a:r>
              <a:rPr lang="en-US" sz="2400" dirty="0"/>
              <a:t> API, que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recuperar</a:t>
            </a:r>
            <a:r>
              <a:rPr lang="en-US" sz="2400" dirty="0"/>
              <a:t> as </a:t>
            </a:r>
            <a:r>
              <a:rPr lang="en-US" sz="2400" dirty="0" err="1"/>
              <a:t>notificações</a:t>
            </a:r>
            <a:r>
              <a:rPr lang="en-US" sz="2400" dirty="0"/>
              <a:t> de um </a:t>
            </a:r>
            <a:r>
              <a:rPr lang="en-US" sz="2400" dirty="0" err="1"/>
              <a:t>usuário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53798-3AB7-4EB7-9702-81652101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89568"/>
            <a:ext cx="6096000" cy="41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7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05C6DD-286E-4338-B70E-36BBC07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</a:t>
            </a:r>
            <a:r>
              <a:rPr lang="en-US" dirty="0" err="1"/>
              <a:t>código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9D1814-EDD4-4A5E-94FC-90F70C8C9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término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tutorial,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estará</a:t>
            </a:r>
            <a:r>
              <a:rPr lang="en-US" dirty="0"/>
              <a:t> com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As classes </a:t>
            </a:r>
            <a:r>
              <a:rPr lang="en-US" dirty="0" err="1"/>
              <a:t>destacadas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classes </a:t>
            </a:r>
            <a:r>
              <a:rPr lang="en-US" dirty="0" err="1"/>
              <a:t>novas</a:t>
            </a:r>
            <a:r>
              <a:rPr lang="en-US" dirty="0"/>
              <a:t> que </a:t>
            </a:r>
            <a:r>
              <a:rPr lang="en-US" dirty="0" err="1"/>
              <a:t>criaremos</a:t>
            </a:r>
            <a:r>
              <a:rPr lang="en-US" dirty="0"/>
              <a:t> </a:t>
            </a:r>
            <a:r>
              <a:rPr lang="en-US" dirty="0" err="1"/>
              <a:t>hoje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CF1B2-A2DB-4A98-8A1B-20C60976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00200"/>
            <a:ext cx="2971800" cy="4932450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402CD9-1D67-4700-963E-DA769EE24AD8}"/>
              </a:ext>
            </a:extLst>
          </p:cNvPr>
          <p:cNvCxnSpPr>
            <a:cxnSpLocks/>
          </p:cNvCxnSpPr>
          <p:nvPr/>
        </p:nvCxnSpPr>
        <p:spPr>
          <a:xfrm flipH="1">
            <a:off x="7239000" y="4038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5FE3C3-0B70-4DAE-8E0B-172E63700AE8}"/>
              </a:ext>
            </a:extLst>
          </p:cNvPr>
          <p:cNvCxnSpPr/>
          <p:nvPr/>
        </p:nvCxnSpPr>
        <p:spPr>
          <a:xfrm flipH="1">
            <a:off x="6858000" y="29718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AEAEE6-E529-4971-9729-75C37CB3BF46}"/>
              </a:ext>
            </a:extLst>
          </p:cNvPr>
          <p:cNvCxnSpPr>
            <a:cxnSpLocks/>
          </p:cNvCxnSpPr>
          <p:nvPr/>
        </p:nvCxnSpPr>
        <p:spPr>
          <a:xfrm flipH="1">
            <a:off x="7353300" y="4724400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3A712-7899-479D-B277-04A74D1D29A7}"/>
              </a:ext>
            </a:extLst>
          </p:cNvPr>
          <p:cNvCxnSpPr>
            <a:cxnSpLocks/>
          </p:cNvCxnSpPr>
          <p:nvPr/>
        </p:nvCxnSpPr>
        <p:spPr>
          <a:xfrm flipH="1">
            <a:off x="7353300" y="5257800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A40A2-4C86-4336-BDEB-4BFCF3A722E3}"/>
              </a:ext>
            </a:extLst>
          </p:cNvPr>
          <p:cNvCxnSpPr>
            <a:cxnSpLocks/>
          </p:cNvCxnSpPr>
          <p:nvPr/>
        </p:nvCxnSpPr>
        <p:spPr>
          <a:xfrm flipH="1">
            <a:off x="7543800" y="59436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66131-9F0C-48EE-9F83-5E4AB22CF477}"/>
              </a:ext>
            </a:extLst>
          </p:cNvPr>
          <p:cNvCxnSpPr>
            <a:cxnSpLocks/>
          </p:cNvCxnSpPr>
          <p:nvPr/>
        </p:nvCxnSpPr>
        <p:spPr>
          <a:xfrm flipH="1">
            <a:off x="7086600" y="62484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6DEB-FDC0-45D9-9852-CE1898B1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09F8-8464-4A80-8E29-52B0E05E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Embora a maioria dos projetos criados com o Android Studio inclua as dependências necessárias para usar NotificationCompat, verifique se seu arquivo build.gradle no nível de módulo inclui a seguinte dependência: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C2A1D-EF96-48EA-886D-E2C0AE17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80" y="4114800"/>
            <a:ext cx="5768840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9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6DEB-FDC0-45D9-9852-CE1898B1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09F8-8464-4A80-8E29-52B0E05E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Para não precisarmos nos preocupar com o controle de notificações anteriores ao Android 8, vamos especificar essa versão como requerimento mínimo para rodar nosso app no arquivo build.gradle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66E11-0EE8-4AC1-AF85-E355D3A5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18" y="3505200"/>
            <a:ext cx="5814564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4DF7D4-A477-482A-B9D7-264FFA64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9E9F39-11B6-4B0F-8C97-DD984152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notificacao</a:t>
            </a:r>
            <a:r>
              <a:rPr lang="en-US" sz="2400" dirty="0"/>
              <a:t>, que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mapear</a:t>
            </a:r>
            <a:r>
              <a:rPr lang="en-US" sz="2400" dirty="0"/>
              <a:t> o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 err="1"/>
              <a:t>retornado</a:t>
            </a:r>
            <a:r>
              <a:rPr lang="en-US" sz="2400" dirty="0"/>
              <a:t> pela API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B32B808B-E847-4C9E-BD87-9834CD37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5184" y="2895600"/>
            <a:ext cx="5913632" cy="34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86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Serviço é um componente de aplicativos cujo propósito é executar uma tarefa longa, sem a necessidade de controlar uma atividade ou tela da UI.</a:t>
            </a:r>
          </a:p>
          <a:p>
            <a:endParaRPr lang="pt-BR" sz="2400" dirty="0"/>
          </a:p>
          <a:p>
            <a:r>
              <a:rPr lang="pt-BR" sz="2400" dirty="0"/>
              <a:t>Ex:</a:t>
            </a:r>
          </a:p>
          <a:p>
            <a:pPr lvl="1"/>
            <a:r>
              <a:rPr lang="pt-BR" sz="2000" dirty="0"/>
              <a:t>Lidar com transações de rede</a:t>
            </a:r>
          </a:p>
          <a:p>
            <a:pPr lvl="1"/>
            <a:r>
              <a:rPr lang="pt-BR" sz="2000" dirty="0"/>
              <a:t>Executar E/S de arquivos</a:t>
            </a:r>
          </a:p>
          <a:p>
            <a:pPr lvl="1"/>
            <a:r>
              <a:rPr lang="pt-BR" sz="2000" dirty="0"/>
              <a:t>Reproduzir músicas</a:t>
            </a:r>
          </a:p>
          <a:p>
            <a:pPr lvl="1"/>
            <a:r>
              <a:rPr lang="pt-BR" sz="2000" dirty="0"/>
              <a:t>Interagir com provedores de conteúdo</a:t>
            </a:r>
          </a:p>
        </p:txBody>
      </p:sp>
    </p:spTree>
    <p:extLst>
      <p:ext uri="{BB962C8B-B14F-4D97-AF65-F5344CB8AC3E}">
        <p14:creationId xmlns:p14="http://schemas.microsoft.com/office/powerpoint/2010/main" val="1889039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EFCA-9819-450D-9BFE-02C0819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DAO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729FF-6E71-4302-A88D-1BB30C9C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 </a:t>
            </a:r>
            <a:r>
              <a:rPr lang="en-US" sz="2400" dirty="0" err="1"/>
              <a:t>controlarmos</a:t>
            </a:r>
            <a:r>
              <a:rPr lang="en-US" sz="2400" dirty="0"/>
              <a:t> </a:t>
            </a:r>
            <a:r>
              <a:rPr lang="en-US" sz="2400" dirty="0" err="1"/>
              <a:t>quais</a:t>
            </a:r>
            <a:r>
              <a:rPr lang="en-US" sz="2400" dirty="0"/>
              <a:t> </a:t>
            </a:r>
            <a:r>
              <a:rPr lang="en-US" sz="2400" dirty="0" err="1"/>
              <a:t>notificações</a:t>
            </a:r>
            <a:r>
              <a:rPr lang="en-US" sz="2400" dirty="0"/>
              <a:t>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foram</a:t>
            </a:r>
            <a:r>
              <a:rPr lang="en-US" sz="2400" dirty="0"/>
              <a:t> </a:t>
            </a:r>
            <a:r>
              <a:rPr lang="en-US" sz="2400" dirty="0" err="1"/>
              <a:t>recebidas</a:t>
            </a:r>
            <a:r>
              <a:rPr lang="en-US" sz="2400" dirty="0"/>
              <a:t> e </a:t>
            </a:r>
            <a:r>
              <a:rPr lang="en-US" sz="2400" dirty="0" err="1"/>
              <a:t>exibidas</a:t>
            </a:r>
            <a:r>
              <a:rPr lang="en-US" sz="2400" dirty="0"/>
              <a:t> pela </a:t>
            </a:r>
            <a:r>
              <a:rPr lang="en-US" sz="2400" dirty="0" err="1"/>
              <a:t>aplicação</a:t>
            </a:r>
            <a:r>
              <a:rPr lang="en-US" sz="2400" dirty="0"/>
              <a:t>, </a:t>
            </a:r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salvá</a:t>
            </a:r>
            <a:r>
              <a:rPr lang="en-US" sz="2400" dirty="0"/>
              <a:t>-las no banco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DAO.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EB580ED-FA3A-4A60-9351-2FBD96DB2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799" y="3429000"/>
            <a:ext cx="5486402" cy="17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05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0DB5-8C79-4E5E-B767-D4F58712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22C56-8719-4935-AF6E-0ED0D850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Service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conectar</a:t>
            </a:r>
            <a:r>
              <a:rPr lang="en-US" dirty="0"/>
              <a:t> com o endpoint </a:t>
            </a:r>
            <a:r>
              <a:rPr lang="en-US" dirty="0" err="1"/>
              <a:t>responsável</a:t>
            </a:r>
            <a:r>
              <a:rPr lang="en-US" dirty="0"/>
              <a:t> por </a:t>
            </a:r>
            <a:r>
              <a:rPr lang="en-US" dirty="0" err="1"/>
              <a:t>trazer</a:t>
            </a:r>
            <a:r>
              <a:rPr lang="en-US" dirty="0"/>
              <a:t> as </a:t>
            </a:r>
            <a:r>
              <a:rPr lang="en-US" dirty="0" err="1"/>
              <a:t>notificações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1D01D6D-0294-4009-8519-5C12F3B6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962" y="3962400"/>
            <a:ext cx="7110076" cy="88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834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9B3-5BD5-4332-BD2C-8469A04B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Repository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3136-B526-4458-A141-9C21411C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terá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irá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 err="1"/>
              <a:t>Conectar</a:t>
            </a:r>
            <a:r>
              <a:rPr lang="en-US" dirty="0"/>
              <a:t> com a API</a:t>
            </a:r>
          </a:p>
          <a:p>
            <a:pPr lvl="1"/>
            <a:r>
              <a:rPr lang="en-US" dirty="0" err="1"/>
              <a:t>Receber</a:t>
            </a:r>
            <a:r>
              <a:rPr lang="en-US" dirty="0"/>
              <a:t> as </a:t>
            </a:r>
            <a:r>
              <a:rPr lang="en-US" dirty="0" err="1"/>
              <a:t>notificações</a:t>
            </a:r>
            <a:endParaRPr lang="en-US" dirty="0"/>
          </a:p>
          <a:p>
            <a:pPr lvl="1"/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notificações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(as que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existirem</a:t>
            </a:r>
            <a:r>
              <a:rPr lang="en-US" dirty="0"/>
              <a:t> no banco de dados)</a:t>
            </a:r>
          </a:p>
          <a:p>
            <a:pPr lvl="1"/>
            <a:r>
              <a:rPr lang="en-US" dirty="0" err="1"/>
              <a:t>Retornar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com </a:t>
            </a:r>
            <a:r>
              <a:rPr lang="en-US" dirty="0" err="1"/>
              <a:t>apenas</a:t>
            </a:r>
            <a:r>
              <a:rPr lang="en-US" dirty="0"/>
              <a:t> as </a:t>
            </a:r>
            <a:r>
              <a:rPr lang="en-US" dirty="0" err="1"/>
              <a:t>notificações</a:t>
            </a:r>
            <a:r>
              <a:rPr lang="en-US" dirty="0"/>
              <a:t> </a:t>
            </a:r>
            <a:r>
              <a:rPr lang="en-US" dirty="0" err="1"/>
              <a:t>novas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9B3-5BD5-4332-BD2C-8469A04B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DC163E-FCE0-4F6C-ACCA-18EF7C37A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511" y="1401763"/>
            <a:ext cx="6392978" cy="49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95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0D5B-BCAB-4EAF-BE1C-6C6ABC83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para </a:t>
            </a:r>
            <a:r>
              <a:rPr lang="en-US" dirty="0" err="1"/>
              <a:t>gerenciar</a:t>
            </a:r>
            <a:r>
              <a:rPr lang="en-US" dirty="0"/>
              <a:t> as </a:t>
            </a:r>
            <a:r>
              <a:rPr lang="en-US" dirty="0" err="1"/>
              <a:t>notificações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E62D7-7B6F-444E-8342-E107E64B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um </a:t>
            </a:r>
            <a:r>
              <a:rPr lang="en-US" sz="2400" dirty="0" err="1"/>
              <a:t>pacote</a:t>
            </a:r>
            <a:r>
              <a:rPr lang="en-US" sz="2400" dirty="0"/>
              <a:t> para </a:t>
            </a:r>
            <a:r>
              <a:rPr lang="en-US" sz="2400" dirty="0" err="1"/>
              <a:t>armazenar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utilitárias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configurações</a:t>
            </a:r>
            <a:r>
              <a:rPr lang="en-US" sz="2400" dirty="0"/>
              <a:t> referents a </a:t>
            </a:r>
            <a:r>
              <a:rPr lang="en-US" sz="2400" dirty="0" err="1"/>
              <a:t>Notificacoes</a:t>
            </a:r>
            <a:r>
              <a:rPr lang="en-US" sz="2400" dirty="0"/>
              <a:t>, </a:t>
            </a:r>
            <a:r>
              <a:rPr lang="en-US" sz="2400" dirty="0" err="1"/>
              <a:t>iremos</a:t>
            </a:r>
            <a:r>
              <a:rPr lang="en-US" sz="2400" dirty="0"/>
              <a:t> </a:t>
            </a:r>
            <a:r>
              <a:rPr lang="en-US" sz="2400" dirty="0" err="1"/>
              <a:t>colocar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NotificacaoUtils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Ela </a:t>
            </a:r>
            <a:r>
              <a:rPr lang="en-US" sz="2400" dirty="0" err="1"/>
              <a:t>terá</a:t>
            </a:r>
            <a:r>
              <a:rPr lang="en-US" sz="2400" dirty="0"/>
              <a:t> </a:t>
            </a:r>
            <a:r>
              <a:rPr lang="en-US" sz="2400" dirty="0" err="1"/>
              <a:t>metodos</a:t>
            </a:r>
            <a:r>
              <a:rPr lang="en-US" sz="2400" dirty="0"/>
              <a:t> para:</a:t>
            </a:r>
          </a:p>
          <a:p>
            <a:pPr lvl="1"/>
            <a:r>
              <a:rPr lang="en-US" sz="2000" dirty="0" err="1"/>
              <a:t>Criar</a:t>
            </a:r>
            <a:r>
              <a:rPr lang="en-US" sz="2000" dirty="0"/>
              <a:t> o canal de </a:t>
            </a:r>
            <a:r>
              <a:rPr lang="en-US" sz="2000" dirty="0" err="1"/>
              <a:t>notificação</a:t>
            </a:r>
            <a:endParaRPr lang="en-US" sz="2000" dirty="0"/>
          </a:p>
          <a:p>
            <a:pPr lvl="1"/>
            <a:r>
              <a:rPr lang="en-US" sz="2000" dirty="0" err="1"/>
              <a:t>Comunicar</a:t>
            </a:r>
            <a:r>
              <a:rPr lang="en-US" sz="2000" dirty="0"/>
              <a:t> com o </a:t>
            </a:r>
            <a:r>
              <a:rPr lang="en-US" sz="2000" dirty="0" err="1"/>
              <a:t>NotificationManager</a:t>
            </a:r>
            <a:endParaRPr lang="en-US" sz="2000" dirty="0"/>
          </a:p>
          <a:p>
            <a:pPr lvl="1"/>
            <a:r>
              <a:rPr lang="en-US" sz="2000" dirty="0" err="1"/>
              <a:t>Enviar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notificação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2287177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0D5B-BCAB-4EAF-BE1C-6C6ABC83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para </a:t>
            </a:r>
            <a:r>
              <a:rPr lang="en-US" dirty="0" err="1"/>
              <a:t>gerenciar</a:t>
            </a:r>
            <a:r>
              <a:rPr lang="en-US" dirty="0"/>
              <a:t> as </a:t>
            </a:r>
            <a:r>
              <a:rPr lang="en-US" dirty="0" err="1"/>
              <a:t>notificações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543E9C-7A2B-4E4D-9EA7-E9198F0E7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5400"/>
            <a:ext cx="7467600" cy="51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5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B8D7-47B4-4D0B-A931-BADA1E3F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o 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FB08F-5090-4E9A-8305-9BED8442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Vá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New / Service / </a:t>
            </a:r>
            <a:r>
              <a:rPr lang="en-US" dirty="0" err="1"/>
              <a:t>IntentService</a:t>
            </a:r>
            <a:r>
              <a:rPr lang="en-US" dirty="0"/>
              <a:t>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20ED52B-8B98-42A0-89DF-D0CD9B83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1" y="2323516"/>
            <a:ext cx="5791198" cy="413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0562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239C-C346-4EE4-B830-272D81DA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o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20A7-0E2C-4E5E-9385-70AA4836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service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registrado</a:t>
            </a:r>
            <a:r>
              <a:rPr lang="en-US" dirty="0"/>
              <a:t> no AndroidManifest.xml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C494A-7E1C-4BFF-B337-20672CF3F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51" y="3009313"/>
            <a:ext cx="667569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33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0E1-4078-4C34-8682-AEBD944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CB16-5E8B-4B6C-80D1-39F46769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 err="1"/>
              <a:t>Chamar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da </a:t>
            </a:r>
            <a:r>
              <a:rPr lang="en-US" dirty="0" err="1"/>
              <a:t>NotificacaoRepository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Percorrer</a:t>
            </a:r>
            <a:r>
              <a:rPr lang="en-US" dirty="0"/>
              <a:t> as </a:t>
            </a:r>
            <a:r>
              <a:rPr lang="en-US" dirty="0" err="1"/>
              <a:t>notificações</a:t>
            </a:r>
            <a:r>
              <a:rPr lang="en-US" dirty="0"/>
              <a:t> </a:t>
            </a:r>
            <a:r>
              <a:rPr lang="en-US" dirty="0" err="1"/>
              <a:t>retornadas</a:t>
            </a:r>
            <a:endParaRPr lang="en-US" dirty="0"/>
          </a:p>
          <a:p>
            <a:pPr lvl="1"/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notificação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usuário</a:t>
            </a:r>
            <a:endParaRPr lang="en-US" dirty="0"/>
          </a:p>
          <a:p>
            <a:pPr lvl="1"/>
            <a:r>
              <a:rPr lang="en-US" dirty="0" err="1"/>
              <a:t>Esperar</a:t>
            </a:r>
            <a:r>
              <a:rPr lang="en-US" dirty="0"/>
              <a:t> 30 </a:t>
            </a:r>
            <a:r>
              <a:rPr lang="en-US" dirty="0" err="1"/>
              <a:t>segundos</a:t>
            </a:r>
            <a:r>
              <a:rPr lang="en-US" dirty="0"/>
              <a:t> e </a:t>
            </a:r>
            <a:r>
              <a:rPr lang="en-US" dirty="0" err="1"/>
              <a:t>repetir</a:t>
            </a:r>
            <a:r>
              <a:rPr lang="en-US" dirty="0"/>
              <a:t> a </a:t>
            </a:r>
            <a:r>
              <a:rPr lang="en-US" dirty="0" err="1"/>
              <a:t>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29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66B4-5EBE-4423-B885-21937309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9C0D46-5776-4A5F-9D5E-C4CB044D7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9129"/>
            <a:ext cx="7467600" cy="5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serviços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sz="2000" dirty="0"/>
              <a:t>Primeiro plano</a:t>
            </a:r>
          </a:p>
          <a:p>
            <a:pPr lvl="1">
              <a:spcBef>
                <a:spcPts val="600"/>
              </a:spcBef>
            </a:pPr>
            <a:r>
              <a:rPr lang="pt-BR" sz="1800" dirty="0"/>
              <a:t>O usuário é notificado de sua execução</a:t>
            </a:r>
          </a:p>
          <a:p>
            <a:pPr lvl="1">
              <a:spcBef>
                <a:spcPts val="600"/>
              </a:spcBef>
            </a:pPr>
            <a:r>
              <a:rPr lang="pt-BR" sz="1800" dirty="0"/>
              <a:t>Continua rodando se o usuário não estiver interagindo com o aplicativo</a:t>
            </a:r>
          </a:p>
          <a:p>
            <a:pPr lvl="1">
              <a:spcBef>
                <a:spcPts val="600"/>
              </a:spcBef>
            </a:pPr>
            <a:endParaRPr lang="pt-BR" sz="1800" dirty="0"/>
          </a:p>
          <a:p>
            <a:pPr>
              <a:spcBef>
                <a:spcPts val="600"/>
              </a:spcBef>
            </a:pPr>
            <a:r>
              <a:rPr lang="pt-BR" sz="2000" dirty="0"/>
              <a:t>Segundo plano</a:t>
            </a:r>
          </a:p>
          <a:p>
            <a:pPr lvl="1">
              <a:spcBef>
                <a:spcPts val="600"/>
              </a:spcBef>
            </a:pPr>
            <a:r>
              <a:rPr lang="pt-BR" sz="1800" dirty="0"/>
              <a:t>O serviço não é perceptível ao usuário</a:t>
            </a:r>
          </a:p>
          <a:p>
            <a:pPr lvl="1">
              <a:spcBef>
                <a:spcPts val="600"/>
              </a:spcBef>
            </a:pPr>
            <a:r>
              <a:rPr lang="pt-BR" sz="1800" dirty="0"/>
              <a:t>API de nivel 26 ou superior possui restrições para estes serviços rodarem quando o aplicativo nao estiver em primeiro plano</a:t>
            </a:r>
          </a:p>
          <a:p>
            <a:pPr lvl="1">
              <a:spcBef>
                <a:spcPts val="600"/>
              </a:spcBef>
            </a:pPr>
            <a:endParaRPr lang="pt-BR" sz="1800" dirty="0"/>
          </a:p>
          <a:p>
            <a:pPr>
              <a:spcBef>
                <a:spcPts val="600"/>
              </a:spcBef>
            </a:pPr>
            <a:r>
              <a:rPr lang="pt-BR" sz="2000" dirty="0"/>
              <a:t>Vinculado</a:t>
            </a:r>
            <a:endParaRPr lang="pt-BR" sz="2400" dirty="0"/>
          </a:p>
          <a:p>
            <a:pPr lvl="1">
              <a:spcBef>
                <a:spcPts val="600"/>
              </a:spcBef>
            </a:pPr>
            <a:r>
              <a:rPr lang="pt-BR" sz="1800" dirty="0"/>
              <a:t>É vinculado com bindService() a um componente do aplicativo</a:t>
            </a:r>
          </a:p>
          <a:p>
            <a:pPr lvl="1">
              <a:spcBef>
                <a:spcPts val="600"/>
              </a:spcBef>
            </a:pPr>
            <a:r>
              <a:rPr lang="pt-BR" sz="1800" dirty="0"/>
              <a:t>Quando o componente for desvinculado, o serviço será eliminado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993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3436-0C53-4C2D-ABA6-CA261051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Acionando</a:t>
            </a:r>
            <a:r>
              <a:rPr lang="en-US" dirty="0"/>
              <a:t> o </a:t>
            </a:r>
            <a:r>
              <a:rPr lang="en-US" dirty="0" err="1"/>
              <a:t>serviço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9D57BF-E888-4036-A739-8D05D631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/>
              <a:t>O </a:t>
            </a:r>
            <a:r>
              <a:rPr lang="en-US" sz="2000" dirty="0" err="1"/>
              <a:t>gatilho</a:t>
            </a:r>
            <a:r>
              <a:rPr lang="en-US" sz="2000" dirty="0"/>
              <a:t> para </a:t>
            </a:r>
            <a:r>
              <a:rPr lang="en-US" sz="2000" dirty="0" err="1"/>
              <a:t>acionar</a:t>
            </a:r>
            <a:r>
              <a:rPr lang="en-US" sz="2000" dirty="0"/>
              <a:t> o </a:t>
            </a:r>
            <a:r>
              <a:rPr lang="en-US" sz="2000" dirty="0" err="1"/>
              <a:t>nosso</a:t>
            </a:r>
            <a:r>
              <a:rPr lang="en-US" sz="2000" dirty="0"/>
              <a:t> </a:t>
            </a:r>
            <a:r>
              <a:rPr lang="en-US" sz="2000" dirty="0" err="1"/>
              <a:t>serviço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ser, por </a:t>
            </a:r>
            <a:r>
              <a:rPr lang="en-US" sz="2000" dirty="0" err="1"/>
              <a:t>exemplo</a:t>
            </a:r>
            <a:r>
              <a:rPr lang="en-US" sz="2000" dirty="0"/>
              <a:t>, a </a:t>
            </a:r>
            <a:r>
              <a:rPr lang="en-US" sz="2000" dirty="0" err="1"/>
              <a:t>ação</a:t>
            </a:r>
            <a:r>
              <a:rPr lang="en-US" sz="2000" dirty="0"/>
              <a:t> do </a:t>
            </a:r>
            <a:r>
              <a:rPr lang="en-US" sz="2000" dirty="0" err="1"/>
              <a:t>usuário</a:t>
            </a:r>
            <a:r>
              <a:rPr lang="en-US" sz="2000" dirty="0"/>
              <a:t> de </a:t>
            </a:r>
            <a:r>
              <a:rPr lang="en-US" sz="2000" dirty="0" err="1"/>
              <a:t>realizar</a:t>
            </a:r>
            <a:r>
              <a:rPr lang="en-US" sz="2000" dirty="0"/>
              <a:t> login. </a:t>
            </a:r>
            <a:r>
              <a:rPr lang="en-US" sz="2000" dirty="0" err="1"/>
              <a:t>Vamos</a:t>
            </a:r>
            <a:r>
              <a:rPr lang="en-US" sz="2000" dirty="0"/>
              <a:t> </a:t>
            </a:r>
            <a:r>
              <a:rPr lang="en-US" sz="2000" dirty="0" err="1"/>
              <a:t>colocar</a:t>
            </a:r>
            <a:r>
              <a:rPr lang="en-US" sz="2000" dirty="0"/>
              <a:t> o Intent </a:t>
            </a:r>
            <a:r>
              <a:rPr lang="en-US" sz="2000" dirty="0" err="1"/>
              <a:t>na</a:t>
            </a:r>
            <a:r>
              <a:rPr lang="en-US" sz="2000" dirty="0"/>
              <a:t> TelaLogin.java</a:t>
            </a:r>
          </a:p>
        </p:txBody>
      </p:sp>
      <p:pic>
        <p:nvPicPr>
          <p:cNvPr id="6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5D044F-2301-492E-82A4-CB4DC4CE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" y="2558034"/>
            <a:ext cx="8229600" cy="429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362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63E4844-1F1B-45DF-B91F-6A953394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r>
              <a:rPr lang="en-US" dirty="0" err="1"/>
              <a:t>Testando</a:t>
            </a:r>
            <a:r>
              <a:rPr lang="en-US" dirty="0"/>
              <a:t> o </a:t>
            </a:r>
            <a:r>
              <a:rPr lang="en-US" dirty="0" err="1"/>
              <a:t>serviço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F994-A1EE-4B95-B5D2-8A0295A10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30 </a:t>
            </a:r>
            <a:r>
              <a:rPr lang="en-US" dirty="0" err="1"/>
              <a:t>segundos</a:t>
            </a:r>
            <a:r>
              <a:rPr lang="en-US" dirty="0"/>
              <a:t>, o service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web service e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notificações</a:t>
            </a:r>
            <a:r>
              <a:rPr lang="en-US" dirty="0"/>
              <a:t> para o </a:t>
            </a:r>
            <a:r>
              <a:rPr lang="en-US" dirty="0" err="1"/>
              <a:t>usuário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D2E5B-914D-41B9-BEEE-CCF4891E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371600"/>
            <a:ext cx="3038345" cy="5193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995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4F19-DC67-433F-B1F1-76138E1D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serviço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D2B7-3FFF-496C-894F-754EDE65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 </a:t>
            </a:r>
            <a:r>
              <a:rPr lang="en-US" sz="2400" dirty="0" err="1"/>
              <a:t>criar</a:t>
            </a:r>
            <a:r>
              <a:rPr lang="en-US" sz="2400" dirty="0"/>
              <a:t> um </a:t>
            </a:r>
            <a:r>
              <a:rPr lang="en-US" sz="2400" dirty="0" err="1"/>
              <a:t>serviço</a:t>
            </a:r>
            <a:r>
              <a:rPr lang="en-US" sz="2400" dirty="0"/>
              <a:t>, </a:t>
            </a:r>
            <a:r>
              <a:rPr lang="en-US" sz="2400" dirty="0" err="1"/>
              <a:t>basta</a:t>
            </a:r>
            <a:r>
              <a:rPr lang="en-US" sz="2400" dirty="0"/>
              <a:t> </a:t>
            </a:r>
            <a:r>
              <a:rPr lang="en-US" sz="2400" dirty="0" err="1"/>
              <a:t>estender</a:t>
            </a:r>
            <a:r>
              <a:rPr lang="en-US" sz="2400" dirty="0"/>
              <a:t> a </a:t>
            </a:r>
            <a:r>
              <a:rPr lang="en-US" sz="2400" dirty="0" err="1"/>
              <a:t>classe</a:t>
            </a:r>
            <a:r>
              <a:rPr lang="en-US" sz="2400" dirty="0"/>
              <a:t> Service (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das subclasses,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IntentService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principais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onStartCommand</a:t>
            </a:r>
            <a:r>
              <a:rPr lang="en-US" sz="2000" dirty="0"/>
              <a:t>()</a:t>
            </a:r>
          </a:p>
          <a:p>
            <a:pPr lvl="2"/>
            <a:r>
              <a:rPr lang="en-US" sz="1600" dirty="0" err="1"/>
              <a:t>executado</a:t>
            </a:r>
            <a:r>
              <a:rPr lang="en-US" sz="1600" dirty="0"/>
              <a:t> </a:t>
            </a:r>
            <a:r>
              <a:rPr lang="en-US" sz="1600" dirty="0" err="1"/>
              <a:t>quando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atividade</a:t>
            </a:r>
            <a:r>
              <a:rPr lang="en-US" sz="1600" dirty="0"/>
              <a:t> </a:t>
            </a:r>
            <a:r>
              <a:rPr lang="en-US" sz="1600" dirty="0" err="1"/>
              <a:t>usa</a:t>
            </a:r>
            <a:r>
              <a:rPr lang="en-US" sz="1600" dirty="0"/>
              <a:t> </a:t>
            </a:r>
            <a:r>
              <a:rPr lang="en-US" sz="1600" dirty="0" err="1"/>
              <a:t>startService</a:t>
            </a:r>
            <a:r>
              <a:rPr lang="en-US" sz="1600" dirty="0"/>
              <a:t>() para </a:t>
            </a:r>
            <a:r>
              <a:rPr lang="en-US" sz="1600" dirty="0" err="1"/>
              <a:t>acionar</a:t>
            </a:r>
            <a:r>
              <a:rPr lang="en-US" sz="1600" dirty="0"/>
              <a:t> o </a:t>
            </a:r>
            <a:r>
              <a:rPr lang="en-US" sz="1600" dirty="0" err="1"/>
              <a:t>Serviço</a:t>
            </a:r>
            <a:endParaRPr lang="en-US" sz="1600" dirty="0"/>
          </a:p>
          <a:p>
            <a:pPr lvl="1"/>
            <a:r>
              <a:rPr lang="en-US" sz="2000" dirty="0" err="1"/>
              <a:t>onBind</a:t>
            </a:r>
            <a:r>
              <a:rPr lang="en-US" sz="2000" dirty="0"/>
              <a:t>() </a:t>
            </a:r>
          </a:p>
          <a:p>
            <a:pPr lvl="2"/>
            <a:r>
              <a:rPr lang="en-US" sz="1600" dirty="0" err="1"/>
              <a:t>invocado</a:t>
            </a:r>
            <a:r>
              <a:rPr lang="en-US" sz="1600" dirty="0"/>
              <a:t> </a:t>
            </a:r>
            <a:r>
              <a:rPr lang="en-US" sz="1600" dirty="0" err="1"/>
              <a:t>quando</a:t>
            </a:r>
            <a:r>
              <a:rPr lang="en-US" sz="1600" dirty="0"/>
              <a:t> um </a:t>
            </a:r>
            <a:r>
              <a:rPr lang="en-US" sz="1600" dirty="0" err="1"/>
              <a:t>componente</a:t>
            </a:r>
            <a:r>
              <a:rPr lang="en-US" sz="1600" dirty="0"/>
              <a:t> </a:t>
            </a:r>
            <a:r>
              <a:rPr lang="en-US" sz="1600" dirty="0" err="1"/>
              <a:t>usa</a:t>
            </a:r>
            <a:r>
              <a:rPr lang="en-US" sz="1600" dirty="0"/>
              <a:t> </a:t>
            </a:r>
            <a:r>
              <a:rPr lang="en-US" sz="1600" dirty="0" err="1"/>
              <a:t>bindService</a:t>
            </a:r>
            <a:r>
              <a:rPr lang="en-US" sz="1600" dirty="0"/>
              <a:t>() para se </a:t>
            </a:r>
            <a:r>
              <a:rPr lang="en-US" sz="1600" dirty="0" err="1"/>
              <a:t>vincular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serviço</a:t>
            </a:r>
            <a:endParaRPr lang="en-US" sz="1600" dirty="0"/>
          </a:p>
          <a:p>
            <a:pPr lvl="1"/>
            <a:r>
              <a:rPr lang="en-US" sz="2000" dirty="0" err="1"/>
              <a:t>onCreate</a:t>
            </a:r>
            <a:r>
              <a:rPr lang="en-US" sz="2000" dirty="0"/>
              <a:t>() </a:t>
            </a:r>
          </a:p>
          <a:p>
            <a:pPr lvl="2"/>
            <a:r>
              <a:rPr lang="en-US" sz="1600" dirty="0" err="1"/>
              <a:t>acionado</a:t>
            </a:r>
            <a:r>
              <a:rPr lang="en-US" sz="1600" dirty="0"/>
              <a:t> antes de </a:t>
            </a:r>
            <a:r>
              <a:rPr lang="en-US" sz="1600" dirty="0" err="1"/>
              <a:t>onStartCommand</a:t>
            </a:r>
            <a:r>
              <a:rPr lang="en-US" sz="1600" dirty="0"/>
              <a:t>()</a:t>
            </a:r>
          </a:p>
          <a:p>
            <a:pPr lvl="1"/>
            <a:r>
              <a:rPr lang="en-US" sz="2000" dirty="0" err="1"/>
              <a:t>onDestroy</a:t>
            </a:r>
            <a:r>
              <a:rPr lang="en-US" sz="2000" dirty="0"/>
              <a:t>() </a:t>
            </a:r>
          </a:p>
          <a:p>
            <a:pPr lvl="2"/>
            <a:r>
              <a:rPr lang="en-US" sz="1600" dirty="0"/>
              <a:t>ultimo </a:t>
            </a:r>
            <a:r>
              <a:rPr lang="en-US" sz="1600" dirty="0" err="1"/>
              <a:t>método</a:t>
            </a:r>
            <a:r>
              <a:rPr lang="en-US" sz="1600" dirty="0"/>
              <a:t> </a:t>
            </a:r>
            <a:r>
              <a:rPr lang="en-US" sz="1600" dirty="0" err="1"/>
              <a:t>acionado</a:t>
            </a:r>
            <a:r>
              <a:rPr lang="en-US" sz="1600" dirty="0"/>
              <a:t> antes do </a:t>
            </a:r>
            <a:r>
              <a:rPr lang="en-US" sz="1600" dirty="0" err="1"/>
              <a:t>serviço</a:t>
            </a:r>
            <a:r>
              <a:rPr lang="en-US" sz="1600" dirty="0"/>
              <a:t> ser </a:t>
            </a:r>
            <a:r>
              <a:rPr lang="en-US" sz="1600" dirty="0" err="1"/>
              <a:t>destruído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773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271C-C1A4-4722-BC76-6E59A186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Declaração</a:t>
            </a:r>
            <a:r>
              <a:rPr lang="en-US" dirty="0"/>
              <a:t> do </a:t>
            </a:r>
            <a:r>
              <a:rPr lang="en-US" dirty="0" err="1"/>
              <a:t>serviço</a:t>
            </a:r>
            <a:r>
              <a:rPr lang="en-US" dirty="0"/>
              <a:t> no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7703-2C50-4B54-B601-957BFC51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Você precisa declarar todos os serviços no arquivo de manifesto do aplicativo, assim como fez com as atividades e com outros componentes.</a:t>
            </a:r>
          </a:p>
          <a:p>
            <a:endParaRPr lang="pt-BR" sz="2000" dirty="0"/>
          </a:p>
          <a:p>
            <a:r>
              <a:rPr lang="pt-BR" sz="2000" dirty="0"/>
              <a:t>Para declarar o serviço, adicione um elemento &lt;service&gt; como filho do elemento &lt;application&gt;. Vejamos um exemplo: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92AE9-3053-4DE9-9BF4-C8E4ED10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9" y="4114800"/>
            <a:ext cx="6706181" cy="1531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186E8-8681-456C-8A3D-6AAE4D0493DE}"/>
              </a:ext>
            </a:extLst>
          </p:cNvPr>
          <p:cNvSpPr txBox="1"/>
          <p:nvPr/>
        </p:nvSpPr>
        <p:spPr>
          <a:xfrm>
            <a:off x="1421903" y="5715000"/>
            <a:ext cx="6300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Fonte: </a:t>
            </a:r>
            <a:r>
              <a:rPr lang="en-US" sz="1200" dirty="0">
                <a:hlinkClick r:id="rId3"/>
              </a:rPr>
              <a:t>https://developer.android.com/guide/components/services</a:t>
            </a:r>
            <a:endParaRPr lang="en-US" sz="1200" dirty="0"/>
          </a:p>
          <a:p>
            <a:pPr algn="ctr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9977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7587-0A9C-4AF0-AF17-6CA0E20F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do </a:t>
            </a:r>
            <a:r>
              <a:rPr lang="en-US" dirty="0" err="1"/>
              <a:t>serviço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8AC2-9E7F-4B80-80BD-56F45975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Geralmente, há duas classes que podem ser estendidas para criar um serviço iniciado:</a:t>
            </a:r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Como a maioria dos serviços não precisa lidar com várias solicitações simultaneamente (o que pode ser perigoso para situações de vários threads), é melhor se o serviço for implementado usando a classe IntentService.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089B-458E-48A6-A602-6144EEA9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0" y="2438400"/>
            <a:ext cx="7997600" cy="25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AC170D-EF40-4D9A-B10E-6A5A9CEF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Service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EFA8D-0184-432D-B619-67E45468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sz="2000" dirty="0"/>
              <a:t>A classe IntentService executa as seguintes ações:</a:t>
            </a:r>
          </a:p>
          <a:p>
            <a:pPr lvl="1">
              <a:spcAft>
                <a:spcPts val="1800"/>
              </a:spcAft>
            </a:pPr>
            <a:r>
              <a:rPr lang="pt-BR" sz="1600" dirty="0"/>
              <a:t>Cria um thread de trabalho padrão que executa todos os intents entregues a onStartCommand() </a:t>
            </a:r>
            <a:r>
              <a:rPr lang="pt-BR" sz="1600" b="1" dirty="0">
                <a:solidFill>
                  <a:schemeClr val="accent5"/>
                </a:solidFill>
              </a:rPr>
              <a:t>separado do thread principal</a:t>
            </a:r>
            <a:r>
              <a:rPr lang="pt-BR" sz="1600" dirty="0"/>
              <a:t> do aplicativo.</a:t>
            </a:r>
          </a:p>
          <a:p>
            <a:pPr lvl="1">
              <a:spcAft>
                <a:spcPts val="1800"/>
              </a:spcAft>
            </a:pPr>
            <a:r>
              <a:rPr lang="pt-BR" sz="1600" dirty="0"/>
              <a:t>Cria </a:t>
            </a:r>
            <a:r>
              <a:rPr lang="pt-BR" sz="1600" b="1" dirty="0"/>
              <a:t>uma </a:t>
            </a:r>
            <a:r>
              <a:rPr lang="pt-BR" sz="1600" b="1" dirty="0">
                <a:solidFill>
                  <a:schemeClr val="accent5"/>
                </a:solidFill>
              </a:rPr>
              <a:t>fila de trabalho </a:t>
            </a:r>
            <a:r>
              <a:rPr lang="pt-BR" sz="1600" dirty="0"/>
              <a:t>que passa um intent por vez à implementação onHandleIntent(), para que nunca seja necessário preocupar-se com vários threads.</a:t>
            </a:r>
          </a:p>
          <a:p>
            <a:pPr lvl="1">
              <a:spcAft>
                <a:spcPts val="1800"/>
              </a:spcAft>
            </a:pPr>
            <a:r>
              <a:rPr lang="pt-BR" sz="1600" dirty="0"/>
              <a:t>Interrompe o serviço depois que todas as solicitações forem resolvidas para que não seja necessário chamar </a:t>
            </a:r>
            <a:r>
              <a:rPr lang="pt-BR" sz="1600" b="1" dirty="0">
                <a:solidFill>
                  <a:schemeClr val="accent5"/>
                </a:solidFill>
              </a:rPr>
              <a:t>stopSelf</a:t>
            </a:r>
            <a:r>
              <a:rPr lang="pt-BR" sz="1600" dirty="0"/>
              <a:t>().</a:t>
            </a:r>
          </a:p>
          <a:p>
            <a:pPr lvl="1">
              <a:spcAft>
                <a:spcPts val="1800"/>
              </a:spcAft>
            </a:pPr>
            <a:r>
              <a:rPr lang="pt-BR" sz="1600" dirty="0"/>
              <a:t>Fornece uma implementação padrão de </a:t>
            </a:r>
            <a:r>
              <a:rPr lang="pt-BR" sz="1600" b="1" dirty="0">
                <a:solidFill>
                  <a:schemeClr val="accent5"/>
                </a:solidFill>
              </a:rPr>
              <a:t>onBind</a:t>
            </a:r>
            <a:r>
              <a:rPr lang="pt-BR" sz="1600" dirty="0"/>
              <a:t>() que retorna como nulo.</a:t>
            </a:r>
          </a:p>
          <a:p>
            <a:pPr lvl="1">
              <a:spcAft>
                <a:spcPts val="1800"/>
              </a:spcAft>
            </a:pPr>
            <a:r>
              <a:rPr lang="pt-BR" sz="1600" dirty="0"/>
              <a:t>Fornece uma implementação padrão de </a:t>
            </a:r>
            <a:r>
              <a:rPr lang="pt-BR" sz="1600" b="1" dirty="0">
                <a:solidFill>
                  <a:schemeClr val="accent5"/>
                </a:solidFill>
              </a:rPr>
              <a:t>onStartCommand</a:t>
            </a:r>
            <a:r>
              <a:rPr lang="pt-BR" sz="1600" dirty="0"/>
              <a:t>() que envia o intent para a fila de trabalho e, em seguida, para a implementação de onHandleIntent().</a:t>
            </a:r>
          </a:p>
        </p:txBody>
      </p:sp>
    </p:spTree>
    <p:extLst>
      <p:ext uri="{BB962C8B-B14F-4D97-AF65-F5344CB8AC3E}">
        <p14:creationId xmlns:p14="http://schemas.microsoft.com/office/powerpoint/2010/main" val="212957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5E02-5C0B-42D8-9793-ED93D7CE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AB71-DFD8-4F00-9447-455218E91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4038600" cy="3306763"/>
          </a:xfrm>
        </p:spPr>
        <p:txBody>
          <a:bodyPr/>
          <a:lstStyle/>
          <a:p>
            <a:r>
              <a:rPr lang="pt-BR" sz="2000" dirty="0"/>
              <a:t>Notificação de aviso (Toast): aparece por um breve momento.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D7255-96B3-497F-A008-DC496AAC5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19400"/>
            <a:ext cx="4038600" cy="3306763"/>
          </a:xfrm>
        </p:spPr>
        <p:txBody>
          <a:bodyPr/>
          <a:lstStyle/>
          <a:p>
            <a:r>
              <a:rPr lang="pt-BR" sz="2000" dirty="0"/>
              <a:t>Notificação da barra de status</a:t>
            </a:r>
            <a:r>
              <a:rPr lang="en-US" sz="2000" dirty="0"/>
              <a:t>: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abrir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atividade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ser </a:t>
            </a:r>
            <a:r>
              <a:rPr lang="en-US" sz="2000" dirty="0" err="1"/>
              <a:t>clicada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47518D-DC89-46A3-9CF2-D7C656AE0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12453" r="12069"/>
          <a:stretch/>
        </p:blipFill>
        <p:spPr>
          <a:xfrm>
            <a:off x="680001" y="4157027"/>
            <a:ext cx="3581400" cy="228886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7112B5-B6E1-4EAA-9A1C-90905290DFD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1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Quando em execução, um serviço pode notificar o usuário sobre eventos usando notificações.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A4505-EE0F-4370-9548-BF2B8A3F41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45"/>
          <a:stretch/>
        </p:blipFill>
        <p:spPr>
          <a:xfrm>
            <a:off x="5269399" y="4114800"/>
            <a:ext cx="2796202" cy="23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9341E6-C171-40C7-8439-76179CE0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Canais</a:t>
            </a:r>
            <a:r>
              <a:rPr lang="en-US" dirty="0"/>
              <a:t> de </a:t>
            </a:r>
            <a:r>
              <a:rPr lang="en-US" dirty="0" err="1"/>
              <a:t>notificação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2F93E-F7BA-42BB-97A6-6D48F4CC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 err="1"/>
              <a:t>partir</a:t>
            </a:r>
            <a:r>
              <a:rPr lang="en-US" sz="2400" dirty="0"/>
              <a:t> do Android 8, o </a:t>
            </a:r>
            <a:r>
              <a:rPr lang="en-US" sz="2400" dirty="0" err="1"/>
              <a:t>aplicativo</a:t>
            </a:r>
            <a:r>
              <a:rPr lang="en-US" sz="2400" dirty="0"/>
              <a:t> </a:t>
            </a:r>
            <a:r>
              <a:rPr lang="en-US" sz="2400" dirty="0" err="1"/>
              <a:t>deve</a:t>
            </a:r>
            <a:r>
              <a:rPr lang="en-US" sz="2400" dirty="0"/>
              <a:t> </a:t>
            </a:r>
            <a:r>
              <a:rPr lang="en-US" sz="2400" dirty="0" err="1"/>
              <a:t>registar</a:t>
            </a:r>
            <a:r>
              <a:rPr lang="en-US" sz="2400" dirty="0"/>
              <a:t> </a:t>
            </a:r>
            <a:r>
              <a:rPr lang="en-US" sz="2400" dirty="0" err="1"/>
              <a:t>canais</a:t>
            </a:r>
            <a:r>
              <a:rPr lang="en-US" sz="2400" dirty="0"/>
              <a:t> de </a:t>
            </a:r>
            <a:r>
              <a:rPr lang="en-US" sz="2400" dirty="0" err="1"/>
              <a:t>notificação</a:t>
            </a:r>
            <a:r>
              <a:rPr lang="en-US" sz="2400" dirty="0"/>
              <a:t>. </a:t>
            </a:r>
            <a:r>
              <a:rPr lang="en-US" sz="2400" dirty="0" err="1"/>
              <a:t>Cada</a:t>
            </a:r>
            <a:r>
              <a:rPr lang="en-US" sz="2400" dirty="0"/>
              <a:t> canal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definir</a:t>
            </a:r>
            <a:r>
              <a:rPr lang="en-US" sz="2400" dirty="0"/>
              <a:t> </a:t>
            </a:r>
            <a:r>
              <a:rPr lang="en-US" sz="2400" dirty="0" err="1"/>
              <a:t>configurações</a:t>
            </a:r>
            <a:r>
              <a:rPr lang="en-US" sz="2400" dirty="0"/>
              <a:t> </a:t>
            </a:r>
            <a:r>
              <a:rPr lang="en-US" sz="2400" dirty="0" err="1"/>
              <a:t>próprias</a:t>
            </a:r>
            <a:r>
              <a:rPr lang="en-US" sz="2400" dirty="0"/>
              <a:t> que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aplicadas</a:t>
            </a:r>
            <a:r>
              <a:rPr lang="en-US" sz="2400" dirty="0"/>
              <a:t> a </a:t>
            </a:r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notificações</a:t>
            </a:r>
            <a:r>
              <a:rPr lang="en-US" sz="2400" dirty="0"/>
              <a:t> </a:t>
            </a:r>
            <a:r>
              <a:rPr lang="en-US" sz="2400" dirty="0" err="1"/>
              <a:t>enviadas</a:t>
            </a:r>
            <a:r>
              <a:rPr lang="en-US" sz="2400" dirty="0"/>
              <a:t> por </a:t>
            </a:r>
            <a:r>
              <a:rPr lang="en-US" sz="2400" dirty="0" err="1"/>
              <a:t>ele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Prioridade</a:t>
            </a:r>
            <a:endParaRPr lang="en-US" sz="2000" dirty="0"/>
          </a:p>
          <a:p>
            <a:pPr lvl="1"/>
            <a:r>
              <a:rPr lang="en-US" sz="2000" dirty="0" err="1"/>
              <a:t>Visibilidade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tela</a:t>
            </a:r>
            <a:r>
              <a:rPr lang="en-US" sz="2000" dirty="0"/>
              <a:t> </a:t>
            </a:r>
            <a:r>
              <a:rPr lang="en-US" sz="2000" dirty="0" err="1"/>
              <a:t>bloqueada</a:t>
            </a:r>
            <a:endParaRPr lang="en-US" sz="2000" dirty="0"/>
          </a:p>
          <a:p>
            <a:pPr lvl="1"/>
            <a:r>
              <a:rPr lang="en-US" sz="2000" dirty="0"/>
              <a:t>Tipo de </a:t>
            </a:r>
            <a:r>
              <a:rPr lang="en-US" sz="2000" dirty="0" err="1"/>
              <a:t>notificação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O </a:t>
            </a:r>
            <a:r>
              <a:rPr lang="en-US" sz="2400" dirty="0" err="1"/>
              <a:t>usuário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alterar</a:t>
            </a:r>
            <a:r>
              <a:rPr lang="en-US" sz="2400" dirty="0"/>
              <a:t> </a:t>
            </a:r>
            <a:r>
              <a:rPr lang="en-US" sz="2400" dirty="0" err="1"/>
              <a:t>configurações</a:t>
            </a:r>
            <a:r>
              <a:rPr lang="en-US" sz="2400" dirty="0"/>
              <a:t> </a:t>
            </a:r>
            <a:r>
              <a:rPr lang="en-US" sz="2400" dirty="0" err="1"/>
              <a:t>específicas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canal de </a:t>
            </a:r>
            <a:r>
              <a:rPr lang="en-US" sz="2400" dirty="0" err="1"/>
              <a:t>notificação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ajustes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961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973</Words>
  <Application>Microsoft Office PowerPoint</Application>
  <PresentationFormat>On-screen Show (4:3)</PresentationFormat>
  <Paragraphs>132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TemaUMC</vt:lpstr>
      <vt:lpstr>Serviços e notificações</vt:lpstr>
      <vt:lpstr>Serviço</vt:lpstr>
      <vt:lpstr>Tipos de serviços</vt:lpstr>
      <vt:lpstr>Criar um serviço</vt:lpstr>
      <vt:lpstr>Declaração do serviço no manifesto</vt:lpstr>
      <vt:lpstr>Classe do serviço</vt:lpstr>
      <vt:lpstr>Intent Service</vt:lpstr>
      <vt:lpstr>Notificações</vt:lpstr>
      <vt:lpstr>Canais de notificação</vt:lpstr>
      <vt:lpstr>Criar um canal de notificação</vt:lpstr>
      <vt:lpstr>Criar uma notificação simples</vt:lpstr>
      <vt:lpstr>Pending Intent</vt:lpstr>
      <vt:lpstr>Exibir a notificação</vt:lpstr>
      <vt:lpstr>PowerPoint Presentation</vt:lpstr>
      <vt:lpstr>A API</vt:lpstr>
      <vt:lpstr>Estrutura do código</vt:lpstr>
      <vt:lpstr>Dependências</vt:lpstr>
      <vt:lpstr>Dependências</vt:lpstr>
      <vt:lpstr>A classe modelo</vt:lpstr>
      <vt:lpstr>A classe DAO</vt:lpstr>
      <vt:lpstr>A classe Service</vt:lpstr>
      <vt:lpstr>A classe Repository</vt:lpstr>
      <vt:lpstr>A classe Repository</vt:lpstr>
      <vt:lpstr>Classe para gerenciar as notificações</vt:lpstr>
      <vt:lpstr>Classe para gerenciar as notificações</vt:lpstr>
      <vt:lpstr>Criando o service</vt:lpstr>
      <vt:lpstr>Criando o service</vt:lpstr>
      <vt:lpstr>A classe Service</vt:lpstr>
      <vt:lpstr>A classe Service</vt:lpstr>
      <vt:lpstr>Acionando o serviço</vt:lpstr>
      <vt:lpstr>Testando o serviço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Serviços e notificações push</dc:title>
  <dc:creator>Danielle Goncalves Prado Aguiar Martin</dc:creator>
  <cp:lastModifiedBy>Danielle Goncalves Prado Aguiar Martin</cp:lastModifiedBy>
  <cp:revision>6</cp:revision>
  <dcterms:created xsi:type="dcterms:W3CDTF">2020-05-28T21:16:03Z</dcterms:created>
  <dcterms:modified xsi:type="dcterms:W3CDTF">2020-05-29T00:51:40Z</dcterms:modified>
</cp:coreProperties>
</file>