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ublic Sans Bold" charset="1" panose="00000000000000000000"/>
      <p:regular r:id="rId19"/>
    </p:embeddedFont>
    <p:embeddedFont>
      <p:font typeface="Playfair Display" charset="1" panose="00000500000000000000"/>
      <p:regular r:id="rId20"/>
    </p:embeddedFont>
    <p:embeddedFont>
      <p:font typeface="Public Sans" charset="1" panose="00000000000000000000"/>
      <p:regular r:id="rId21"/>
    </p:embeddedFont>
    <p:embeddedFont>
      <p:font typeface="Playfair Display Italics" charset="1" panose="00000500000000000000"/>
      <p:regular r:id="rId22"/>
    </p:embeddedFont>
    <p:embeddedFont>
      <p:font typeface="Garet" charset="1" panose="00000000000000000000"/>
      <p:regular r:id="rId23"/>
    </p:embeddedFont>
    <p:embeddedFont>
      <p:font typeface="Garet Bold"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16" Target="../media/image31.png" Type="http://schemas.openxmlformats.org/officeDocument/2006/relationships/image"/><Relationship Id="rId17" Target="../media/image32.svg" Type="http://schemas.openxmlformats.org/officeDocument/2006/relationships/image"/><Relationship Id="rId18" Target="../media/image33.png" Type="http://schemas.openxmlformats.org/officeDocument/2006/relationships/image"/><Relationship Id="rId19" Target="../media/image34.svg" Type="http://schemas.openxmlformats.org/officeDocument/2006/relationships/image"/><Relationship Id="rId2" Target="../media/image17.png" Type="http://schemas.openxmlformats.org/officeDocument/2006/relationships/image"/><Relationship Id="rId20" Target="../media/image35.png" Type="http://schemas.openxmlformats.org/officeDocument/2006/relationships/image"/><Relationship Id="rId21" Target="../media/image36.svg" Type="http://schemas.openxmlformats.org/officeDocument/2006/relationships/image"/><Relationship Id="rId22" Target="../media/image37.png" Type="http://schemas.openxmlformats.org/officeDocument/2006/relationships/image"/><Relationship Id="rId23" Target="../media/image38.svg" Type="http://schemas.openxmlformats.org/officeDocument/2006/relationships/image"/><Relationship Id="rId24" Target="../media/image39.png" Type="http://schemas.openxmlformats.org/officeDocument/2006/relationships/image"/><Relationship Id="rId25" Target="../media/image40.svg" Type="http://schemas.openxmlformats.org/officeDocument/2006/relationships/image"/><Relationship Id="rId26" Target="../media/image41.png" Type="http://schemas.openxmlformats.org/officeDocument/2006/relationships/image"/><Relationship Id="rId27" Target="../media/image42.svg" Type="http://schemas.openxmlformats.org/officeDocument/2006/relationships/image"/><Relationship Id="rId28" Target="../media/image43.png" Type="http://schemas.openxmlformats.org/officeDocument/2006/relationships/image"/><Relationship Id="rId29" Target="../media/image44.svg" Type="http://schemas.openxmlformats.org/officeDocument/2006/relationships/image"/><Relationship Id="rId3" Target="../media/image18.svg" Type="http://schemas.openxmlformats.org/officeDocument/2006/relationships/image"/><Relationship Id="rId30" Target="../media/image45.png" Type="http://schemas.openxmlformats.org/officeDocument/2006/relationships/image"/><Relationship Id="rId31" Target="../media/image46.svg" Type="http://schemas.openxmlformats.org/officeDocument/2006/relationships/image"/><Relationship Id="rId32" Target="../media/image47.png" Type="http://schemas.openxmlformats.org/officeDocument/2006/relationships/image"/><Relationship Id="rId33" Target="../media/image48.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5517257"/>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5731284"/>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(VERSIÓN ESP32-CAM)</a:t>
            </a:r>
          </a:p>
        </p:txBody>
      </p:sp>
      <p:sp>
        <p:nvSpPr>
          <p:cNvPr name="TextBox 4" id="4"/>
          <p:cNvSpPr txBox="true"/>
          <p:nvPr/>
        </p:nvSpPr>
        <p:spPr>
          <a:xfrm rot="0">
            <a:off x="850963" y="1401333"/>
            <a:ext cx="16408332" cy="4017658"/>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rPr>
              <a:t>Clasificador</a:t>
            </a:r>
          </a:p>
          <a:p>
            <a:pPr algn="l">
              <a:lnSpc>
                <a:spcPts val="15250"/>
              </a:lnSpc>
            </a:pPr>
            <a:r>
              <a:rPr lang="en-US" sz="16758" spc="83">
                <a:solidFill>
                  <a:srgbClr val="2B2C30"/>
                </a:solidFill>
                <a:latin typeface="Playfair Display"/>
              </a:rPr>
              <a:t>numérico</a:t>
            </a:r>
          </a:p>
        </p:txBody>
      </p:sp>
      <p:sp>
        <p:nvSpPr>
          <p:cNvPr name="TextBox 5" id="5"/>
          <p:cNvSpPr txBox="true"/>
          <p:nvPr/>
        </p:nvSpPr>
        <p:spPr>
          <a:xfrm rot="0">
            <a:off x="13741421" y="8630746"/>
            <a:ext cx="2931750" cy="710050"/>
          </a:xfrm>
          <a:prstGeom prst="rect">
            <a:avLst/>
          </a:prstGeom>
        </p:spPr>
        <p:txBody>
          <a:bodyPr anchor="t" rtlCol="false" tIns="0" lIns="0" bIns="0" rIns="0">
            <a:spAutoFit/>
          </a:bodyPr>
          <a:lstStyle/>
          <a:p>
            <a:pPr algn="r">
              <a:lnSpc>
                <a:spcPts val="2717"/>
              </a:lnSpc>
            </a:pPr>
            <a:r>
              <a:rPr lang="en-US" sz="2986" spc="14">
                <a:solidFill>
                  <a:srgbClr val="2B2C30"/>
                </a:solidFill>
                <a:latin typeface="Playfair Display"/>
              </a:rPr>
              <a:t>Universidad Sergio Arboleda</a:t>
            </a:r>
          </a:p>
        </p:txBody>
      </p:sp>
      <p:grpSp>
        <p:nvGrpSpPr>
          <p:cNvPr name="Group 6" id="6"/>
          <p:cNvGrpSpPr/>
          <p:nvPr/>
        </p:nvGrpSpPr>
        <p:grpSpPr>
          <a:xfrm rot="0">
            <a:off x="850974" y="8398542"/>
            <a:ext cx="3366096" cy="1240892"/>
            <a:chOff x="0" y="0"/>
            <a:chExt cx="4488128" cy="1654523"/>
          </a:xfrm>
        </p:grpSpPr>
        <p:sp>
          <p:nvSpPr>
            <p:cNvPr name="TextBox 7" id="7"/>
            <p:cNvSpPr txBox="true"/>
            <p:nvPr/>
          </p:nvSpPr>
          <p:spPr>
            <a:xfrm rot="0">
              <a:off x="0" y="-28575"/>
              <a:ext cx="4488128" cy="426509"/>
            </a:xfrm>
            <a:prstGeom prst="rect">
              <a:avLst/>
            </a:prstGeom>
          </p:spPr>
          <p:txBody>
            <a:bodyPr anchor="t" rtlCol="false" tIns="0" lIns="0" bIns="0" rIns="0">
              <a:spAutoFit/>
            </a:bodyPr>
            <a:lstStyle/>
            <a:p>
              <a:pPr algn="l" marL="0" indent="0" lvl="0">
                <a:lnSpc>
                  <a:spcPts val="2599"/>
                </a:lnSpc>
                <a:spcBef>
                  <a:spcPct val="0"/>
                </a:spcBef>
              </a:pPr>
              <a:r>
                <a:rPr lang="en-US" sz="1999">
                  <a:solidFill>
                    <a:srgbClr val="2B2B2B"/>
                  </a:solidFill>
                  <a:latin typeface="Public Sans Bold"/>
                </a:rPr>
                <a:t>PRESENTED BY:</a:t>
              </a:r>
            </a:p>
          </p:txBody>
        </p:sp>
        <p:sp>
          <p:nvSpPr>
            <p:cNvPr name="TextBox 8" id="8"/>
            <p:cNvSpPr txBox="true"/>
            <p:nvPr/>
          </p:nvSpPr>
          <p:spPr>
            <a:xfrm rot="0">
              <a:off x="0" y="448446"/>
              <a:ext cx="4488128" cy="1206077"/>
            </a:xfrm>
            <a:prstGeom prst="rect">
              <a:avLst/>
            </a:prstGeom>
          </p:spPr>
          <p:txBody>
            <a:bodyPr anchor="t" rtlCol="false" tIns="0" lIns="0" bIns="0" rIns="0">
              <a:spAutoFit/>
            </a:bodyPr>
            <a:lstStyle/>
            <a:p>
              <a:pPr algn="l">
                <a:lnSpc>
                  <a:spcPts val="2469"/>
                </a:lnSpc>
              </a:pPr>
              <a:r>
                <a:rPr lang="en-US" sz="1899">
                  <a:solidFill>
                    <a:srgbClr val="2B2B2B"/>
                  </a:solidFill>
                  <a:latin typeface="Public Sans"/>
                </a:rPr>
                <a:t>Andrea Castillo</a:t>
              </a:r>
            </a:p>
            <a:p>
              <a:pPr algn="l">
                <a:lnSpc>
                  <a:spcPts val="2469"/>
                </a:lnSpc>
              </a:pPr>
              <a:r>
                <a:rPr lang="en-US" sz="1899">
                  <a:solidFill>
                    <a:srgbClr val="2B2B2B"/>
                  </a:solidFill>
                  <a:latin typeface="Public Sans"/>
                </a:rPr>
                <a:t>Brayan Agray </a:t>
              </a:r>
            </a:p>
            <a:p>
              <a:pPr algn="l" marL="0" indent="0" lvl="0">
                <a:lnSpc>
                  <a:spcPts val="2469"/>
                </a:lnSpc>
                <a:spcBef>
                  <a:spcPct val="0"/>
                </a:spcBef>
              </a:pPr>
              <a:r>
                <a:rPr lang="en-US" sz="1899">
                  <a:solidFill>
                    <a:srgbClr val="2B2B2B"/>
                  </a:solidFill>
                  <a:latin typeface="Public Sans"/>
                </a:rPr>
                <a:t>Daniel Guatavita</a:t>
              </a:r>
            </a:p>
          </p:txBody>
        </p:sp>
      </p:grpSp>
      <p:grpSp>
        <p:nvGrpSpPr>
          <p:cNvPr name="Group 9" id="9"/>
          <p:cNvGrpSpPr/>
          <p:nvPr/>
        </p:nvGrpSpPr>
        <p:grpSpPr>
          <a:xfrm rot="0">
            <a:off x="4217070" y="8398542"/>
            <a:ext cx="3366096" cy="631292"/>
            <a:chOff x="0" y="0"/>
            <a:chExt cx="4488128" cy="841723"/>
          </a:xfrm>
        </p:grpSpPr>
        <p:sp>
          <p:nvSpPr>
            <p:cNvPr name="TextBox 10" id="10"/>
            <p:cNvSpPr txBox="true"/>
            <p:nvPr/>
          </p:nvSpPr>
          <p:spPr>
            <a:xfrm rot="0">
              <a:off x="0" y="-28575"/>
              <a:ext cx="4488128" cy="426509"/>
            </a:xfrm>
            <a:prstGeom prst="rect">
              <a:avLst/>
            </a:prstGeom>
          </p:spPr>
          <p:txBody>
            <a:bodyPr anchor="t" rtlCol="false" tIns="0" lIns="0" bIns="0" rIns="0">
              <a:spAutoFit/>
            </a:bodyPr>
            <a:lstStyle/>
            <a:p>
              <a:pPr algn="l" marL="0" indent="0" lvl="0">
                <a:lnSpc>
                  <a:spcPts val="2599"/>
                </a:lnSpc>
                <a:spcBef>
                  <a:spcPct val="0"/>
                </a:spcBef>
              </a:pPr>
              <a:r>
                <a:rPr lang="en-US" sz="1999">
                  <a:solidFill>
                    <a:srgbClr val="2B2B2B"/>
                  </a:solidFill>
                  <a:latin typeface="Public Sans Bold"/>
                </a:rPr>
                <a:t>PRESENTED TO:</a:t>
              </a:r>
            </a:p>
          </p:txBody>
        </p:sp>
        <p:sp>
          <p:nvSpPr>
            <p:cNvPr name="TextBox 11" id="11"/>
            <p:cNvSpPr txBox="true"/>
            <p:nvPr/>
          </p:nvSpPr>
          <p:spPr>
            <a:xfrm rot="0">
              <a:off x="0" y="448446"/>
              <a:ext cx="4488128" cy="393277"/>
            </a:xfrm>
            <a:prstGeom prst="rect">
              <a:avLst/>
            </a:prstGeom>
          </p:spPr>
          <p:txBody>
            <a:bodyPr anchor="t" rtlCol="false" tIns="0" lIns="0" bIns="0" rIns="0">
              <a:spAutoFit/>
            </a:bodyPr>
            <a:lstStyle/>
            <a:p>
              <a:pPr algn="l" marL="0" indent="0" lvl="0">
                <a:lnSpc>
                  <a:spcPts val="2469"/>
                </a:lnSpc>
                <a:spcBef>
                  <a:spcPct val="0"/>
                </a:spcBef>
              </a:pPr>
              <a:r>
                <a:rPr lang="en-US" sz="1899">
                  <a:solidFill>
                    <a:srgbClr val="2B2B2B"/>
                  </a:solidFill>
                  <a:latin typeface="Public Sans"/>
                </a:rPr>
                <a:t>Ricardo Fonseca</a:t>
              </a:r>
            </a:p>
          </p:txBody>
        </p:sp>
      </p:grpSp>
      <p:sp>
        <p:nvSpPr>
          <p:cNvPr name="Freeform 12" id="12"/>
          <p:cNvSpPr/>
          <p:nvPr/>
        </p:nvSpPr>
        <p:spPr>
          <a:xfrm flipH="false" flipV="false" rot="0">
            <a:off x="16832704" y="8608675"/>
            <a:ext cx="853204" cy="820627"/>
          </a:xfrm>
          <a:custGeom>
            <a:avLst/>
            <a:gdLst/>
            <a:ahLst/>
            <a:cxnLst/>
            <a:rect r="r" b="b" t="t" l="l"/>
            <a:pathLst>
              <a:path h="820627" w="853204">
                <a:moveTo>
                  <a:pt x="0" y="0"/>
                </a:moveTo>
                <a:lnTo>
                  <a:pt x="853204" y="0"/>
                </a:lnTo>
                <a:lnTo>
                  <a:pt x="853204" y="820626"/>
                </a:lnTo>
                <a:lnTo>
                  <a:pt x="0" y="820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DIAGRAMA DE CLASES</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AutoShape 4" id="4"/>
          <p:cNvSpPr/>
          <p:nvPr/>
        </p:nvSpPr>
        <p:spPr>
          <a:xfrm flipV="true">
            <a:off x="3730461" y="3378330"/>
            <a:ext cx="3736008" cy="1222182"/>
          </a:xfrm>
          <a:prstGeom prst="line">
            <a:avLst/>
          </a:prstGeom>
          <a:ln cap="rnd" w="66675">
            <a:solidFill>
              <a:srgbClr val="000000"/>
            </a:solidFill>
            <a:prstDash val="lgDash"/>
            <a:headEnd type="arrow" len="sm" w="med"/>
            <a:tailEnd type="none" len="sm" w="sm"/>
          </a:ln>
        </p:spPr>
      </p:sp>
      <p:grpSp>
        <p:nvGrpSpPr>
          <p:cNvPr name="Group 5" id="5"/>
          <p:cNvGrpSpPr/>
          <p:nvPr/>
        </p:nvGrpSpPr>
        <p:grpSpPr>
          <a:xfrm rot="0">
            <a:off x="7466469" y="2156148"/>
            <a:ext cx="3392668" cy="2444365"/>
            <a:chOff x="0" y="0"/>
            <a:chExt cx="4523557" cy="3259153"/>
          </a:xfrm>
        </p:grpSpPr>
        <p:grpSp>
          <p:nvGrpSpPr>
            <p:cNvPr name="Group 6" id="6"/>
            <p:cNvGrpSpPr/>
            <p:nvPr/>
          </p:nvGrpSpPr>
          <p:grpSpPr>
            <a:xfrm rot="0">
              <a:off x="0" y="431216"/>
              <a:ext cx="4523557" cy="2827937"/>
              <a:chOff x="0" y="0"/>
              <a:chExt cx="1057037" cy="660815"/>
            </a:xfrm>
          </p:grpSpPr>
          <p:sp>
            <p:nvSpPr>
              <p:cNvPr name="Freeform 7" id="7"/>
              <p:cNvSpPr/>
              <p:nvPr/>
            </p:nvSpPr>
            <p:spPr>
              <a:xfrm flipH="false" flipV="false" rot="0">
                <a:off x="0" y="0"/>
                <a:ext cx="1057037" cy="660815"/>
              </a:xfrm>
              <a:custGeom>
                <a:avLst/>
                <a:gdLst/>
                <a:ahLst/>
                <a:cxnLst/>
                <a:rect r="r" b="b" t="t" l="l"/>
                <a:pathLst>
                  <a:path h="660815" w="1057037">
                    <a:moveTo>
                      <a:pt x="15823" y="0"/>
                    </a:moveTo>
                    <a:lnTo>
                      <a:pt x="1041215" y="0"/>
                    </a:lnTo>
                    <a:cubicBezTo>
                      <a:pt x="1049953" y="0"/>
                      <a:pt x="1057037" y="7084"/>
                      <a:pt x="1057037" y="15823"/>
                    </a:cubicBezTo>
                    <a:lnTo>
                      <a:pt x="1057037" y="644993"/>
                    </a:lnTo>
                    <a:cubicBezTo>
                      <a:pt x="1057037" y="649189"/>
                      <a:pt x="1055370" y="653214"/>
                      <a:pt x="1052403" y="656181"/>
                    </a:cubicBezTo>
                    <a:cubicBezTo>
                      <a:pt x="1049436" y="659148"/>
                      <a:pt x="1045411" y="660815"/>
                      <a:pt x="1041215" y="660815"/>
                    </a:cubicBezTo>
                    <a:lnTo>
                      <a:pt x="15823" y="660815"/>
                    </a:lnTo>
                    <a:cubicBezTo>
                      <a:pt x="7084" y="660815"/>
                      <a:pt x="0" y="653731"/>
                      <a:pt x="0" y="644993"/>
                    </a:cubicBezTo>
                    <a:lnTo>
                      <a:pt x="0" y="15823"/>
                    </a:lnTo>
                    <a:cubicBezTo>
                      <a:pt x="0" y="11626"/>
                      <a:pt x="1667" y="7602"/>
                      <a:pt x="4634" y="4634"/>
                    </a:cubicBezTo>
                    <a:cubicBezTo>
                      <a:pt x="7602" y="1667"/>
                      <a:pt x="11626" y="0"/>
                      <a:pt x="15823" y="0"/>
                    </a:cubicBezTo>
                    <a:close/>
                  </a:path>
                </a:pathLst>
              </a:custGeom>
              <a:solidFill>
                <a:srgbClr val="A3C6A5"/>
              </a:solidFill>
              <a:ln w="19050" cap="sq">
                <a:solidFill>
                  <a:srgbClr val="000000"/>
                </a:solidFill>
                <a:prstDash val="solid"/>
                <a:miter/>
              </a:ln>
            </p:spPr>
          </p:sp>
          <p:sp>
            <p:nvSpPr>
              <p:cNvPr name="TextBox 8" id="8"/>
              <p:cNvSpPr txBox="true"/>
              <p:nvPr/>
            </p:nvSpPr>
            <p:spPr>
              <a:xfrm>
                <a:off x="0" y="-19050"/>
                <a:ext cx="1057037" cy="679865"/>
              </a:xfrm>
              <a:prstGeom prst="rect">
                <a:avLst/>
              </a:prstGeom>
            </p:spPr>
            <p:txBody>
              <a:bodyPr anchor="ctr" rtlCol="false" tIns="73069" lIns="73069" bIns="73069" rIns="73069"/>
              <a:lstStyle/>
              <a:p>
                <a:pPr algn="ctr">
                  <a:lnSpc>
                    <a:spcPts val="1620"/>
                  </a:lnSpc>
                </a:pPr>
              </a:p>
            </p:txBody>
          </p:sp>
        </p:grpSp>
        <p:grpSp>
          <p:nvGrpSpPr>
            <p:cNvPr name="Group 9" id="9"/>
            <p:cNvGrpSpPr/>
            <p:nvPr/>
          </p:nvGrpSpPr>
          <p:grpSpPr>
            <a:xfrm rot="0">
              <a:off x="0" y="0"/>
              <a:ext cx="4523557" cy="2827937"/>
              <a:chOff x="0" y="0"/>
              <a:chExt cx="1057037" cy="660815"/>
            </a:xfrm>
          </p:grpSpPr>
          <p:sp>
            <p:nvSpPr>
              <p:cNvPr name="Freeform 10" id="10"/>
              <p:cNvSpPr/>
              <p:nvPr/>
            </p:nvSpPr>
            <p:spPr>
              <a:xfrm flipH="false" flipV="false" rot="0">
                <a:off x="0" y="0"/>
                <a:ext cx="1057037" cy="660815"/>
              </a:xfrm>
              <a:custGeom>
                <a:avLst/>
                <a:gdLst/>
                <a:ahLst/>
                <a:cxnLst/>
                <a:rect r="r" b="b" t="t" l="l"/>
                <a:pathLst>
                  <a:path h="660815" w="1057037">
                    <a:moveTo>
                      <a:pt x="15823" y="0"/>
                    </a:moveTo>
                    <a:lnTo>
                      <a:pt x="1041215" y="0"/>
                    </a:lnTo>
                    <a:cubicBezTo>
                      <a:pt x="1049953" y="0"/>
                      <a:pt x="1057037" y="7084"/>
                      <a:pt x="1057037" y="15823"/>
                    </a:cubicBezTo>
                    <a:lnTo>
                      <a:pt x="1057037" y="644993"/>
                    </a:lnTo>
                    <a:cubicBezTo>
                      <a:pt x="1057037" y="649189"/>
                      <a:pt x="1055370" y="653214"/>
                      <a:pt x="1052403" y="656181"/>
                    </a:cubicBezTo>
                    <a:cubicBezTo>
                      <a:pt x="1049436" y="659148"/>
                      <a:pt x="1045411" y="660815"/>
                      <a:pt x="1041215" y="660815"/>
                    </a:cubicBezTo>
                    <a:lnTo>
                      <a:pt x="15823" y="660815"/>
                    </a:lnTo>
                    <a:cubicBezTo>
                      <a:pt x="7084" y="660815"/>
                      <a:pt x="0" y="653731"/>
                      <a:pt x="0" y="644993"/>
                    </a:cubicBezTo>
                    <a:lnTo>
                      <a:pt x="0" y="15823"/>
                    </a:lnTo>
                    <a:cubicBezTo>
                      <a:pt x="0" y="11626"/>
                      <a:pt x="1667" y="7602"/>
                      <a:pt x="4634" y="4634"/>
                    </a:cubicBezTo>
                    <a:cubicBezTo>
                      <a:pt x="7602" y="1667"/>
                      <a:pt x="11626" y="0"/>
                      <a:pt x="15823" y="0"/>
                    </a:cubicBezTo>
                    <a:close/>
                  </a:path>
                </a:pathLst>
              </a:custGeom>
              <a:solidFill>
                <a:srgbClr val="FFFFFF"/>
              </a:solidFill>
              <a:ln w="19050" cap="sq">
                <a:solidFill>
                  <a:srgbClr val="000000"/>
                </a:solidFill>
                <a:prstDash val="solid"/>
                <a:miter/>
              </a:ln>
            </p:spPr>
          </p:sp>
          <p:sp>
            <p:nvSpPr>
              <p:cNvPr name="TextBox 11" id="11"/>
              <p:cNvSpPr txBox="true"/>
              <p:nvPr/>
            </p:nvSpPr>
            <p:spPr>
              <a:xfrm>
                <a:off x="0" y="-19050"/>
                <a:ext cx="1057037" cy="679865"/>
              </a:xfrm>
              <a:prstGeom prst="rect">
                <a:avLst/>
              </a:prstGeom>
            </p:spPr>
            <p:txBody>
              <a:bodyPr anchor="ctr" rtlCol="false" tIns="73069" lIns="73069" bIns="73069" rIns="73069"/>
              <a:lstStyle/>
              <a:p>
                <a:pPr algn="ctr">
                  <a:lnSpc>
                    <a:spcPts val="1620"/>
                  </a:lnSpc>
                </a:pPr>
              </a:p>
            </p:txBody>
          </p:sp>
        </p:grpSp>
        <p:sp>
          <p:nvSpPr>
            <p:cNvPr name="TextBox 12" id="12"/>
            <p:cNvSpPr txBox="true"/>
            <p:nvPr/>
          </p:nvSpPr>
          <p:spPr>
            <a:xfrm rot="0">
              <a:off x="478020" y="267758"/>
              <a:ext cx="3645309"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RealTimeClassification</a:t>
              </a:r>
            </a:p>
          </p:txBody>
        </p:sp>
        <p:sp>
          <p:nvSpPr>
            <p:cNvPr name="TextBox 13" id="13"/>
            <p:cNvSpPr txBox="true"/>
            <p:nvPr/>
          </p:nvSpPr>
          <p:spPr>
            <a:xfrm rot="0">
              <a:off x="167470" y="419593"/>
              <a:ext cx="4213361" cy="353174"/>
            </a:xfrm>
            <a:prstGeom prst="rect">
              <a:avLst/>
            </a:prstGeom>
          </p:spPr>
          <p:txBody>
            <a:bodyPr anchor="t" rtlCol="false" tIns="0" lIns="0" bIns="0" rIns="0">
              <a:spAutoFit/>
            </a:bodyPr>
            <a:lstStyle/>
            <a:p>
              <a:pPr algn="ctr">
                <a:lnSpc>
                  <a:spcPts val="2281"/>
                </a:lnSpc>
                <a:spcBef>
                  <a:spcPct val="0"/>
                </a:spcBef>
              </a:pPr>
              <a:r>
                <a:rPr lang="en-US" sz="1629">
                  <a:solidFill>
                    <a:srgbClr val="000000"/>
                  </a:solidFill>
                  <a:latin typeface="Garet"/>
                </a:rPr>
                <a:t>--------------------------</a:t>
              </a:r>
            </a:p>
          </p:txBody>
        </p:sp>
        <p:sp>
          <p:nvSpPr>
            <p:cNvPr name="TextBox 14" id="14"/>
            <p:cNvSpPr txBox="true"/>
            <p:nvPr/>
          </p:nvSpPr>
          <p:spPr>
            <a:xfrm rot="0">
              <a:off x="400228" y="619344"/>
              <a:ext cx="3684205" cy="1053684"/>
            </a:xfrm>
            <a:prstGeom prst="rect">
              <a:avLst/>
            </a:prstGeom>
          </p:spPr>
          <p:txBody>
            <a:bodyPr anchor="t" rtlCol="false" tIns="0" lIns="0" bIns="0" rIns="0">
              <a:spAutoFit/>
            </a:bodyPr>
            <a:lstStyle/>
            <a:p>
              <a:pPr algn="ctr">
                <a:lnSpc>
                  <a:spcPts val="2157"/>
                </a:lnSpc>
              </a:pPr>
              <a:r>
                <a:rPr lang="en-US" sz="1540">
                  <a:solidFill>
                    <a:srgbClr val="000000"/>
                  </a:solidFill>
                  <a:latin typeface="Garet"/>
                </a:rPr>
                <a:t>- mode</a:t>
              </a:r>
            </a:p>
            <a:p>
              <a:pPr algn="ctr">
                <a:lnSpc>
                  <a:spcPts val="2157"/>
                </a:lnSpc>
              </a:pPr>
              <a:r>
                <a:rPr lang="en-US" sz="1540">
                  <a:solidFill>
                    <a:srgbClr val="000000"/>
                  </a:solidFill>
                  <a:latin typeface="Garet"/>
                </a:rPr>
                <a:t>- is drawing</a:t>
              </a:r>
            </a:p>
            <a:p>
              <a:pPr algn="ctr">
                <a:lnSpc>
                  <a:spcPts val="2157"/>
                </a:lnSpc>
                <a:spcBef>
                  <a:spcPct val="0"/>
                </a:spcBef>
              </a:pPr>
              <a:r>
                <a:rPr lang="en-US" sz="1540">
                  <a:solidFill>
                    <a:srgbClr val="000000"/>
                  </a:solidFill>
                  <a:latin typeface="Garet"/>
                </a:rPr>
                <a:t>- reset drawing</a:t>
              </a:r>
            </a:p>
          </p:txBody>
        </p:sp>
        <p:sp>
          <p:nvSpPr>
            <p:cNvPr name="TextBox 15" id="15"/>
            <p:cNvSpPr txBox="true"/>
            <p:nvPr/>
          </p:nvSpPr>
          <p:spPr>
            <a:xfrm rot="0">
              <a:off x="17927" y="1512939"/>
              <a:ext cx="4487703"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a:t>
              </a:r>
            </a:p>
          </p:txBody>
        </p:sp>
        <p:sp>
          <p:nvSpPr>
            <p:cNvPr name="TextBox 16" id="16"/>
            <p:cNvSpPr txBox="true"/>
            <p:nvPr/>
          </p:nvSpPr>
          <p:spPr>
            <a:xfrm rot="0">
              <a:off x="159623" y="1689677"/>
              <a:ext cx="4221208" cy="1053684"/>
            </a:xfrm>
            <a:prstGeom prst="rect">
              <a:avLst/>
            </a:prstGeom>
          </p:spPr>
          <p:txBody>
            <a:bodyPr anchor="t" rtlCol="false" tIns="0" lIns="0" bIns="0" rIns="0">
              <a:spAutoFit/>
            </a:bodyPr>
            <a:lstStyle/>
            <a:p>
              <a:pPr algn="ctr">
                <a:lnSpc>
                  <a:spcPts val="2157"/>
                </a:lnSpc>
              </a:pPr>
              <a:r>
                <a:rPr lang="en-US" sz="1540">
                  <a:solidFill>
                    <a:srgbClr val="000000"/>
                  </a:solidFill>
                  <a:latin typeface="Garet"/>
                </a:rPr>
                <a:t>+ taggle mode()</a:t>
              </a:r>
            </a:p>
            <a:p>
              <a:pPr algn="ctr">
                <a:lnSpc>
                  <a:spcPts val="2157"/>
                </a:lnSpc>
              </a:pPr>
              <a:r>
                <a:rPr lang="en-US" sz="1540">
                  <a:solidFill>
                    <a:srgbClr val="000000"/>
                  </a:solidFill>
                  <a:latin typeface="Garet"/>
                </a:rPr>
                <a:t>+ process image()</a:t>
              </a:r>
            </a:p>
            <a:p>
              <a:pPr algn="ctr">
                <a:lnSpc>
                  <a:spcPts val="2157"/>
                </a:lnSpc>
                <a:spcBef>
                  <a:spcPct val="0"/>
                </a:spcBef>
              </a:pPr>
              <a:r>
                <a:rPr lang="en-US" sz="1540">
                  <a:solidFill>
                    <a:srgbClr val="000000"/>
                  </a:solidFill>
                  <a:latin typeface="Garet"/>
                </a:rPr>
                <a:t>+ real time classification()</a:t>
              </a:r>
            </a:p>
          </p:txBody>
        </p:sp>
      </p:grpSp>
      <p:grpSp>
        <p:nvGrpSpPr>
          <p:cNvPr name="Group 17" id="17"/>
          <p:cNvGrpSpPr/>
          <p:nvPr/>
        </p:nvGrpSpPr>
        <p:grpSpPr>
          <a:xfrm rot="0">
            <a:off x="681134" y="4523440"/>
            <a:ext cx="3392668" cy="1640284"/>
            <a:chOff x="0" y="0"/>
            <a:chExt cx="4523557" cy="2187046"/>
          </a:xfrm>
        </p:grpSpPr>
        <p:grpSp>
          <p:nvGrpSpPr>
            <p:cNvPr name="Group 18" id="18"/>
            <p:cNvGrpSpPr/>
            <p:nvPr/>
          </p:nvGrpSpPr>
          <p:grpSpPr>
            <a:xfrm rot="0">
              <a:off x="0" y="289366"/>
              <a:ext cx="4523557" cy="1897679"/>
              <a:chOff x="0" y="0"/>
              <a:chExt cx="1057037" cy="443438"/>
            </a:xfrm>
          </p:grpSpPr>
          <p:sp>
            <p:nvSpPr>
              <p:cNvPr name="Freeform 19" id="19"/>
              <p:cNvSpPr/>
              <p:nvPr/>
            </p:nvSpPr>
            <p:spPr>
              <a:xfrm flipH="false" flipV="false" rot="0">
                <a:off x="0" y="0"/>
                <a:ext cx="1057037" cy="443438"/>
              </a:xfrm>
              <a:custGeom>
                <a:avLst/>
                <a:gdLst/>
                <a:ahLst/>
                <a:cxnLst/>
                <a:rect r="r" b="b" t="t" l="l"/>
                <a:pathLst>
                  <a:path h="443438" w="1057037">
                    <a:moveTo>
                      <a:pt x="27383" y="0"/>
                    </a:moveTo>
                    <a:lnTo>
                      <a:pt x="1029654" y="0"/>
                    </a:lnTo>
                    <a:cubicBezTo>
                      <a:pt x="1044777" y="0"/>
                      <a:pt x="1057037" y="12260"/>
                      <a:pt x="1057037" y="27383"/>
                    </a:cubicBezTo>
                    <a:lnTo>
                      <a:pt x="1057037" y="416055"/>
                    </a:lnTo>
                    <a:cubicBezTo>
                      <a:pt x="1057037" y="423317"/>
                      <a:pt x="1054152" y="430282"/>
                      <a:pt x="1049017" y="435418"/>
                    </a:cubicBezTo>
                    <a:cubicBezTo>
                      <a:pt x="1043882" y="440553"/>
                      <a:pt x="1036916" y="443438"/>
                      <a:pt x="1029654" y="443438"/>
                    </a:cubicBezTo>
                    <a:lnTo>
                      <a:pt x="27383" y="443438"/>
                    </a:lnTo>
                    <a:cubicBezTo>
                      <a:pt x="20121" y="443438"/>
                      <a:pt x="13156" y="440553"/>
                      <a:pt x="8020" y="435418"/>
                    </a:cubicBezTo>
                    <a:cubicBezTo>
                      <a:pt x="2885" y="430282"/>
                      <a:pt x="0" y="423317"/>
                      <a:pt x="0" y="416055"/>
                    </a:cubicBezTo>
                    <a:lnTo>
                      <a:pt x="0" y="27383"/>
                    </a:lnTo>
                    <a:cubicBezTo>
                      <a:pt x="0" y="20121"/>
                      <a:pt x="2885" y="13156"/>
                      <a:pt x="8020" y="8020"/>
                    </a:cubicBezTo>
                    <a:cubicBezTo>
                      <a:pt x="13156" y="2885"/>
                      <a:pt x="20121" y="0"/>
                      <a:pt x="27383" y="0"/>
                    </a:cubicBezTo>
                    <a:close/>
                  </a:path>
                </a:pathLst>
              </a:custGeom>
              <a:solidFill>
                <a:srgbClr val="A3C6A5"/>
              </a:solidFill>
              <a:ln w="19050" cap="sq">
                <a:solidFill>
                  <a:srgbClr val="000000"/>
                </a:solidFill>
                <a:prstDash val="solid"/>
                <a:miter/>
              </a:ln>
            </p:spPr>
          </p:sp>
          <p:sp>
            <p:nvSpPr>
              <p:cNvPr name="TextBox 20" id="20"/>
              <p:cNvSpPr txBox="true"/>
              <p:nvPr/>
            </p:nvSpPr>
            <p:spPr>
              <a:xfrm>
                <a:off x="0" y="-19050"/>
                <a:ext cx="1057037" cy="462488"/>
              </a:xfrm>
              <a:prstGeom prst="rect">
                <a:avLst/>
              </a:prstGeom>
            </p:spPr>
            <p:txBody>
              <a:bodyPr anchor="ctr" rtlCol="false" tIns="42221" lIns="42221" bIns="42221" rIns="42221"/>
              <a:lstStyle/>
              <a:p>
                <a:pPr algn="ctr">
                  <a:lnSpc>
                    <a:spcPts val="1620"/>
                  </a:lnSpc>
                </a:pPr>
              </a:p>
            </p:txBody>
          </p:sp>
        </p:grpSp>
        <p:grpSp>
          <p:nvGrpSpPr>
            <p:cNvPr name="Group 21" id="21"/>
            <p:cNvGrpSpPr/>
            <p:nvPr/>
          </p:nvGrpSpPr>
          <p:grpSpPr>
            <a:xfrm rot="0">
              <a:off x="0" y="0"/>
              <a:ext cx="4523557" cy="1897679"/>
              <a:chOff x="0" y="0"/>
              <a:chExt cx="1057037" cy="443438"/>
            </a:xfrm>
          </p:grpSpPr>
          <p:sp>
            <p:nvSpPr>
              <p:cNvPr name="Freeform 22" id="22"/>
              <p:cNvSpPr/>
              <p:nvPr/>
            </p:nvSpPr>
            <p:spPr>
              <a:xfrm flipH="false" flipV="false" rot="0">
                <a:off x="0" y="0"/>
                <a:ext cx="1057037" cy="443438"/>
              </a:xfrm>
              <a:custGeom>
                <a:avLst/>
                <a:gdLst/>
                <a:ahLst/>
                <a:cxnLst/>
                <a:rect r="r" b="b" t="t" l="l"/>
                <a:pathLst>
                  <a:path h="443438" w="1057037">
                    <a:moveTo>
                      <a:pt x="27383" y="0"/>
                    </a:moveTo>
                    <a:lnTo>
                      <a:pt x="1029654" y="0"/>
                    </a:lnTo>
                    <a:cubicBezTo>
                      <a:pt x="1044777" y="0"/>
                      <a:pt x="1057037" y="12260"/>
                      <a:pt x="1057037" y="27383"/>
                    </a:cubicBezTo>
                    <a:lnTo>
                      <a:pt x="1057037" y="416055"/>
                    </a:lnTo>
                    <a:cubicBezTo>
                      <a:pt x="1057037" y="423317"/>
                      <a:pt x="1054152" y="430282"/>
                      <a:pt x="1049017" y="435418"/>
                    </a:cubicBezTo>
                    <a:cubicBezTo>
                      <a:pt x="1043882" y="440553"/>
                      <a:pt x="1036916" y="443438"/>
                      <a:pt x="1029654" y="443438"/>
                    </a:cubicBezTo>
                    <a:lnTo>
                      <a:pt x="27383" y="443438"/>
                    </a:lnTo>
                    <a:cubicBezTo>
                      <a:pt x="20121" y="443438"/>
                      <a:pt x="13156" y="440553"/>
                      <a:pt x="8020" y="435418"/>
                    </a:cubicBezTo>
                    <a:cubicBezTo>
                      <a:pt x="2885" y="430282"/>
                      <a:pt x="0" y="423317"/>
                      <a:pt x="0" y="416055"/>
                    </a:cubicBezTo>
                    <a:lnTo>
                      <a:pt x="0" y="27383"/>
                    </a:lnTo>
                    <a:cubicBezTo>
                      <a:pt x="0" y="20121"/>
                      <a:pt x="2885" y="13156"/>
                      <a:pt x="8020" y="8020"/>
                    </a:cubicBezTo>
                    <a:cubicBezTo>
                      <a:pt x="13156" y="2885"/>
                      <a:pt x="20121" y="0"/>
                      <a:pt x="27383" y="0"/>
                    </a:cubicBezTo>
                    <a:close/>
                  </a:path>
                </a:pathLst>
              </a:custGeom>
              <a:solidFill>
                <a:srgbClr val="FFFFFF"/>
              </a:solidFill>
              <a:ln w="19050" cap="sq">
                <a:solidFill>
                  <a:srgbClr val="000000"/>
                </a:solidFill>
                <a:prstDash val="solid"/>
                <a:miter/>
              </a:ln>
            </p:spPr>
          </p:sp>
          <p:sp>
            <p:nvSpPr>
              <p:cNvPr name="TextBox 23" id="23"/>
              <p:cNvSpPr txBox="true"/>
              <p:nvPr/>
            </p:nvSpPr>
            <p:spPr>
              <a:xfrm>
                <a:off x="0" y="-19050"/>
                <a:ext cx="1057037" cy="462488"/>
              </a:xfrm>
              <a:prstGeom prst="rect">
                <a:avLst/>
              </a:prstGeom>
            </p:spPr>
            <p:txBody>
              <a:bodyPr anchor="ctr" rtlCol="false" tIns="42221" lIns="42221" bIns="42221" rIns="42221"/>
              <a:lstStyle/>
              <a:p>
                <a:pPr algn="ctr">
                  <a:lnSpc>
                    <a:spcPts val="1620"/>
                  </a:lnSpc>
                </a:pPr>
              </a:p>
            </p:txBody>
          </p:sp>
        </p:grpSp>
        <p:sp>
          <p:nvSpPr>
            <p:cNvPr name="TextBox 24" id="24"/>
            <p:cNvSpPr txBox="true"/>
            <p:nvPr/>
          </p:nvSpPr>
          <p:spPr>
            <a:xfrm rot="0">
              <a:off x="478020" y="267758"/>
              <a:ext cx="3645309"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PCA</a:t>
              </a:r>
            </a:p>
          </p:txBody>
        </p:sp>
        <p:sp>
          <p:nvSpPr>
            <p:cNvPr name="TextBox 25" id="25"/>
            <p:cNvSpPr txBox="true"/>
            <p:nvPr/>
          </p:nvSpPr>
          <p:spPr>
            <a:xfrm rot="0">
              <a:off x="167470" y="419593"/>
              <a:ext cx="4213361" cy="353174"/>
            </a:xfrm>
            <a:prstGeom prst="rect">
              <a:avLst/>
            </a:prstGeom>
          </p:spPr>
          <p:txBody>
            <a:bodyPr anchor="t" rtlCol="false" tIns="0" lIns="0" bIns="0" rIns="0">
              <a:spAutoFit/>
            </a:bodyPr>
            <a:lstStyle/>
            <a:p>
              <a:pPr algn="ctr">
                <a:lnSpc>
                  <a:spcPts val="2281"/>
                </a:lnSpc>
                <a:spcBef>
                  <a:spcPct val="0"/>
                </a:spcBef>
              </a:pPr>
              <a:r>
                <a:rPr lang="en-US" sz="1629">
                  <a:solidFill>
                    <a:srgbClr val="000000"/>
                  </a:solidFill>
                  <a:latin typeface="Garet"/>
                </a:rPr>
                <a:t>--------------------------</a:t>
              </a:r>
            </a:p>
          </p:txBody>
        </p:sp>
        <p:sp>
          <p:nvSpPr>
            <p:cNvPr name="TextBox 26" id="26"/>
            <p:cNvSpPr txBox="true"/>
            <p:nvPr/>
          </p:nvSpPr>
          <p:spPr>
            <a:xfrm rot="0">
              <a:off x="400228" y="619344"/>
              <a:ext cx="3684205" cy="335486"/>
            </a:xfrm>
            <a:prstGeom prst="rect">
              <a:avLst/>
            </a:prstGeom>
          </p:spPr>
          <p:txBody>
            <a:bodyPr anchor="t" rtlCol="false" tIns="0" lIns="0" bIns="0" rIns="0">
              <a:spAutoFit/>
            </a:bodyPr>
            <a:lstStyle/>
            <a:p>
              <a:pPr algn="ctr">
                <a:lnSpc>
                  <a:spcPts val="2157"/>
                </a:lnSpc>
                <a:spcBef>
                  <a:spcPct val="0"/>
                </a:spcBef>
              </a:pPr>
              <a:r>
                <a:rPr lang="en-US" sz="1540">
                  <a:solidFill>
                    <a:srgbClr val="000000"/>
                  </a:solidFill>
                  <a:latin typeface="Garet"/>
                </a:rPr>
                <a:t>- n_components</a:t>
              </a:r>
            </a:p>
          </p:txBody>
        </p:sp>
        <p:sp>
          <p:nvSpPr>
            <p:cNvPr name="TextBox 27" id="27"/>
            <p:cNvSpPr txBox="true"/>
            <p:nvPr/>
          </p:nvSpPr>
          <p:spPr>
            <a:xfrm rot="0">
              <a:off x="17927" y="916106"/>
              <a:ext cx="4487703"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a:t>
              </a:r>
            </a:p>
          </p:txBody>
        </p:sp>
        <p:sp>
          <p:nvSpPr>
            <p:cNvPr name="TextBox 28" id="28"/>
            <p:cNvSpPr txBox="true"/>
            <p:nvPr/>
          </p:nvSpPr>
          <p:spPr>
            <a:xfrm rot="0">
              <a:off x="159623" y="1095872"/>
              <a:ext cx="4221208" cy="694585"/>
            </a:xfrm>
            <a:prstGeom prst="rect">
              <a:avLst/>
            </a:prstGeom>
          </p:spPr>
          <p:txBody>
            <a:bodyPr anchor="t" rtlCol="false" tIns="0" lIns="0" bIns="0" rIns="0">
              <a:spAutoFit/>
            </a:bodyPr>
            <a:lstStyle/>
            <a:p>
              <a:pPr algn="ctr">
                <a:lnSpc>
                  <a:spcPts val="2157"/>
                </a:lnSpc>
              </a:pPr>
              <a:r>
                <a:rPr lang="en-US" sz="1540">
                  <a:solidFill>
                    <a:srgbClr val="000000"/>
                  </a:solidFill>
                  <a:latin typeface="Garet"/>
                </a:rPr>
                <a:t>+ transform()</a:t>
              </a:r>
            </a:p>
            <a:p>
              <a:pPr algn="ctr">
                <a:lnSpc>
                  <a:spcPts val="2157"/>
                </a:lnSpc>
                <a:spcBef>
                  <a:spcPct val="0"/>
                </a:spcBef>
              </a:pPr>
              <a:r>
                <a:rPr lang="en-US" sz="1540">
                  <a:solidFill>
                    <a:srgbClr val="000000"/>
                  </a:solidFill>
                  <a:latin typeface="Garet"/>
                </a:rPr>
                <a:t>+ fit_transform()</a:t>
              </a:r>
            </a:p>
          </p:txBody>
        </p:sp>
      </p:grpSp>
      <p:grpSp>
        <p:nvGrpSpPr>
          <p:cNvPr name="Group 29" id="29"/>
          <p:cNvGrpSpPr/>
          <p:nvPr/>
        </p:nvGrpSpPr>
        <p:grpSpPr>
          <a:xfrm rot="0">
            <a:off x="4073802" y="6367441"/>
            <a:ext cx="3392668" cy="1336773"/>
            <a:chOff x="0" y="0"/>
            <a:chExt cx="4523557" cy="1782364"/>
          </a:xfrm>
        </p:grpSpPr>
        <p:grpSp>
          <p:nvGrpSpPr>
            <p:cNvPr name="Group 30" id="30"/>
            <p:cNvGrpSpPr/>
            <p:nvPr/>
          </p:nvGrpSpPr>
          <p:grpSpPr>
            <a:xfrm rot="0">
              <a:off x="0" y="235823"/>
              <a:ext cx="4523557" cy="1546540"/>
              <a:chOff x="0" y="0"/>
              <a:chExt cx="1057037" cy="361386"/>
            </a:xfrm>
          </p:grpSpPr>
          <p:sp>
            <p:nvSpPr>
              <p:cNvPr name="Freeform 31" id="31"/>
              <p:cNvSpPr/>
              <p:nvPr/>
            </p:nvSpPr>
            <p:spPr>
              <a:xfrm flipH="false" flipV="false" rot="0">
                <a:off x="0" y="0"/>
                <a:ext cx="1057037" cy="361386"/>
              </a:xfrm>
              <a:custGeom>
                <a:avLst/>
                <a:gdLst/>
                <a:ahLst/>
                <a:cxnLst/>
                <a:rect r="r" b="b" t="t" l="l"/>
                <a:pathLst>
                  <a:path h="361386" w="1057037">
                    <a:moveTo>
                      <a:pt x="27383" y="0"/>
                    </a:moveTo>
                    <a:lnTo>
                      <a:pt x="1029654" y="0"/>
                    </a:lnTo>
                    <a:cubicBezTo>
                      <a:pt x="1044777" y="0"/>
                      <a:pt x="1057037" y="12260"/>
                      <a:pt x="1057037" y="27383"/>
                    </a:cubicBezTo>
                    <a:lnTo>
                      <a:pt x="1057037" y="334003"/>
                    </a:lnTo>
                    <a:cubicBezTo>
                      <a:pt x="1057037" y="341265"/>
                      <a:pt x="1054152" y="348230"/>
                      <a:pt x="1049017" y="353366"/>
                    </a:cubicBezTo>
                    <a:cubicBezTo>
                      <a:pt x="1043882" y="358501"/>
                      <a:pt x="1036916" y="361386"/>
                      <a:pt x="1029654" y="361386"/>
                    </a:cubicBezTo>
                    <a:lnTo>
                      <a:pt x="27383" y="361386"/>
                    </a:lnTo>
                    <a:cubicBezTo>
                      <a:pt x="20121" y="361386"/>
                      <a:pt x="13156" y="358501"/>
                      <a:pt x="8020" y="353366"/>
                    </a:cubicBezTo>
                    <a:cubicBezTo>
                      <a:pt x="2885" y="348230"/>
                      <a:pt x="0" y="341265"/>
                      <a:pt x="0" y="334003"/>
                    </a:cubicBezTo>
                    <a:lnTo>
                      <a:pt x="0" y="27383"/>
                    </a:lnTo>
                    <a:cubicBezTo>
                      <a:pt x="0" y="20121"/>
                      <a:pt x="2885" y="13156"/>
                      <a:pt x="8020" y="8020"/>
                    </a:cubicBezTo>
                    <a:cubicBezTo>
                      <a:pt x="13156" y="2885"/>
                      <a:pt x="20121" y="0"/>
                      <a:pt x="27383" y="0"/>
                    </a:cubicBezTo>
                    <a:close/>
                  </a:path>
                </a:pathLst>
              </a:custGeom>
              <a:solidFill>
                <a:srgbClr val="A3C6A5"/>
              </a:solidFill>
              <a:ln w="19050" cap="sq">
                <a:solidFill>
                  <a:srgbClr val="000000"/>
                </a:solidFill>
                <a:prstDash val="solid"/>
                <a:miter/>
              </a:ln>
            </p:spPr>
          </p:sp>
          <p:sp>
            <p:nvSpPr>
              <p:cNvPr name="TextBox 32" id="32"/>
              <p:cNvSpPr txBox="true"/>
              <p:nvPr/>
            </p:nvSpPr>
            <p:spPr>
              <a:xfrm>
                <a:off x="0" y="-19050"/>
                <a:ext cx="1057037" cy="380436"/>
              </a:xfrm>
              <a:prstGeom prst="rect">
                <a:avLst/>
              </a:prstGeom>
            </p:spPr>
            <p:txBody>
              <a:bodyPr anchor="ctr" rtlCol="false" tIns="42221" lIns="42221" bIns="42221" rIns="42221"/>
              <a:lstStyle/>
              <a:p>
                <a:pPr algn="ctr">
                  <a:lnSpc>
                    <a:spcPts val="1620"/>
                  </a:lnSpc>
                </a:pPr>
              </a:p>
            </p:txBody>
          </p:sp>
        </p:grpSp>
        <p:grpSp>
          <p:nvGrpSpPr>
            <p:cNvPr name="Group 33" id="33"/>
            <p:cNvGrpSpPr/>
            <p:nvPr/>
          </p:nvGrpSpPr>
          <p:grpSpPr>
            <a:xfrm rot="0">
              <a:off x="0" y="0"/>
              <a:ext cx="4523557" cy="1546540"/>
              <a:chOff x="0" y="0"/>
              <a:chExt cx="1057037" cy="361386"/>
            </a:xfrm>
          </p:grpSpPr>
          <p:sp>
            <p:nvSpPr>
              <p:cNvPr name="Freeform 34" id="34"/>
              <p:cNvSpPr/>
              <p:nvPr/>
            </p:nvSpPr>
            <p:spPr>
              <a:xfrm flipH="false" flipV="false" rot="0">
                <a:off x="0" y="0"/>
                <a:ext cx="1057037" cy="361386"/>
              </a:xfrm>
              <a:custGeom>
                <a:avLst/>
                <a:gdLst/>
                <a:ahLst/>
                <a:cxnLst/>
                <a:rect r="r" b="b" t="t" l="l"/>
                <a:pathLst>
                  <a:path h="361386" w="1057037">
                    <a:moveTo>
                      <a:pt x="27383" y="0"/>
                    </a:moveTo>
                    <a:lnTo>
                      <a:pt x="1029654" y="0"/>
                    </a:lnTo>
                    <a:cubicBezTo>
                      <a:pt x="1044777" y="0"/>
                      <a:pt x="1057037" y="12260"/>
                      <a:pt x="1057037" y="27383"/>
                    </a:cubicBezTo>
                    <a:lnTo>
                      <a:pt x="1057037" y="334003"/>
                    </a:lnTo>
                    <a:cubicBezTo>
                      <a:pt x="1057037" y="341265"/>
                      <a:pt x="1054152" y="348230"/>
                      <a:pt x="1049017" y="353366"/>
                    </a:cubicBezTo>
                    <a:cubicBezTo>
                      <a:pt x="1043882" y="358501"/>
                      <a:pt x="1036916" y="361386"/>
                      <a:pt x="1029654" y="361386"/>
                    </a:cubicBezTo>
                    <a:lnTo>
                      <a:pt x="27383" y="361386"/>
                    </a:lnTo>
                    <a:cubicBezTo>
                      <a:pt x="20121" y="361386"/>
                      <a:pt x="13156" y="358501"/>
                      <a:pt x="8020" y="353366"/>
                    </a:cubicBezTo>
                    <a:cubicBezTo>
                      <a:pt x="2885" y="348230"/>
                      <a:pt x="0" y="341265"/>
                      <a:pt x="0" y="334003"/>
                    </a:cubicBezTo>
                    <a:lnTo>
                      <a:pt x="0" y="27383"/>
                    </a:lnTo>
                    <a:cubicBezTo>
                      <a:pt x="0" y="20121"/>
                      <a:pt x="2885" y="13156"/>
                      <a:pt x="8020" y="8020"/>
                    </a:cubicBezTo>
                    <a:cubicBezTo>
                      <a:pt x="13156" y="2885"/>
                      <a:pt x="20121" y="0"/>
                      <a:pt x="27383" y="0"/>
                    </a:cubicBezTo>
                    <a:close/>
                  </a:path>
                </a:pathLst>
              </a:custGeom>
              <a:solidFill>
                <a:srgbClr val="FFFFFF"/>
              </a:solidFill>
              <a:ln w="19050" cap="sq">
                <a:solidFill>
                  <a:srgbClr val="000000"/>
                </a:solidFill>
                <a:prstDash val="solid"/>
                <a:miter/>
              </a:ln>
            </p:spPr>
          </p:sp>
          <p:sp>
            <p:nvSpPr>
              <p:cNvPr name="TextBox 35" id="35"/>
              <p:cNvSpPr txBox="true"/>
              <p:nvPr/>
            </p:nvSpPr>
            <p:spPr>
              <a:xfrm>
                <a:off x="0" y="-19050"/>
                <a:ext cx="1057037" cy="380436"/>
              </a:xfrm>
              <a:prstGeom prst="rect">
                <a:avLst/>
              </a:prstGeom>
            </p:spPr>
            <p:txBody>
              <a:bodyPr anchor="ctr" rtlCol="false" tIns="42221" lIns="42221" bIns="42221" rIns="42221"/>
              <a:lstStyle/>
              <a:p>
                <a:pPr algn="ctr">
                  <a:lnSpc>
                    <a:spcPts val="1620"/>
                  </a:lnSpc>
                </a:pPr>
              </a:p>
            </p:txBody>
          </p:sp>
        </p:grpSp>
        <p:sp>
          <p:nvSpPr>
            <p:cNvPr name="TextBox 36" id="36"/>
            <p:cNvSpPr txBox="true"/>
            <p:nvPr/>
          </p:nvSpPr>
          <p:spPr>
            <a:xfrm rot="0">
              <a:off x="478020" y="267758"/>
              <a:ext cx="3645309"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StandardScaler</a:t>
              </a:r>
            </a:p>
          </p:txBody>
        </p:sp>
        <p:sp>
          <p:nvSpPr>
            <p:cNvPr name="TextBox 37" id="37"/>
            <p:cNvSpPr txBox="true"/>
            <p:nvPr/>
          </p:nvSpPr>
          <p:spPr>
            <a:xfrm rot="0">
              <a:off x="167470" y="419593"/>
              <a:ext cx="4213361" cy="353174"/>
            </a:xfrm>
            <a:prstGeom prst="rect">
              <a:avLst/>
            </a:prstGeom>
          </p:spPr>
          <p:txBody>
            <a:bodyPr anchor="t" rtlCol="false" tIns="0" lIns="0" bIns="0" rIns="0">
              <a:spAutoFit/>
            </a:bodyPr>
            <a:lstStyle/>
            <a:p>
              <a:pPr algn="ctr">
                <a:lnSpc>
                  <a:spcPts val="2281"/>
                </a:lnSpc>
                <a:spcBef>
                  <a:spcPct val="0"/>
                </a:spcBef>
              </a:pPr>
              <a:r>
                <a:rPr lang="en-US" sz="1629">
                  <a:solidFill>
                    <a:srgbClr val="000000"/>
                  </a:solidFill>
                  <a:latin typeface="Garet"/>
                </a:rPr>
                <a:t>--------------------------</a:t>
              </a:r>
            </a:p>
          </p:txBody>
        </p:sp>
        <p:sp>
          <p:nvSpPr>
            <p:cNvPr name="TextBox 38" id="38"/>
            <p:cNvSpPr txBox="true"/>
            <p:nvPr/>
          </p:nvSpPr>
          <p:spPr>
            <a:xfrm rot="0">
              <a:off x="400228" y="619344"/>
              <a:ext cx="3684205" cy="335486"/>
            </a:xfrm>
            <a:prstGeom prst="rect">
              <a:avLst/>
            </a:prstGeom>
          </p:spPr>
          <p:txBody>
            <a:bodyPr anchor="t" rtlCol="false" tIns="0" lIns="0" bIns="0" rIns="0">
              <a:spAutoFit/>
            </a:bodyPr>
            <a:lstStyle/>
            <a:p>
              <a:pPr algn="ctr">
                <a:lnSpc>
                  <a:spcPts val="2157"/>
                </a:lnSpc>
                <a:spcBef>
                  <a:spcPct val="0"/>
                </a:spcBef>
              </a:pPr>
            </a:p>
          </p:txBody>
        </p:sp>
        <p:sp>
          <p:nvSpPr>
            <p:cNvPr name="TextBox 39" id="39"/>
            <p:cNvSpPr txBox="true"/>
            <p:nvPr/>
          </p:nvSpPr>
          <p:spPr>
            <a:xfrm rot="0">
              <a:off x="159623" y="705784"/>
              <a:ext cx="4221208" cy="694585"/>
            </a:xfrm>
            <a:prstGeom prst="rect">
              <a:avLst/>
            </a:prstGeom>
          </p:spPr>
          <p:txBody>
            <a:bodyPr anchor="t" rtlCol="false" tIns="0" lIns="0" bIns="0" rIns="0">
              <a:spAutoFit/>
            </a:bodyPr>
            <a:lstStyle/>
            <a:p>
              <a:pPr algn="ctr">
                <a:lnSpc>
                  <a:spcPts val="2157"/>
                </a:lnSpc>
              </a:pPr>
              <a:r>
                <a:rPr lang="en-US" sz="1540">
                  <a:solidFill>
                    <a:srgbClr val="000000"/>
                  </a:solidFill>
                  <a:latin typeface="Garet"/>
                </a:rPr>
                <a:t>+ transform()</a:t>
              </a:r>
            </a:p>
            <a:p>
              <a:pPr algn="ctr">
                <a:lnSpc>
                  <a:spcPts val="2157"/>
                </a:lnSpc>
                <a:spcBef>
                  <a:spcPct val="0"/>
                </a:spcBef>
              </a:pPr>
              <a:r>
                <a:rPr lang="en-US" sz="1540">
                  <a:solidFill>
                    <a:srgbClr val="000000"/>
                  </a:solidFill>
                  <a:latin typeface="Garet"/>
                </a:rPr>
                <a:t>+ fit_transform()</a:t>
              </a:r>
            </a:p>
          </p:txBody>
        </p:sp>
      </p:grpSp>
      <p:grpSp>
        <p:nvGrpSpPr>
          <p:cNvPr name="Group 40" id="40"/>
          <p:cNvGrpSpPr/>
          <p:nvPr/>
        </p:nvGrpSpPr>
        <p:grpSpPr>
          <a:xfrm rot="0">
            <a:off x="7466469" y="8221290"/>
            <a:ext cx="3392668" cy="1644265"/>
            <a:chOff x="0" y="0"/>
            <a:chExt cx="4523557" cy="2192353"/>
          </a:xfrm>
        </p:grpSpPr>
        <p:grpSp>
          <p:nvGrpSpPr>
            <p:cNvPr name="Group 41" id="41"/>
            <p:cNvGrpSpPr/>
            <p:nvPr/>
          </p:nvGrpSpPr>
          <p:grpSpPr>
            <a:xfrm rot="0">
              <a:off x="0" y="290069"/>
              <a:ext cx="4523557" cy="1902284"/>
              <a:chOff x="0" y="0"/>
              <a:chExt cx="1057037" cy="444514"/>
            </a:xfrm>
          </p:grpSpPr>
          <p:sp>
            <p:nvSpPr>
              <p:cNvPr name="Freeform 42" id="42"/>
              <p:cNvSpPr/>
              <p:nvPr/>
            </p:nvSpPr>
            <p:spPr>
              <a:xfrm flipH="false" flipV="false" rot="0">
                <a:off x="0" y="0"/>
                <a:ext cx="1057037" cy="444514"/>
              </a:xfrm>
              <a:custGeom>
                <a:avLst/>
                <a:gdLst/>
                <a:ahLst/>
                <a:cxnLst/>
                <a:rect r="r" b="b" t="t" l="l"/>
                <a:pathLst>
                  <a:path h="444514" w="1057037">
                    <a:moveTo>
                      <a:pt x="27383" y="0"/>
                    </a:moveTo>
                    <a:lnTo>
                      <a:pt x="1029654" y="0"/>
                    </a:lnTo>
                    <a:cubicBezTo>
                      <a:pt x="1044777" y="0"/>
                      <a:pt x="1057037" y="12260"/>
                      <a:pt x="1057037" y="27383"/>
                    </a:cubicBezTo>
                    <a:lnTo>
                      <a:pt x="1057037" y="417131"/>
                    </a:lnTo>
                    <a:cubicBezTo>
                      <a:pt x="1057037" y="424393"/>
                      <a:pt x="1054152" y="431358"/>
                      <a:pt x="1049017" y="436494"/>
                    </a:cubicBezTo>
                    <a:cubicBezTo>
                      <a:pt x="1043882" y="441629"/>
                      <a:pt x="1036916" y="444514"/>
                      <a:pt x="1029654" y="444514"/>
                    </a:cubicBezTo>
                    <a:lnTo>
                      <a:pt x="27383" y="444514"/>
                    </a:lnTo>
                    <a:cubicBezTo>
                      <a:pt x="20121" y="444514"/>
                      <a:pt x="13156" y="441629"/>
                      <a:pt x="8020" y="436494"/>
                    </a:cubicBezTo>
                    <a:cubicBezTo>
                      <a:pt x="2885" y="431358"/>
                      <a:pt x="0" y="424393"/>
                      <a:pt x="0" y="417131"/>
                    </a:cubicBezTo>
                    <a:lnTo>
                      <a:pt x="0" y="27383"/>
                    </a:lnTo>
                    <a:cubicBezTo>
                      <a:pt x="0" y="20121"/>
                      <a:pt x="2885" y="13156"/>
                      <a:pt x="8020" y="8020"/>
                    </a:cubicBezTo>
                    <a:cubicBezTo>
                      <a:pt x="13156" y="2885"/>
                      <a:pt x="20121" y="0"/>
                      <a:pt x="27383" y="0"/>
                    </a:cubicBezTo>
                    <a:close/>
                  </a:path>
                </a:pathLst>
              </a:custGeom>
              <a:solidFill>
                <a:srgbClr val="A3C6A5"/>
              </a:solidFill>
              <a:ln w="19050" cap="sq">
                <a:solidFill>
                  <a:srgbClr val="000000"/>
                </a:solidFill>
                <a:prstDash val="solid"/>
                <a:miter/>
              </a:ln>
            </p:spPr>
          </p:sp>
          <p:sp>
            <p:nvSpPr>
              <p:cNvPr name="TextBox 43" id="43"/>
              <p:cNvSpPr txBox="true"/>
              <p:nvPr/>
            </p:nvSpPr>
            <p:spPr>
              <a:xfrm>
                <a:off x="0" y="-19050"/>
                <a:ext cx="1057037" cy="463564"/>
              </a:xfrm>
              <a:prstGeom prst="rect">
                <a:avLst/>
              </a:prstGeom>
            </p:spPr>
            <p:txBody>
              <a:bodyPr anchor="ctr" rtlCol="false" tIns="42221" lIns="42221" bIns="42221" rIns="42221"/>
              <a:lstStyle/>
              <a:p>
                <a:pPr algn="ctr">
                  <a:lnSpc>
                    <a:spcPts val="1620"/>
                  </a:lnSpc>
                </a:pPr>
              </a:p>
            </p:txBody>
          </p:sp>
        </p:grpSp>
        <p:grpSp>
          <p:nvGrpSpPr>
            <p:cNvPr name="Group 44" id="44"/>
            <p:cNvGrpSpPr/>
            <p:nvPr/>
          </p:nvGrpSpPr>
          <p:grpSpPr>
            <a:xfrm rot="0">
              <a:off x="0" y="0"/>
              <a:ext cx="4523557" cy="1902284"/>
              <a:chOff x="0" y="0"/>
              <a:chExt cx="1057037" cy="444514"/>
            </a:xfrm>
          </p:grpSpPr>
          <p:sp>
            <p:nvSpPr>
              <p:cNvPr name="Freeform 45" id="45"/>
              <p:cNvSpPr/>
              <p:nvPr/>
            </p:nvSpPr>
            <p:spPr>
              <a:xfrm flipH="false" flipV="false" rot="0">
                <a:off x="0" y="0"/>
                <a:ext cx="1057037" cy="444514"/>
              </a:xfrm>
              <a:custGeom>
                <a:avLst/>
                <a:gdLst/>
                <a:ahLst/>
                <a:cxnLst/>
                <a:rect r="r" b="b" t="t" l="l"/>
                <a:pathLst>
                  <a:path h="444514" w="1057037">
                    <a:moveTo>
                      <a:pt x="27383" y="0"/>
                    </a:moveTo>
                    <a:lnTo>
                      <a:pt x="1029654" y="0"/>
                    </a:lnTo>
                    <a:cubicBezTo>
                      <a:pt x="1044777" y="0"/>
                      <a:pt x="1057037" y="12260"/>
                      <a:pt x="1057037" y="27383"/>
                    </a:cubicBezTo>
                    <a:lnTo>
                      <a:pt x="1057037" y="417131"/>
                    </a:lnTo>
                    <a:cubicBezTo>
                      <a:pt x="1057037" y="424393"/>
                      <a:pt x="1054152" y="431358"/>
                      <a:pt x="1049017" y="436494"/>
                    </a:cubicBezTo>
                    <a:cubicBezTo>
                      <a:pt x="1043882" y="441629"/>
                      <a:pt x="1036916" y="444514"/>
                      <a:pt x="1029654" y="444514"/>
                    </a:cubicBezTo>
                    <a:lnTo>
                      <a:pt x="27383" y="444514"/>
                    </a:lnTo>
                    <a:cubicBezTo>
                      <a:pt x="20121" y="444514"/>
                      <a:pt x="13156" y="441629"/>
                      <a:pt x="8020" y="436494"/>
                    </a:cubicBezTo>
                    <a:cubicBezTo>
                      <a:pt x="2885" y="431358"/>
                      <a:pt x="0" y="424393"/>
                      <a:pt x="0" y="417131"/>
                    </a:cubicBezTo>
                    <a:lnTo>
                      <a:pt x="0" y="27383"/>
                    </a:lnTo>
                    <a:cubicBezTo>
                      <a:pt x="0" y="20121"/>
                      <a:pt x="2885" y="13156"/>
                      <a:pt x="8020" y="8020"/>
                    </a:cubicBezTo>
                    <a:cubicBezTo>
                      <a:pt x="13156" y="2885"/>
                      <a:pt x="20121" y="0"/>
                      <a:pt x="27383" y="0"/>
                    </a:cubicBezTo>
                    <a:close/>
                  </a:path>
                </a:pathLst>
              </a:custGeom>
              <a:solidFill>
                <a:srgbClr val="FFFFFF"/>
              </a:solidFill>
              <a:ln w="19050" cap="sq">
                <a:solidFill>
                  <a:srgbClr val="000000"/>
                </a:solidFill>
                <a:prstDash val="solid"/>
                <a:miter/>
              </a:ln>
            </p:spPr>
          </p:sp>
          <p:sp>
            <p:nvSpPr>
              <p:cNvPr name="TextBox 46" id="46"/>
              <p:cNvSpPr txBox="true"/>
              <p:nvPr/>
            </p:nvSpPr>
            <p:spPr>
              <a:xfrm>
                <a:off x="0" y="-19050"/>
                <a:ext cx="1057037" cy="463564"/>
              </a:xfrm>
              <a:prstGeom prst="rect">
                <a:avLst/>
              </a:prstGeom>
            </p:spPr>
            <p:txBody>
              <a:bodyPr anchor="ctr" rtlCol="false" tIns="42221" lIns="42221" bIns="42221" rIns="42221"/>
              <a:lstStyle/>
              <a:p>
                <a:pPr algn="ctr">
                  <a:lnSpc>
                    <a:spcPts val="1620"/>
                  </a:lnSpc>
                </a:pPr>
              </a:p>
            </p:txBody>
          </p:sp>
        </p:grpSp>
        <p:sp>
          <p:nvSpPr>
            <p:cNvPr name="TextBox 47" id="47"/>
            <p:cNvSpPr txBox="true"/>
            <p:nvPr/>
          </p:nvSpPr>
          <p:spPr>
            <a:xfrm rot="0">
              <a:off x="478020" y="267758"/>
              <a:ext cx="3645309"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SVC</a:t>
              </a:r>
            </a:p>
          </p:txBody>
        </p:sp>
        <p:sp>
          <p:nvSpPr>
            <p:cNvPr name="TextBox 48" id="48"/>
            <p:cNvSpPr txBox="true"/>
            <p:nvPr/>
          </p:nvSpPr>
          <p:spPr>
            <a:xfrm rot="0">
              <a:off x="167470" y="419593"/>
              <a:ext cx="4213361" cy="353174"/>
            </a:xfrm>
            <a:prstGeom prst="rect">
              <a:avLst/>
            </a:prstGeom>
          </p:spPr>
          <p:txBody>
            <a:bodyPr anchor="t" rtlCol="false" tIns="0" lIns="0" bIns="0" rIns="0">
              <a:spAutoFit/>
            </a:bodyPr>
            <a:lstStyle/>
            <a:p>
              <a:pPr algn="ctr">
                <a:lnSpc>
                  <a:spcPts val="2281"/>
                </a:lnSpc>
                <a:spcBef>
                  <a:spcPct val="0"/>
                </a:spcBef>
              </a:pPr>
              <a:r>
                <a:rPr lang="en-US" sz="1629">
                  <a:solidFill>
                    <a:srgbClr val="000000"/>
                  </a:solidFill>
                  <a:latin typeface="Garet"/>
                </a:rPr>
                <a:t>--------------------------</a:t>
              </a:r>
            </a:p>
          </p:txBody>
        </p:sp>
        <p:sp>
          <p:nvSpPr>
            <p:cNvPr name="TextBox 49" id="49"/>
            <p:cNvSpPr txBox="true"/>
            <p:nvPr/>
          </p:nvSpPr>
          <p:spPr>
            <a:xfrm rot="0">
              <a:off x="400228" y="619344"/>
              <a:ext cx="3684205" cy="335486"/>
            </a:xfrm>
            <a:prstGeom prst="rect">
              <a:avLst/>
            </a:prstGeom>
          </p:spPr>
          <p:txBody>
            <a:bodyPr anchor="t" rtlCol="false" tIns="0" lIns="0" bIns="0" rIns="0">
              <a:spAutoFit/>
            </a:bodyPr>
            <a:lstStyle/>
            <a:p>
              <a:pPr algn="ctr">
                <a:lnSpc>
                  <a:spcPts val="2157"/>
                </a:lnSpc>
                <a:spcBef>
                  <a:spcPct val="0"/>
                </a:spcBef>
              </a:pPr>
              <a:r>
                <a:rPr lang="en-US" sz="1540">
                  <a:solidFill>
                    <a:srgbClr val="000000"/>
                  </a:solidFill>
                  <a:latin typeface="Garet"/>
                </a:rPr>
                <a:t>kernel</a:t>
              </a:r>
            </a:p>
          </p:txBody>
        </p:sp>
        <p:sp>
          <p:nvSpPr>
            <p:cNvPr name="TextBox 50" id="50"/>
            <p:cNvSpPr txBox="true"/>
            <p:nvPr/>
          </p:nvSpPr>
          <p:spPr>
            <a:xfrm rot="0">
              <a:off x="17927" y="780573"/>
              <a:ext cx="4487703"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a:t>
              </a:r>
            </a:p>
          </p:txBody>
        </p:sp>
        <p:sp>
          <p:nvSpPr>
            <p:cNvPr name="TextBox 51" id="51"/>
            <p:cNvSpPr txBox="true"/>
            <p:nvPr/>
          </p:nvSpPr>
          <p:spPr>
            <a:xfrm rot="0">
              <a:off x="110098" y="1041718"/>
              <a:ext cx="4221208" cy="694585"/>
            </a:xfrm>
            <a:prstGeom prst="rect">
              <a:avLst/>
            </a:prstGeom>
          </p:spPr>
          <p:txBody>
            <a:bodyPr anchor="t" rtlCol="false" tIns="0" lIns="0" bIns="0" rIns="0">
              <a:spAutoFit/>
            </a:bodyPr>
            <a:lstStyle/>
            <a:p>
              <a:pPr algn="ctr">
                <a:lnSpc>
                  <a:spcPts val="2157"/>
                </a:lnSpc>
              </a:pPr>
              <a:r>
                <a:rPr lang="en-US" sz="1540">
                  <a:solidFill>
                    <a:srgbClr val="000000"/>
                  </a:solidFill>
                  <a:latin typeface="Garet"/>
                </a:rPr>
                <a:t>+ fit()</a:t>
              </a:r>
            </a:p>
            <a:p>
              <a:pPr algn="ctr">
                <a:lnSpc>
                  <a:spcPts val="2157"/>
                </a:lnSpc>
                <a:spcBef>
                  <a:spcPct val="0"/>
                </a:spcBef>
              </a:pPr>
              <a:r>
                <a:rPr lang="en-US" sz="1540">
                  <a:solidFill>
                    <a:srgbClr val="000000"/>
                  </a:solidFill>
                  <a:latin typeface="Garet"/>
                </a:rPr>
                <a:t>+ predict()</a:t>
              </a:r>
            </a:p>
          </p:txBody>
        </p:sp>
      </p:grpSp>
      <p:grpSp>
        <p:nvGrpSpPr>
          <p:cNvPr name="Group 52" id="52"/>
          <p:cNvGrpSpPr/>
          <p:nvPr/>
        </p:nvGrpSpPr>
        <p:grpSpPr>
          <a:xfrm rot="0">
            <a:off x="10859137" y="6367441"/>
            <a:ext cx="3392668" cy="1807645"/>
            <a:chOff x="0" y="0"/>
            <a:chExt cx="4523557" cy="2410194"/>
          </a:xfrm>
        </p:grpSpPr>
        <p:grpSp>
          <p:nvGrpSpPr>
            <p:cNvPr name="Group 53" id="53"/>
            <p:cNvGrpSpPr/>
            <p:nvPr/>
          </p:nvGrpSpPr>
          <p:grpSpPr>
            <a:xfrm rot="0">
              <a:off x="0" y="318891"/>
              <a:ext cx="4523557" cy="2091303"/>
              <a:chOff x="0" y="0"/>
              <a:chExt cx="1057037" cy="488683"/>
            </a:xfrm>
          </p:grpSpPr>
          <p:sp>
            <p:nvSpPr>
              <p:cNvPr name="Freeform 54" id="54"/>
              <p:cNvSpPr/>
              <p:nvPr/>
            </p:nvSpPr>
            <p:spPr>
              <a:xfrm flipH="false" flipV="false" rot="0">
                <a:off x="0" y="0"/>
                <a:ext cx="1057037" cy="488683"/>
              </a:xfrm>
              <a:custGeom>
                <a:avLst/>
                <a:gdLst/>
                <a:ahLst/>
                <a:cxnLst/>
                <a:rect r="r" b="b" t="t" l="l"/>
                <a:pathLst>
                  <a:path h="488683" w="1057037">
                    <a:moveTo>
                      <a:pt x="27383" y="0"/>
                    </a:moveTo>
                    <a:lnTo>
                      <a:pt x="1029654" y="0"/>
                    </a:lnTo>
                    <a:cubicBezTo>
                      <a:pt x="1044777" y="0"/>
                      <a:pt x="1057037" y="12260"/>
                      <a:pt x="1057037" y="27383"/>
                    </a:cubicBezTo>
                    <a:lnTo>
                      <a:pt x="1057037" y="461300"/>
                    </a:lnTo>
                    <a:cubicBezTo>
                      <a:pt x="1057037" y="468562"/>
                      <a:pt x="1054152" y="475527"/>
                      <a:pt x="1049017" y="480663"/>
                    </a:cubicBezTo>
                    <a:cubicBezTo>
                      <a:pt x="1043882" y="485798"/>
                      <a:pt x="1036916" y="488683"/>
                      <a:pt x="1029654" y="488683"/>
                    </a:cubicBezTo>
                    <a:lnTo>
                      <a:pt x="27383" y="488683"/>
                    </a:lnTo>
                    <a:cubicBezTo>
                      <a:pt x="20121" y="488683"/>
                      <a:pt x="13156" y="485798"/>
                      <a:pt x="8020" y="480663"/>
                    </a:cubicBezTo>
                    <a:cubicBezTo>
                      <a:pt x="2885" y="475527"/>
                      <a:pt x="0" y="468562"/>
                      <a:pt x="0" y="461300"/>
                    </a:cubicBezTo>
                    <a:lnTo>
                      <a:pt x="0" y="27383"/>
                    </a:lnTo>
                    <a:cubicBezTo>
                      <a:pt x="0" y="20121"/>
                      <a:pt x="2885" y="13156"/>
                      <a:pt x="8020" y="8020"/>
                    </a:cubicBezTo>
                    <a:cubicBezTo>
                      <a:pt x="13156" y="2885"/>
                      <a:pt x="20121" y="0"/>
                      <a:pt x="27383" y="0"/>
                    </a:cubicBezTo>
                    <a:close/>
                  </a:path>
                </a:pathLst>
              </a:custGeom>
              <a:solidFill>
                <a:srgbClr val="A3C6A5"/>
              </a:solidFill>
              <a:ln w="19050" cap="sq">
                <a:solidFill>
                  <a:srgbClr val="000000"/>
                </a:solidFill>
                <a:prstDash val="solid"/>
                <a:miter/>
              </a:ln>
            </p:spPr>
          </p:sp>
          <p:sp>
            <p:nvSpPr>
              <p:cNvPr name="TextBox 55" id="55"/>
              <p:cNvSpPr txBox="true"/>
              <p:nvPr/>
            </p:nvSpPr>
            <p:spPr>
              <a:xfrm>
                <a:off x="0" y="-19050"/>
                <a:ext cx="1057037" cy="507733"/>
              </a:xfrm>
              <a:prstGeom prst="rect">
                <a:avLst/>
              </a:prstGeom>
            </p:spPr>
            <p:txBody>
              <a:bodyPr anchor="ctr" rtlCol="false" tIns="42221" lIns="42221" bIns="42221" rIns="42221"/>
              <a:lstStyle/>
              <a:p>
                <a:pPr algn="ctr">
                  <a:lnSpc>
                    <a:spcPts val="1620"/>
                  </a:lnSpc>
                </a:pPr>
              </a:p>
            </p:txBody>
          </p:sp>
        </p:grpSp>
        <p:grpSp>
          <p:nvGrpSpPr>
            <p:cNvPr name="Group 56" id="56"/>
            <p:cNvGrpSpPr/>
            <p:nvPr/>
          </p:nvGrpSpPr>
          <p:grpSpPr>
            <a:xfrm rot="0">
              <a:off x="0" y="0"/>
              <a:ext cx="4523557" cy="2091303"/>
              <a:chOff x="0" y="0"/>
              <a:chExt cx="1057037" cy="488683"/>
            </a:xfrm>
          </p:grpSpPr>
          <p:sp>
            <p:nvSpPr>
              <p:cNvPr name="Freeform 57" id="57"/>
              <p:cNvSpPr/>
              <p:nvPr/>
            </p:nvSpPr>
            <p:spPr>
              <a:xfrm flipH="false" flipV="false" rot="0">
                <a:off x="0" y="0"/>
                <a:ext cx="1057037" cy="488683"/>
              </a:xfrm>
              <a:custGeom>
                <a:avLst/>
                <a:gdLst/>
                <a:ahLst/>
                <a:cxnLst/>
                <a:rect r="r" b="b" t="t" l="l"/>
                <a:pathLst>
                  <a:path h="488683" w="1057037">
                    <a:moveTo>
                      <a:pt x="27383" y="0"/>
                    </a:moveTo>
                    <a:lnTo>
                      <a:pt x="1029654" y="0"/>
                    </a:lnTo>
                    <a:cubicBezTo>
                      <a:pt x="1044777" y="0"/>
                      <a:pt x="1057037" y="12260"/>
                      <a:pt x="1057037" y="27383"/>
                    </a:cubicBezTo>
                    <a:lnTo>
                      <a:pt x="1057037" y="461300"/>
                    </a:lnTo>
                    <a:cubicBezTo>
                      <a:pt x="1057037" y="468562"/>
                      <a:pt x="1054152" y="475527"/>
                      <a:pt x="1049017" y="480663"/>
                    </a:cubicBezTo>
                    <a:cubicBezTo>
                      <a:pt x="1043882" y="485798"/>
                      <a:pt x="1036916" y="488683"/>
                      <a:pt x="1029654" y="488683"/>
                    </a:cubicBezTo>
                    <a:lnTo>
                      <a:pt x="27383" y="488683"/>
                    </a:lnTo>
                    <a:cubicBezTo>
                      <a:pt x="20121" y="488683"/>
                      <a:pt x="13156" y="485798"/>
                      <a:pt x="8020" y="480663"/>
                    </a:cubicBezTo>
                    <a:cubicBezTo>
                      <a:pt x="2885" y="475527"/>
                      <a:pt x="0" y="468562"/>
                      <a:pt x="0" y="461300"/>
                    </a:cubicBezTo>
                    <a:lnTo>
                      <a:pt x="0" y="27383"/>
                    </a:lnTo>
                    <a:cubicBezTo>
                      <a:pt x="0" y="20121"/>
                      <a:pt x="2885" y="13156"/>
                      <a:pt x="8020" y="8020"/>
                    </a:cubicBezTo>
                    <a:cubicBezTo>
                      <a:pt x="13156" y="2885"/>
                      <a:pt x="20121" y="0"/>
                      <a:pt x="27383" y="0"/>
                    </a:cubicBezTo>
                    <a:close/>
                  </a:path>
                </a:pathLst>
              </a:custGeom>
              <a:solidFill>
                <a:srgbClr val="FFFFFF"/>
              </a:solidFill>
              <a:ln w="19050" cap="sq">
                <a:solidFill>
                  <a:srgbClr val="000000"/>
                </a:solidFill>
                <a:prstDash val="solid"/>
                <a:miter/>
              </a:ln>
            </p:spPr>
          </p:sp>
          <p:sp>
            <p:nvSpPr>
              <p:cNvPr name="TextBox 58" id="58"/>
              <p:cNvSpPr txBox="true"/>
              <p:nvPr/>
            </p:nvSpPr>
            <p:spPr>
              <a:xfrm>
                <a:off x="0" y="-19050"/>
                <a:ext cx="1057037" cy="507733"/>
              </a:xfrm>
              <a:prstGeom prst="rect">
                <a:avLst/>
              </a:prstGeom>
            </p:spPr>
            <p:txBody>
              <a:bodyPr anchor="ctr" rtlCol="false" tIns="42221" lIns="42221" bIns="42221" rIns="42221"/>
              <a:lstStyle/>
              <a:p>
                <a:pPr algn="ctr">
                  <a:lnSpc>
                    <a:spcPts val="1620"/>
                  </a:lnSpc>
                </a:pPr>
              </a:p>
            </p:txBody>
          </p:sp>
        </p:grpSp>
        <p:sp>
          <p:nvSpPr>
            <p:cNvPr name="TextBox 59" id="59"/>
            <p:cNvSpPr txBox="true"/>
            <p:nvPr/>
          </p:nvSpPr>
          <p:spPr>
            <a:xfrm rot="0">
              <a:off x="478020" y="267758"/>
              <a:ext cx="3645309"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Hands</a:t>
              </a:r>
            </a:p>
          </p:txBody>
        </p:sp>
        <p:sp>
          <p:nvSpPr>
            <p:cNvPr name="TextBox 60" id="60"/>
            <p:cNvSpPr txBox="true"/>
            <p:nvPr/>
          </p:nvSpPr>
          <p:spPr>
            <a:xfrm rot="0">
              <a:off x="167470" y="419593"/>
              <a:ext cx="4213361" cy="353174"/>
            </a:xfrm>
            <a:prstGeom prst="rect">
              <a:avLst/>
            </a:prstGeom>
          </p:spPr>
          <p:txBody>
            <a:bodyPr anchor="t" rtlCol="false" tIns="0" lIns="0" bIns="0" rIns="0">
              <a:spAutoFit/>
            </a:bodyPr>
            <a:lstStyle/>
            <a:p>
              <a:pPr algn="ctr">
                <a:lnSpc>
                  <a:spcPts val="2281"/>
                </a:lnSpc>
                <a:spcBef>
                  <a:spcPct val="0"/>
                </a:spcBef>
              </a:pPr>
              <a:r>
                <a:rPr lang="en-US" sz="1629">
                  <a:solidFill>
                    <a:srgbClr val="000000"/>
                  </a:solidFill>
                  <a:latin typeface="Garet"/>
                </a:rPr>
                <a:t>--------------------------</a:t>
              </a:r>
            </a:p>
          </p:txBody>
        </p:sp>
        <p:sp>
          <p:nvSpPr>
            <p:cNvPr name="TextBox 61" id="61"/>
            <p:cNvSpPr txBox="true"/>
            <p:nvPr/>
          </p:nvSpPr>
          <p:spPr>
            <a:xfrm rot="0">
              <a:off x="400228" y="619344"/>
              <a:ext cx="3684205" cy="1053684"/>
            </a:xfrm>
            <a:prstGeom prst="rect">
              <a:avLst/>
            </a:prstGeom>
          </p:spPr>
          <p:txBody>
            <a:bodyPr anchor="t" rtlCol="false" tIns="0" lIns="0" bIns="0" rIns="0">
              <a:spAutoFit/>
            </a:bodyPr>
            <a:lstStyle/>
            <a:p>
              <a:pPr algn="ctr">
                <a:lnSpc>
                  <a:spcPts val="2157"/>
                </a:lnSpc>
              </a:pPr>
              <a:r>
                <a:rPr lang="en-US" sz="1540">
                  <a:solidFill>
                    <a:srgbClr val="000000"/>
                  </a:solidFill>
                  <a:latin typeface="Garet"/>
                </a:rPr>
                <a:t>static image mode</a:t>
              </a:r>
            </a:p>
            <a:p>
              <a:pPr algn="ctr">
                <a:lnSpc>
                  <a:spcPts val="2157"/>
                </a:lnSpc>
              </a:pPr>
              <a:r>
                <a:rPr lang="en-US" sz="1540">
                  <a:solidFill>
                    <a:srgbClr val="000000"/>
                  </a:solidFill>
                  <a:latin typeface="Garet"/>
                </a:rPr>
                <a:t>max num hands</a:t>
              </a:r>
            </a:p>
            <a:p>
              <a:pPr algn="ctr">
                <a:lnSpc>
                  <a:spcPts val="2157"/>
                </a:lnSpc>
                <a:spcBef>
                  <a:spcPct val="0"/>
                </a:spcBef>
              </a:pPr>
              <a:r>
                <a:rPr lang="en-US" sz="1540">
                  <a:solidFill>
                    <a:srgbClr val="000000"/>
                  </a:solidFill>
                  <a:latin typeface="Garet"/>
                </a:rPr>
                <a:t>min detection confidence</a:t>
              </a:r>
            </a:p>
          </p:txBody>
        </p:sp>
        <p:sp>
          <p:nvSpPr>
            <p:cNvPr name="TextBox 62" id="62"/>
            <p:cNvSpPr txBox="true"/>
            <p:nvPr/>
          </p:nvSpPr>
          <p:spPr>
            <a:xfrm rot="0">
              <a:off x="17927" y="1512939"/>
              <a:ext cx="4487703"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a:t>
              </a:r>
            </a:p>
          </p:txBody>
        </p:sp>
        <p:sp>
          <p:nvSpPr>
            <p:cNvPr name="TextBox 63" id="63"/>
            <p:cNvSpPr txBox="true"/>
            <p:nvPr/>
          </p:nvSpPr>
          <p:spPr>
            <a:xfrm rot="0">
              <a:off x="159623" y="1689677"/>
              <a:ext cx="4221208" cy="335486"/>
            </a:xfrm>
            <a:prstGeom prst="rect">
              <a:avLst/>
            </a:prstGeom>
          </p:spPr>
          <p:txBody>
            <a:bodyPr anchor="t" rtlCol="false" tIns="0" lIns="0" bIns="0" rIns="0">
              <a:spAutoFit/>
            </a:bodyPr>
            <a:lstStyle/>
            <a:p>
              <a:pPr algn="ctr">
                <a:lnSpc>
                  <a:spcPts val="2157"/>
                </a:lnSpc>
                <a:spcBef>
                  <a:spcPct val="0"/>
                </a:spcBef>
              </a:pPr>
              <a:r>
                <a:rPr lang="en-US" sz="1540">
                  <a:solidFill>
                    <a:srgbClr val="000000"/>
                  </a:solidFill>
                  <a:latin typeface="Garet"/>
                </a:rPr>
                <a:t>+ process()</a:t>
              </a:r>
            </a:p>
          </p:txBody>
        </p:sp>
      </p:grpSp>
      <p:grpSp>
        <p:nvGrpSpPr>
          <p:cNvPr name="Group 64" id="64"/>
          <p:cNvGrpSpPr/>
          <p:nvPr/>
        </p:nvGrpSpPr>
        <p:grpSpPr>
          <a:xfrm rot="0">
            <a:off x="14251804" y="4523440"/>
            <a:ext cx="3392668" cy="1527605"/>
            <a:chOff x="0" y="0"/>
            <a:chExt cx="4523557" cy="2036807"/>
          </a:xfrm>
        </p:grpSpPr>
        <p:grpSp>
          <p:nvGrpSpPr>
            <p:cNvPr name="Group 65" id="65"/>
            <p:cNvGrpSpPr/>
            <p:nvPr/>
          </p:nvGrpSpPr>
          <p:grpSpPr>
            <a:xfrm rot="0">
              <a:off x="0" y="269488"/>
              <a:ext cx="4523557" cy="1767318"/>
              <a:chOff x="0" y="0"/>
              <a:chExt cx="1057037" cy="412976"/>
            </a:xfrm>
          </p:grpSpPr>
          <p:sp>
            <p:nvSpPr>
              <p:cNvPr name="Freeform 66" id="66"/>
              <p:cNvSpPr/>
              <p:nvPr/>
            </p:nvSpPr>
            <p:spPr>
              <a:xfrm flipH="false" flipV="false" rot="0">
                <a:off x="0" y="0"/>
                <a:ext cx="1057037" cy="412976"/>
              </a:xfrm>
              <a:custGeom>
                <a:avLst/>
                <a:gdLst/>
                <a:ahLst/>
                <a:cxnLst/>
                <a:rect r="r" b="b" t="t" l="l"/>
                <a:pathLst>
                  <a:path h="412976" w="1057037">
                    <a:moveTo>
                      <a:pt x="27383" y="0"/>
                    </a:moveTo>
                    <a:lnTo>
                      <a:pt x="1029654" y="0"/>
                    </a:lnTo>
                    <a:cubicBezTo>
                      <a:pt x="1044777" y="0"/>
                      <a:pt x="1057037" y="12260"/>
                      <a:pt x="1057037" y="27383"/>
                    </a:cubicBezTo>
                    <a:lnTo>
                      <a:pt x="1057037" y="385593"/>
                    </a:lnTo>
                    <a:cubicBezTo>
                      <a:pt x="1057037" y="392855"/>
                      <a:pt x="1054152" y="399820"/>
                      <a:pt x="1049017" y="404956"/>
                    </a:cubicBezTo>
                    <a:cubicBezTo>
                      <a:pt x="1043882" y="410091"/>
                      <a:pt x="1036916" y="412976"/>
                      <a:pt x="1029654" y="412976"/>
                    </a:cubicBezTo>
                    <a:lnTo>
                      <a:pt x="27383" y="412976"/>
                    </a:lnTo>
                    <a:cubicBezTo>
                      <a:pt x="20121" y="412976"/>
                      <a:pt x="13156" y="410091"/>
                      <a:pt x="8020" y="404956"/>
                    </a:cubicBezTo>
                    <a:cubicBezTo>
                      <a:pt x="2885" y="399820"/>
                      <a:pt x="0" y="392855"/>
                      <a:pt x="0" y="385593"/>
                    </a:cubicBezTo>
                    <a:lnTo>
                      <a:pt x="0" y="27383"/>
                    </a:lnTo>
                    <a:cubicBezTo>
                      <a:pt x="0" y="20121"/>
                      <a:pt x="2885" y="13156"/>
                      <a:pt x="8020" y="8020"/>
                    </a:cubicBezTo>
                    <a:cubicBezTo>
                      <a:pt x="13156" y="2885"/>
                      <a:pt x="20121" y="0"/>
                      <a:pt x="27383" y="0"/>
                    </a:cubicBezTo>
                    <a:close/>
                  </a:path>
                </a:pathLst>
              </a:custGeom>
              <a:solidFill>
                <a:srgbClr val="A3C6A5"/>
              </a:solidFill>
              <a:ln w="19050" cap="sq">
                <a:solidFill>
                  <a:srgbClr val="000000"/>
                </a:solidFill>
                <a:prstDash val="solid"/>
                <a:miter/>
              </a:ln>
            </p:spPr>
          </p:sp>
          <p:sp>
            <p:nvSpPr>
              <p:cNvPr name="TextBox 67" id="67"/>
              <p:cNvSpPr txBox="true"/>
              <p:nvPr/>
            </p:nvSpPr>
            <p:spPr>
              <a:xfrm>
                <a:off x="0" y="-19050"/>
                <a:ext cx="1057037" cy="432026"/>
              </a:xfrm>
              <a:prstGeom prst="rect">
                <a:avLst/>
              </a:prstGeom>
            </p:spPr>
            <p:txBody>
              <a:bodyPr anchor="ctr" rtlCol="false" tIns="42221" lIns="42221" bIns="42221" rIns="42221"/>
              <a:lstStyle/>
              <a:p>
                <a:pPr algn="ctr">
                  <a:lnSpc>
                    <a:spcPts val="1620"/>
                  </a:lnSpc>
                </a:pPr>
              </a:p>
            </p:txBody>
          </p:sp>
        </p:grpSp>
        <p:grpSp>
          <p:nvGrpSpPr>
            <p:cNvPr name="Group 68" id="68"/>
            <p:cNvGrpSpPr/>
            <p:nvPr/>
          </p:nvGrpSpPr>
          <p:grpSpPr>
            <a:xfrm rot="0">
              <a:off x="0" y="0"/>
              <a:ext cx="4523557" cy="1767318"/>
              <a:chOff x="0" y="0"/>
              <a:chExt cx="1057037" cy="412976"/>
            </a:xfrm>
          </p:grpSpPr>
          <p:sp>
            <p:nvSpPr>
              <p:cNvPr name="Freeform 69" id="69"/>
              <p:cNvSpPr/>
              <p:nvPr/>
            </p:nvSpPr>
            <p:spPr>
              <a:xfrm flipH="false" flipV="false" rot="0">
                <a:off x="0" y="0"/>
                <a:ext cx="1057037" cy="412976"/>
              </a:xfrm>
              <a:custGeom>
                <a:avLst/>
                <a:gdLst/>
                <a:ahLst/>
                <a:cxnLst/>
                <a:rect r="r" b="b" t="t" l="l"/>
                <a:pathLst>
                  <a:path h="412976" w="1057037">
                    <a:moveTo>
                      <a:pt x="27383" y="0"/>
                    </a:moveTo>
                    <a:lnTo>
                      <a:pt x="1029654" y="0"/>
                    </a:lnTo>
                    <a:cubicBezTo>
                      <a:pt x="1044777" y="0"/>
                      <a:pt x="1057037" y="12260"/>
                      <a:pt x="1057037" y="27383"/>
                    </a:cubicBezTo>
                    <a:lnTo>
                      <a:pt x="1057037" y="385593"/>
                    </a:lnTo>
                    <a:cubicBezTo>
                      <a:pt x="1057037" y="392855"/>
                      <a:pt x="1054152" y="399820"/>
                      <a:pt x="1049017" y="404956"/>
                    </a:cubicBezTo>
                    <a:cubicBezTo>
                      <a:pt x="1043882" y="410091"/>
                      <a:pt x="1036916" y="412976"/>
                      <a:pt x="1029654" y="412976"/>
                    </a:cubicBezTo>
                    <a:lnTo>
                      <a:pt x="27383" y="412976"/>
                    </a:lnTo>
                    <a:cubicBezTo>
                      <a:pt x="20121" y="412976"/>
                      <a:pt x="13156" y="410091"/>
                      <a:pt x="8020" y="404956"/>
                    </a:cubicBezTo>
                    <a:cubicBezTo>
                      <a:pt x="2885" y="399820"/>
                      <a:pt x="0" y="392855"/>
                      <a:pt x="0" y="385593"/>
                    </a:cubicBezTo>
                    <a:lnTo>
                      <a:pt x="0" y="27383"/>
                    </a:lnTo>
                    <a:cubicBezTo>
                      <a:pt x="0" y="20121"/>
                      <a:pt x="2885" y="13156"/>
                      <a:pt x="8020" y="8020"/>
                    </a:cubicBezTo>
                    <a:cubicBezTo>
                      <a:pt x="13156" y="2885"/>
                      <a:pt x="20121" y="0"/>
                      <a:pt x="27383" y="0"/>
                    </a:cubicBezTo>
                    <a:close/>
                  </a:path>
                </a:pathLst>
              </a:custGeom>
              <a:solidFill>
                <a:srgbClr val="FFFFFF"/>
              </a:solidFill>
              <a:ln w="19050" cap="sq">
                <a:solidFill>
                  <a:srgbClr val="000000"/>
                </a:solidFill>
                <a:prstDash val="solid"/>
                <a:miter/>
              </a:ln>
            </p:spPr>
          </p:sp>
          <p:sp>
            <p:nvSpPr>
              <p:cNvPr name="TextBox 70" id="70"/>
              <p:cNvSpPr txBox="true"/>
              <p:nvPr/>
            </p:nvSpPr>
            <p:spPr>
              <a:xfrm>
                <a:off x="0" y="-19050"/>
                <a:ext cx="1057037" cy="432026"/>
              </a:xfrm>
              <a:prstGeom prst="rect">
                <a:avLst/>
              </a:prstGeom>
            </p:spPr>
            <p:txBody>
              <a:bodyPr anchor="ctr" rtlCol="false" tIns="42221" lIns="42221" bIns="42221" rIns="42221"/>
              <a:lstStyle/>
              <a:p>
                <a:pPr algn="ctr">
                  <a:lnSpc>
                    <a:spcPts val="1620"/>
                  </a:lnSpc>
                </a:pPr>
              </a:p>
            </p:txBody>
          </p:sp>
        </p:grpSp>
        <p:sp>
          <p:nvSpPr>
            <p:cNvPr name="TextBox 71" id="71"/>
            <p:cNvSpPr txBox="true"/>
            <p:nvPr/>
          </p:nvSpPr>
          <p:spPr>
            <a:xfrm rot="0">
              <a:off x="478020" y="267758"/>
              <a:ext cx="3645309" cy="332245"/>
            </a:xfrm>
            <a:prstGeom prst="rect">
              <a:avLst/>
            </a:prstGeom>
          </p:spPr>
          <p:txBody>
            <a:bodyPr anchor="t" rtlCol="false" tIns="0" lIns="0" bIns="0" rIns="0">
              <a:spAutoFit/>
            </a:bodyPr>
            <a:lstStyle/>
            <a:p>
              <a:pPr algn="ctr">
                <a:lnSpc>
                  <a:spcPts val="2134"/>
                </a:lnSpc>
                <a:spcBef>
                  <a:spcPct val="0"/>
                </a:spcBef>
              </a:pPr>
              <a:r>
                <a:rPr lang="en-US" sz="1524">
                  <a:solidFill>
                    <a:srgbClr val="000000"/>
                  </a:solidFill>
                  <a:latin typeface="Garet"/>
                </a:rPr>
                <a:t>DraeingSpec</a:t>
              </a:r>
            </a:p>
          </p:txBody>
        </p:sp>
        <p:sp>
          <p:nvSpPr>
            <p:cNvPr name="TextBox 72" id="72"/>
            <p:cNvSpPr txBox="true"/>
            <p:nvPr/>
          </p:nvSpPr>
          <p:spPr>
            <a:xfrm rot="0">
              <a:off x="167470" y="419593"/>
              <a:ext cx="4213361" cy="353174"/>
            </a:xfrm>
            <a:prstGeom prst="rect">
              <a:avLst/>
            </a:prstGeom>
          </p:spPr>
          <p:txBody>
            <a:bodyPr anchor="t" rtlCol="false" tIns="0" lIns="0" bIns="0" rIns="0">
              <a:spAutoFit/>
            </a:bodyPr>
            <a:lstStyle/>
            <a:p>
              <a:pPr algn="ctr">
                <a:lnSpc>
                  <a:spcPts val="2281"/>
                </a:lnSpc>
                <a:spcBef>
                  <a:spcPct val="0"/>
                </a:spcBef>
              </a:pPr>
              <a:r>
                <a:rPr lang="en-US" sz="1629">
                  <a:solidFill>
                    <a:srgbClr val="000000"/>
                  </a:solidFill>
                  <a:latin typeface="Garet"/>
                </a:rPr>
                <a:t>--------------------------</a:t>
              </a:r>
            </a:p>
          </p:txBody>
        </p:sp>
        <p:sp>
          <p:nvSpPr>
            <p:cNvPr name="TextBox 73" id="73"/>
            <p:cNvSpPr txBox="true"/>
            <p:nvPr/>
          </p:nvSpPr>
          <p:spPr>
            <a:xfrm rot="0">
              <a:off x="400228" y="619344"/>
              <a:ext cx="3684205" cy="1053684"/>
            </a:xfrm>
            <a:prstGeom prst="rect">
              <a:avLst/>
            </a:prstGeom>
          </p:spPr>
          <p:txBody>
            <a:bodyPr anchor="t" rtlCol="false" tIns="0" lIns="0" bIns="0" rIns="0">
              <a:spAutoFit/>
            </a:bodyPr>
            <a:lstStyle/>
            <a:p>
              <a:pPr algn="ctr">
                <a:lnSpc>
                  <a:spcPts val="2157"/>
                </a:lnSpc>
              </a:pPr>
              <a:r>
                <a:rPr lang="en-US" sz="1540">
                  <a:solidFill>
                    <a:srgbClr val="000000"/>
                  </a:solidFill>
                  <a:latin typeface="Garet"/>
                </a:rPr>
                <a:t>color</a:t>
              </a:r>
            </a:p>
            <a:p>
              <a:pPr algn="ctr">
                <a:lnSpc>
                  <a:spcPts val="2157"/>
                </a:lnSpc>
              </a:pPr>
              <a:r>
                <a:rPr lang="en-US" sz="1540">
                  <a:solidFill>
                    <a:srgbClr val="000000"/>
                  </a:solidFill>
                  <a:latin typeface="Garet"/>
                </a:rPr>
                <a:t>thickness</a:t>
              </a:r>
            </a:p>
            <a:p>
              <a:pPr algn="ctr">
                <a:lnSpc>
                  <a:spcPts val="2157"/>
                </a:lnSpc>
                <a:spcBef>
                  <a:spcPct val="0"/>
                </a:spcBef>
              </a:pPr>
              <a:r>
                <a:rPr lang="en-US" sz="1540">
                  <a:solidFill>
                    <a:srgbClr val="000000"/>
                  </a:solidFill>
                  <a:latin typeface="Garet"/>
                </a:rPr>
                <a:t>circle_radius</a:t>
              </a:r>
            </a:p>
          </p:txBody>
        </p:sp>
      </p:grpSp>
      <p:sp>
        <p:nvSpPr>
          <p:cNvPr name="AutoShape 74" id="74"/>
          <p:cNvSpPr/>
          <p:nvPr/>
        </p:nvSpPr>
        <p:spPr>
          <a:xfrm flipV="true">
            <a:off x="5770135" y="4600513"/>
            <a:ext cx="2419902" cy="1766928"/>
          </a:xfrm>
          <a:prstGeom prst="line">
            <a:avLst/>
          </a:prstGeom>
          <a:ln cap="rnd" w="66675">
            <a:solidFill>
              <a:srgbClr val="000000"/>
            </a:solidFill>
            <a:prstDash val="lgDash"/>
            <a:headEnd type="arrow" len="sm" w="med"/>
            <a:tailEnd type="none" len="sm" w="sm"/>
          </a:ln>
        </p:spPr>
      </p:sp>
      <p:sp>
        <p:nvSpPr>
          <p:cNvPr name="AutoShape 75" id="75"/>
          <p:cNvSpPr/>
          <p:nvPr/>
        </p:nvSpPr>
        <p:spPr>
          <a:xfrm flipV="true">
            <a:off x="9122171" y="4600513"/>
            <a:ext cx="40632" cy="3574573"/>
          </a:xfrm>
          <a:prstGeom prst="line">
            <a:avLst/>
          </a:prstGeom>
          <a:ln cap="rnd" w="66675">
            <a:solidFill>
              <a:srgbClr val="000000"/>
            </a:solidFill>
            <a:prstDash val="lgDash"/>
            <a:headEnd type="arrow" len="sm" w="med"/>
            <a:tailEnd type="none" len="sm" w="sm"/>
          </a:ln>
        </p:spPr>
      </p:sp>
      <p:sp>
        <p:nvSpPr>
          <p:cNvPr name="AutoShape 76" id="76"/>
          <p:cNvSpPr/>
          <p:nvPr/>
        </p:nvSpPr>
        <p:spPr>
          <a:xfrm flipH="true" flipV="true">
            <a:off x="10082509" y="4600513"/>
            <a:ext cx="2472962" cy="1766928"/>
          </a:xfrm>
          <a:prstGeom prst="line">
            <a:avLst/>
          </a:prstGeom>
          <a:ln cap="rnd" w="66675">
            <a:solidFill>
              <a:srgbClr val="000000"/>
            </a:solidFill>
            <a:prstDash val="lgDash"/>
            <a:headEnd type="arrow" len="sm" w="med"/>
            <a:tailEnd type="none" len="sm" w="sm"/>
          </a:ln>
        </p:spPr>
      </p:sp>
      <p:sp>
        <p:nvSpPr>
          <p:cNvPr name="AutoShape 77" id="77"/>
          <p:cNvSpPr/>
          <p:nvPr/>
        </p:nvSpPr>
        <p:spPr>
          <a:xfrm flipH="true" flipV="true">
            <a:off x="10859137" y="3150256"/>
            <a:ext cx="3392668" cy="2136987"/>
          </a:xfrm>
          <a:prstGeom prst="line">
            <a:avLst/>
          </a:prstGeom>
          <a:ln cap="rnd" w="66675">
            <a:solidFill>
              <a:srgbClr val="000000"/>
            </a:solidFill>
            <a:prstDash val="lgDash"/>
            <a:headEnd type="arrow" len="sm" w="med"/>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918522" y="2380107"/>
            <a:ext cx="1836971" cy="1836971"/>
          </a:xfrm>
          <a:custGeom>
            <a:avLst/>
            <a:gdLst/>
            <a:ahLst/>
            <a:cxnLst/>
            <a:rect r="r" b="b" t="t" l="l"/>
            <a:pathLst>
              <a:path h="1836971" w="1836971">
                <a:moveTo>
                  <a:pt x="0" y="0"/>
                </a:moveTo>
                <a:lnTo>
                  <a:pt x="1836972" y="0"/>
                </a:lnTo>
                <a:lnTo>
                  <a:pt x="1836972" y="1836971"/>
                </a:lnTo>
                <a:lnTo>
                  <a:pt x="0" y="18369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201564" y="5381812"/>
            <a:ext cx="3088223" cy="4028888"/>
          </a:xfrm>
          <a:custGeom>
            <a:avLst/>
            <a:gdLst/>
            <a:ahLst/>
            <a:cxnLst/>
            <a:rect r="r" b="b" t="t" l="l"/>
            <a:pathLst>
              <a:path h="4028888" w="3088223">
                <a:moveTo>
                  <a:pt x="0" y="0"/>
                </a:moveTo>
                <a:lnTo>
                  <a:pt x="3088223" y="0"/>
                </a:lnTo>
                <a:lnTo>
                  <a:pt x="3088223" y="4028888"/>
                </a:lnTo>
                <a:lnTo>
                  <a:pt x="0" y="4028888"/>
                </a:lnTo>
                <a:lnTo>
                  <a:pt x="0" y="0"/>
                </a:lnTo>
                <a:close/>
              </a:path>
            </a:pathLst>
          </a:custGeom>
          <a:blipFill>
            <a:blip r:embed="rId4"/>
            <a:stretch>
              <a:fillRect l="0" t="0" r="0" b="0"/>
            </a:stretch>
          </a:blipFill>
        </p:spPr>
      </p:sp>
      <p:sp>
        <p:nvSpPr>
          <p:cNvPr name="AutoShape 5" id="5"/>
          <p:cNvSpPr/>
          <p:nvPr/>
        </p:nvSpPr>
        <p:spPr>
          <a:xfrm flipH="true">
            <a:off x="2755494" y="3298593"/>
            <a:ext cx="2229753" cy="0"/>
          </a:xfrm>
          <a:prstGeom prst="line">
            <a:avLst/>
          </a:prstGeom>
          <a:ln cap="rnd" w="66675">
            <a:solidFill>
              <a:srgbClr val="000000"/>
            </a:solidFill>
            <a:prstDash val="lgDash"/>
            <a:headEnd type="arrow" len="sm" w="med"/>
            <a:tailEnd type="none" len="sm" w="sm"/>
          </a:ln>
        </p:spPr>
      </p:sp>
      <p:sp>
        <p:nvSpPr>
          <p:cNvPr name="AutoShape 6" id="6"/>
          <p:cNvSpPr/>
          <p:nvPr/>
        </p:nvSpPr>
        <p:spPr>
          <a:xfrm>
            <a:off x="7252681" y="3298593"/>
            <a:ext cx="1594898" cy="2856"/>
          </a:xfrm>
          <a:prstGeom prst="line">
            <a:avLst/>
          </a:prstGeom>
          <a:ln cap="rnd" w="66675">
            <a:solidFill>
              <a:srgbClr val="000000"/>
            </a:solidFill>
            <a:prstDash val="lgDash"/>
            <a:headEnd type="arrow" len="sm" w="med"/>
            <a:tailEnd type="none" len="sm" w="sm"/>
          </a:ln>
        </p:spPr>
      </p:sp>
      <p:sp>
        <p:nvSpPr>
          <p:cNvPr name="AutoShape 7" id="7"/>
          <p:cNvSpPr/>
          <p:nvPr/>
        </p:nvSpPr>
        <p:spPr>
          <a:xfrm>
            <a:off x="9736151" y="4190020"/>
            <a:ext cx="9525" cy="1191791"/>
          </a:xfrm>
          <a:prstGeom prst="line">
            <a:avLst/>
          </a:prstGeom>
          <a:ln cap="rnd" w="66675">
            <a:solidFill>
              <a:srgbClr val="000000"/>
            </a:solidFill>
            <a:prstDash val="lgDash"/>
            <a:headEnd type="arrow" len="sm" w="med"/>
            <a:tailEnd type="none" len="sm" w="sm"/>
          </a:ln>
        </p:spPr>
      </p:sp>
      <p:sp>
        <p:nvSpPr>
          <p:cNvPr name="AutoShape 8" id="8"/>
          <p:cNvSpPr/>
          <p:nvPr/>
        </p:nvSpPr>
        <p:spPr>
          <a:xfrm>
            <a:off x="11289787" y="7396256"/>
            <a:ext cx="2364313" cy="24652"/>
          </a:xfrm>
          <a:prstGeom prst="line">
            <a:avLst/>
          </a:prstGeom>
          <a:ln cap="rnd" w="66675">
            <a:solidFill>
              <a:srgbClr val="000000"/>
            </a:solidFill>
            <a:prstDash val="lgDash"/>
            <a:headEnd type="arrow" len="sm" w="med"/>
            <a:tailEnd type="none" len="sm" w="sm"/>
          </a:ln>
        </p:spPr>
      </p:sp>
      <p:sp>
        <p:nvSpPr>
          <p:cNvPr name="AutoShape 9" id="9"/>
          <p:cNvSpPr/>
          <p:nvPr/>
        </p:nvSpPr>
        <p:spPr>
          <a:xfrm flipH="true">
            <a:off x="5140173" y="7396256"/>
            <a:ext cx="3061391" cy="0"/>
          </a:xfrm>
          <a:prstGeom prst="line">
            <a:avLst/>
          </a:prstGeom>
          <a:ln cap="rnd" w="66675">
            <a:solidFill>
              <a:srgbClr val="000000"/>
            </a:solidFill>
            <a:prstDash val="lgDash"/>
            <a:headEnd type="arrow" len="sm" w="med"/>
            <a:tailEnd type="none" len="sm" w="sm"/>
          </a:ln>
        </p:spPr>
      </p:sp>
      <p:grpSp>
        <p:nvGrpSpPr>
          <p:cNvPr name="Group 10" id="10"/>
          <p:cNvGrpSpPr/>
          <p:nvPr/>
        </p:nvGrpSpPr>
        <p:grpSpPr>
          <a:xfrm rot="0">
            <a:off x="5045593" y="2479113"/>
            <a:ext cx="2160196" cy="1106138"/>
            <a:chOff x="0" y="0"/>
            <a:chExt cx="568940" cy="291329"/>
          </a:xfrm>
        </p:grpSpPr>
        <p:sp>
          <p:nvSpPr>
            <p:cNvPr name="Freeform 11" id="11"/>
            <p:cNvSpPr/>
            <p:nvPr/>
          </p:nvSpPr>
          <p:spPr>
            <a:xfrm flipH="false" flipV="false" rot="0">
              <a:off x="0" y="0"/>
              <a:ext cx="568940" cy="291329"/>
            </a:xfrm>
            <a:custGeom>
              <a:avLst/>
              <a:gdLst/>
              <a:ahLst/>
              <a:cxnLst/>
              <a:rect r="r" b="b" t="t" l="l"/>
              <a:pathLst>
                <a:path h="291329" w="568940">
                  <a:moveTo>
                    <a:pt x="0" y="0"/>
                  </a:moveTo>
                  <a:lnTo>
                    <a:pt x="568940" y="0"/>
                  </a:lnTo>
                  <a:lnTo>
                    <a:pt x="568940" y="291329"/>
                  </a:lnTo>
                  <a:lnTo>
                    <a:pt x="0" y="291329"/>
                  </a:lnTo>
                  <a:close/>
                </a:path>
              </a:pathLst>
            </a:custGeom>
            <a:solidFill>
              <a:srgbClr val="A7E6EF"/>
            </a:solidFill>
          </p:spPr>
        </p:sp>
        <p:sp>
          <p:nvSpPr>
            <p:cNvPr name="TextBox 12" id="12"/>
            <p:cNvSpPr txBox="true"/>
            <p:nvPr/>
          </p:nvSpPr>
          <p:spPr>
            <a:xfrm>
              <a:off x="0" y="-47625"/>
              <a:ext cx="568940" cy="338954"/>
            </a:xfrm>
            <a:prstGeom prst="rect">
              <a:avLst/>
            </a:prstGeom>
          </p:spPr>
          <p:txBody>
            <a:bodyPr anchor="ctr" rtlCol="false" tIns="50800" lIns="50800" bIns="50800" rIns="50800"/>
            <a:lstStyle/>
            <a:p>
              <a:pPr algn="ctr">
                <a:lnSpc>
                  <a:spcPts val="2873"/>
                </a:lnSpc>
              </a:pPr>
            </a:p>
          </p:txBody>
        </p:sp>
      </p:grpSp>
      <p:sp>
        <p:nvSpPr>
          <p:cNvPr name="Freeform 13" id="13"/>
          <p:cNvSpPr/>
          <p:nvPr/>
        </p:nvSpPr>
        <p:spPr>
          <a:xfrm flipH="false" flipV="false" rot="0">
            <a:off x="4985247" y="2412876"/>
            <a:ext cx="2267434" cy="1771433"/>
          </a:xfrm>
          <a:custGeom>
            <a:avLst/>
            <a:gdLst/>
            <a:ahLst/>
            <a:cxnLst/>
            <a:rect r="r" b="b" t="t" l="l"/>
            <a:pathLst>
              <a:path h="1771433" w="2267434">
                <a:moveTo>
                  <a:pt x="0" y="0"/>
                </a:moveTo>
                <a:lnTo>
                  <a:pt x="2267434" y="0"/>
                </a:lnTo>
                <a:lnTo>
                  <a:pt x="2267434" y="1771433"/>
                </a:lnTo>
                <a:lnTo>
                  <a:pt x="0" y="17714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5117409" y="2530596"/>
            <a:ext cx="1140641" cy="501586"/>
            <a:chOff x="0" y="0"/>
            <a:chExt cx="300416" cy="132105"/>
          </a:xfrm>
        </p:grpSpPr>
        <p:sp>
          <p:nvSpPr>
            <p:cNvPr name="Freeform 15" id="15"/>
            <p:cNvSpPr/>
            <p:nvPr/>
          </p:nvSpPr>
          <p:spPr>
            <a:xfrm flipH="false" flipV="false" rot="0">
              <a:off x="0" y="0"/>
              <a:ext cx="300416" cy="132105"/>
            </a:xfrm>
            <a:custGeom>
              <a:avLst/>
              <a:gdLst/>
              <a:ahLst/>
              <a:cxnLst/>
              <a:rect r="r" b="b" t="t" l="l"/>
              <a:pathLst>
                <a:path h="132105" w="300416">
                  <a:moveTo>
                    <a:pt x="0" y="0"/>
                  </a:moveTo>
                  <a:lnTo>
                    <a:pt x="300416" y="0"/>
                  </a:lnTo>
                  <a:lnTo>
                    <a:pt x="300416" y="132105"/>
                  </a:lnTo>
                  <a:lnTo>
                    <a:pt x="0" y="132105"/>
                  </a:lnTo>
                  <a:close/>
                </a:path>
              </a:pathLst>
            </a:custGeom>
            <a:solidFill>
              <a:srgbClr val="EFEEE7"/>
            </a:solidFill>
          </p:spPr>
        </p:sp>
        <p:sp>
          <p:nvSpPr>
            <p:cNvPr name="TextBox 16" id="16"/>
            <p:cNvSpPr txBox="true"/>
            <p:nvPr/>
          </p:nvSpPr>
          <p:spPr>
            <a:xfrm>
              <a:off x="0" y="-47625"/>
              <a:ext cx="300416" cy="179730"/>
            </a:xfrm>
            <a:prstGeom prst="rect">
              <a:avLst/>
            </a:prstGeom>
          </p:spPr>
          <p:txBody>
            <a:bodyPr anchor="ctr" rtlCol="false" tIns="50800" lIns="50800" bIns="50800" rIns="50800"/>
            <a:lstStyle/>
            <a:p>
              <a:pPr algn="ctr">
                <a:lnSpc>
                  <a:spcPts val="2873"/>
                </a:lnSpc>
              </a:pPr>
            </a:p>
          </p:txBody>
        </p:sp>
      </p:grpSp>
      <p:grpSp>
        <p:nvGrpSpPr>
          <p:cNvPr name="Group 17" id="17"/>
          <p:cNvGrpSpPr/>
          <p:nvPr/>
        </p:nvGrpSpPr>
        <p:grpSpPr>
          <a:xfrm rot="0">
            <a:off x="5117409" y="2634453"/>
            <a:ext cx="1140641" cy="812604"/>
            <a:chOff x="0" y="0"/>
            <a:chExt cx="300416" cy="214019"/>
          </a:xfrm>
        </p:grpSpPr>
        <p:sp>
          <p:nvSpPr>
            <p:cNvPr name="Freeform 18" id="18"/>
            <p:cNvSpPr/>
            <p:nvPr/>
          </p:nvSpPr>
          <p:spPr>
            <a:xfrm flipH="false" flipV="false" rot="0">
              <a:off x="0" y="0"/>
              <a:ext cx="300416" cy="214019"/>
            </a:xfrm>
            <a:custGeom>
              <a:avLst/>
              <a:gdLst/>
              <a:ahLst/>
              <a:cxnLst/>
              <a:rect r="r" b="b" t="t" l="l"/>
              <a:pathLst>
                <a:path h="214019" w="300416">
                  <a:moveTo>
                    <a:pt x="0" y="0"/>
                  </a:moveTo>
                  <a:lnTo>
                    <a:pt x="300416" y="0"/>
                  </a:lnTo>
                  <a:lnTo>
                    <a:pt x="300416" y="214019"/>
                  </a:lnTo>
                  <a:lnTo>
                    <a:pt x="0" y="214019"/>
                  </a:lnTo>
                  <a:close/>
                </a:path>
              </a:pathLst>
            </a:custGeom>
            <a:solidFill>
              <a:srgbClr val="747470"/>
            </a:solidFill>
          </p:spPr>
        </p:sp>
        <p:sp>
          <p:nvSpPr>
            <p:cNvPr name="TextBox 19" id="19"/>
            <p:cNvSpPr txBox="true"/>
            <p:nvPr/>
          </p:nvSpPr>
          <p:spPr>
            <a:xfrm>
              <a:off x="0" y="-47625"/>
              <a:ext cx="300416" cy="261644"/>
            </a:xfrm>
            <a:prstGeom prst="rect">
              <a:avLst/>
            </a:prstGeom>
          </p:spPr>
          <p:txBody>
            <a:bodyPr anchor="ctr" rtlCol="false" tIns="50800" lIns="50800" bIns="50800" rIns="50800"/>
            <a:lstStyle/>
            <a:p>
              <a:pPr algn="ctr">
                <a:lnSpc>
                  <a:spcPts val="2873"/>
                </a:lnSpc>
              </a:pPr>
            </a:p>
          </p:txBody>
        </p:sp>
      </p:grpSp>
      <p:sp>
        <p:nvSpPr>
          <p:cNvPr name="Freeform 20" id="20"/>
          <p:cNvSpPr/>
          <p:nvPr/>
        </p:nvSpPr>
        <p:spPr>
          <a:xfrm flipH="false" flipV="false" rot="0">
            <a:off x="5110524" y="2521071"/>
            <a:ext cx="1147527" cy="928062"/>
          </a:xfrm>
          <a:custGeom>
            <a:avLst/>
            <a:gdLst/>
            <a:ahLst/>
            <a:cxnLst/>
            <a:rect r="r" b="b" t="t" l="l"/>
            <a:pathLst>
              <a:path h="928062" w="1147527">
                <a:moveTo>
                  <a:pt x="0" y="0"/>
                </a:moveTo>
                <a:lnTo>
                  <a:pt x="1147527" y="0"/>
                </a:lnTo>
                <a:lnTo>
                  <a:pt x="1147527" y="928062"/>
                </a:lnTo>
                <a:lnTo>
                  <a:pt x="0" y="9280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1" id="21"/>
          <p:cNvSpPr/>
          <p:nvPr/>
        </p:nvSpPr>
        <p:spPr>
          <a:xfrm flipH="false" flipV="false" rot="0">
            <a:off x="5130648" y="2665203"/>
            <a:ext cx="822823" cy="772329"/>
          </a:xfrm>
          <a:custGeom>
            <a:avLst/>
            <a:gdLst/>
            <a:ahLst/>
            <a:cxnLst/>
            <a:rect r="r" b="b" t="t" l="l"/>
            <a:pathLst>
              <a:path h="772329" w="822823">
                <a:moveTo>
                  <a:pt x="0" y="0"/>
                </a:moveTo>
                <a:lnTo>
                  <a:pt x="822823" y="0"/>
                </a:lnTo>
                <a:lnTo>
                  <a:pt x="822823" y="772329"/>
                </a:lnTo>
                <a:lnTo>
                  <a:pt x="0" y="772329"/>
                </a:lnTo>
                <a:lnTo>
                  <a:pt x="0" y="0"/>
                </a:lnTo>
                <a:close/>
              </a:path>
            </a:pathLst>
          </a:custGeom>
          <a:blipFill>
            <a:blip r:embed="rId9"/>
            <a:stretch>
              <a:fillRect l="0" t="0" r="0" b="-7750"/>
            </a:stretch>
          </a:blipFill>
        </p:spPr>
      </p:sp>
      <p:grpSp>
        <p:nvGrpSpPr>
          <p:cNvPr name="Group 22" id="22"/>
          <p:cNvGrpSpPr/>
          <p:nvPr/>
        </p:nvGrpSpPr>
        <p:grpSpPr>
          <a:xfrm rot="0">
            <a:off x="6118964" y="2671517"/>
            <a:ext cx="892971" cy="722190"/>
            <a:chOff x="0" y="0"/>
            <a:chExt cx="235186" cy="190207"/>
          </a:xfrm>
        </p:grpSpPr>
        <p:sp>
          <p:nvSpPr>
            <p:cNvPr name="Freeform 23" id="23"/>
            <p:cNvSpPr/>
            <p:nvPr/>
          </p:nvSpPr>
          <p:spPr>
            <a:xfrm flipH="false" flipV="false" rot="0">
              <a:off x="0" y="0"/>
              <a:ext cx="235186" cy="190207"/>
            </a:xfrm>
            <a:custGeom>
              <a:avLst/>
              <a:gdLst/>
              <a:ahLst/>
              <a:cxnLst/>
              <a:rect r="r" b="b" t="t" l="l"/>
              <a:pathLst>
                <a:path h="190207" w="235186">
                  <a:moveTo>
                    <a:pt x="0" y="0"/>
                  </a:moveTo>
                  <a:lnTo>
                    <a:pt x="235186" y="0"/>
                  </a:lnTo>
                  <a:lnTo>
                    <a:pt x="235186" y="190207"/>
                  </a:lnTo>
                  <a:lnTo>
                    <a:pt x="0" y="190207"/>
                  </a:lnTo>
                  <a:close/>
                </a:path>
              </a:pathLst>
            </a:custGeom>
            <a:solidFill>
              <a:srgbClr val="EFEEE7"/>
            </a:solidFill>
          </p:spPr>
        </p:sp>
        <p:sp>
          <p:nvSpPr>
            <p:cNvPr name="TextBox 24" id="24"/>
            <p:cNvSpPr txBox="true"/>
            <p:nvPr/>
          </p:nvSpPr>
          <p:spPr>
            <a:xfrm>
              <a:off x="0" y="-47625"/>
              <a:ext cx="235186" cy="237832"/>
            </a:xfrm>
            <a:prstGeom prst="rect">
              <a:avLst/>
            </a:prstGeom>
          </p:spPr>
          <p:txBody>
            <a:bodyPr anchor="ctr" rtlCol="false" tIns="50800" lIns="50800" bIns="50800" rIns="50800"/>
            <a:lstStyle/>
            <a:p>
              <a:pPr algn="ctr">
                <a:lnSpc>
                  <a:spcPts val="2873"/>
                </a:lnSpc>
              </a:pPr>
            </a:p>
          </p:txBody>
        </p:sp>
      </p:grpSp>
      <p:sp>
        <p:nvSpPr>
          <p:cNvPr name="Freeform 25" id="25"/>
          <p:cNvSpPr/>
          <p:nvPr/>
        </p:nvSpPr>
        <p:spPr>
          <a:xfrm flipH="false" flipV="false" rot="0">
            <a:off x="6118964" y="2671517"/>
            <a:ext cx="892971" cy="722190"/>
          </a:xfrm>
          <a:custGeom>
            <a:avLst/>
            <a:gdLst/>
            <a:ahLst/>
            <a:cxnLst/>
            <a:rect r="r" b="b" t="t" l="l"/>
            <a:pathLst>
              <a:path h="722190" w="892971">
                <a:moveTo>
                  <a:pt x="0" y="0"/>
                </a:moveTo>
                <a:lnTo>
                  <a:pt x="892971" y="0"/>
                </a:lnTo>
                <a:lnTo>
                  <a:pt x="892971" y="722190"/>
                </a:lnTo>
                <a:lnTo>
                  <a:pt x="0" y="7221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6135216" y="2690567"/>
            <a:ext cx="57110" cy="57110"/>
          </a:xfrm>
          <a:custGeom>
            <a:avLst/>
            <a:gdLst/>
            <a:ahLst/>
            <a:cxnLst/>
            <a:rect r="r" b="b" t="t" l="l"/>
            <a:pathLst>
              <a:path h="57110" w="57110">
                <a:moveTo>
                  <a:pt x="0" y="0"/>
                </a:moveTo>
                <a:lnTo>
                  <a:pt x="57109" y="0"/>
                </a:lnTo>
                <a:lnTo>
                  <a:pt x="57109" y="57109"/>
                </a:lnTo>
                <a:lnTo>
                  <a:pt x="0" y="571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7" id="27"/>
          <p:cNvSpPr/>
          <p:nvPr/>
        </p:nvSpPr>
        <p:spPr>
          <a:xfrm flipH="false" flipV="false" rot="0">
            <a:off x="8847578" y="2412876"/>
            <a:ext cx="1777144" cy="1777144"/>
          </a:xfrm>
          <a:custGeom>
            <a:avLst/>
            <a:gdLst/>
            <a:ahLst/>
            <a:cxnLst/>
            <a:rect r="r" b="b" t="t" l="l"/>
            <a:pathLst>
              <a:path h="1777144" w="1777144">
                <a:moveTo>
                  <a:pt x="0" y="0"/>
                </a:moveTo>
                <a:lnTo>
                  <a:pt x="1777145" y="0"/>
                </a:lnTo>
                <a:lnTo>
                  <a:pt x="1777145" y="1777144"/>
                </a:lnTo>
                <a:lnTo>
                  <a:pt x="0" y="17771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8" id="28"/>
          <p:cNvGrpSpPr/>
          <p:nvPr/>
        </p:nvGrpSpPr>
        <p:grpSpPr>
          <a:xfrm rot="0">
            <a:off x="1209266" y="4855253"/>
            <a:ext cx="5067744" cy="5131309"/>
            <a:chOff x="0" y="0"/>
            <a:chExt cx="6756992" cy="6841745"/>
          </a:xfrm>
        </p:grpSpPr>
        <p:sp>
          <p:nvSpPr>
            <p:cNvPr name="Freeform 29" id="29"/>
            <p:cNvSpPr/>
            <p:nvPr/>
          </p:nvSpPr>
          <p:spPr>
            <a:xfrm flipH="false" flipV="false" rot="-1048485">
              <a:off x="700135" y="677673"/>
              <a:ext cx="5356721" cy="5486400"/>
            </a:xfrm>
            <a:custGeom>
              <a:avLst/>
              <a:gdLst/>
              <a:ahLst/>
              <a:cxnLst/>
              <a:rect r="r" b="b" t="t" l="l"/>
              <a:pathLst>
                <a:path h="5486400" w="5356721">
                  <a:moveTo>
                    <a:pt x="0" y="0"/>
                  </a:moveTo>
                  <a:lnTo>
                    <a:pt x="5356722" y="0"/>
                  </a:lnTo>
                  <a:lnTo>
                    <a:pt x="5356722" y="5486400"/>
                  </a:lnTo>
                  <a:lnTo>
                    <a:pt x="0" y="5486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0" id="30"/>
            <p:cNvSpPr/>
            <p:nvPr/>
          </p:nvSpPr>
          <p:spPr>
            <a:xfrm flipH="false" flipV="false" rot="-1087901">
              <a:off x="3674406" y="2626773"/>
              <a:ext cx="595155" cy="867257"/>
            </a:xfrm>
            <a:custGeom>
              <a:avLst/>
              <a:gdLst/>
              <a:ahLst/>
              <a:cxnLst/>
              <a:rect r="r" b="b" t="t" l="l"/>
              <a:pathLst>
                <a:path h="867257" w="595155">
                  <a:moveTo>
                    <a:pt x="0" y="0"/>
                  </a:moveTo>
                  <a:lnTo>
                    <a:pt x="595155" y="0"/>
                  </a:lnTo>
                  <a:lnTo>
                    <a:pt x="595155" y="867256"/>
                  </a:lnTo>
                  <a:lnTo>
                    <a:pt x="0" y="86725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1" id="31"/>
            <p:cNvSpPr/>
            <p:nvPr/>
          </p:nvSpPr>
          <p:spPr>
            <a:xfrm flipH="false" flipV="false" rot="-1645543">
              <a:off x="2310539" y="2959443"/>
              <a:ext cx="516409" cy="786908"/>
            </a:xfrm>
            <a:custGeom>
              <a:avLst/>
              <a:gdLst/>
              <a:ahLst/>
              <a:cxnLst/>
              <a:rect r="r" b="b" t="t" l="l"/>
              <a:pathLst>
                <a:path h="786908" w="516409">
                  <a:moveTo>
                    <a:pt x="0" y="0"/>
                  </a:moveTo>
                  <a:lnTo>
                    <a:pt x="516409" y="0"/>
                  </a:lnTo>
                  <a:lnTo>
                    <a:pt x="516409" y="786909"/>
                  </a:lnTo>
                  <a:lnTo>
                    <a:pt x="0" y="78690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2" id="32"/>
            <p:cNvSpPr/>
            <p:nvPr/>
          </p:nvSpPr>
          <p:spPr>
            <a:xfrm flipH="false" flipV="false" rot="-1431009">
              <a:off x="3089279" y="3494368"/>
              <a:ext cx="514538" cy="653382"/>
            </a:xfrm>
            <a:custGeom>
              <a:avLst/>
              <a:gdLst/>
              <a:ahLst/>
              <a:cxnLst/>
              <a:rect r="r" b="b" t="t" l="l"/>
              <a:pathLst>
                <a:path h="653382" w="514538">
                  <a:moveTo>
                    <a:pt x="0" y="0"/>
                  </a:moveTo>
                  <a:lnTo>
                    <a:pt x="514538" y="0"/>
                  </a:lnTo>
                  <a:lnTo>
                    <a:pt x="514538" y="653382"/>
                  </a:lnTo>
                  <a:lnTo>
                    <a:pt x="0" y="65338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3" id="33"/>
            <p:cNvGrpSpPr/>
            <p:nvPr/>
          </p:nvGrpSpPr>
          <p:grpSpPr>
            <a:xfrm rot="1325732">
              <a:off x="4522866" y="1325504"/>
              <a:ext cx="340143" cy="774291"/>
              <a:chOff x="0" y="0"/>
              <a:chExt cx="67189" cy="152946"/>
            </a:xfrm>
          </p:grpSpPr>
          <p:sp>
            <p:nvSpPr>
              <p:cNvPr name="Freeform 34" id="34"/>
              <p:cNvSpPr/>
              <p:nvPr/>
            </p:nvSpPr>
            <p:spPr>
              <a:xfrm flipH="false" flipV="false" rot="0">
                <a:off x="0" y="0"/>
                <a:ext cx="67189" cy="152946"/>
              </a:xfrm>
              <a:custGeom>
                <a:avLst/>
                <a:gdLst/>
                <a:ahLst/>
                <a:cxnLst/>
                <a:rect r="r" b="b" t="t" l="l"/>
                <a:pathLst>
                  <a:path h="152946" w="67189">
                    <a:moveTo>
                      <a:pt x="0" y="0"/>
                    </a:moveTo>
                    <a:lnTo>
                      <a:pt x="67189" y="0"/>
                    </a:lnTo>
                    <a:lnTo>
                      <a:pt x="67189" y="152946"/>
                    </a:lnTo>
                    <a:lnTo>
                      <a:pt x="0" y="152946"/>
                    </a:lnTo>
                    <a:close/>
                  </a:path>
                </a:pathLst>
              </a:custGeom>
              <a:solidFill>
                <a:srgbClr val="EFEEE7"/>
              </a:solidFill>
            </p:spPr>
          </p:sp>
          <p:sp>
            <p:nvSpPr>
              <p:cNvPr name="TextBox 35" id="35"/>
              <p:cNvSpPr txBox="true"/>
              <p:nvPr/>
            </p:nvSpPr>
            <p:spPr>
              <a:xfrm>
                <a:off x="0" y="-47625"/>
                <a:ext cx="67189" cy="200571"/>
              </a:xfrm>
              <a:prstGeom prst="rect">
                <a:avLst/>
              </a:prstGeom>
            </p:spPr>
            <p:txBody>
              <a:bodyPr anchor="ctr" rtlCol="false" tIns="50800" lIns="50800" bIns="50800" rIns="50800"/>
              <a:lstStyle/>
              <a:p>
                <a:pPr algn="ctr">
                  <a:lnSpc>
                    <a:spcPts val="2873"/>
                  </a:lnSpc>
                </a:pPr>
              </a:p>
            </p:txBody>
          </p:sp>
        </p:grpSp>
        <p:grpSp>
          <p:nvGrpSpPr>
            <p:cNvPr name="Group 36" id="36"/>
            <p:cNvGrpSpPr/>
            <p:nvPr/>
          </p:nvGrpSpPr>
          <p:grpSpPr>
            <a:xfrm rot="-832853">
              <a:off x="4847868" y="1592392"/>
              <a:ext cx="296552" cy="660400"/>
              <a:chOff x="0" y="0"/>
              <a:chExt cx="58578" cy="130449"/>
            </a:xfrm>
          </p:grpSpPr>
          <p:sp>
            <p:nvSpPr>
              <p:cNvPr name="Freeform 37" id="37"/>
              <p:cNvSpPr/>
              <p:nvPr/>
            </p:nvSpPr>
            <p:spPr>
              <a:xfrm flipH="false" flipV="false" rot="0">
                <a:off x="0" y="0"/>
                <a:ext cx="58578" cy="130449"/>
              </a:xfrm>
              <a:custGeom>
                <a:avLst/>
                <a:gdLst/>
                <a:ahLst/>
                <a:cxnLst/>
                <a:rect r="r" b="b" t="t" l="l"/>
                <a:pathLst>
                  <a:path h="130449" w="58578">
                    <a:moveTo>
                      <a:pt x="0" y="0"/>
                    </a:moveTo>
                    <a:lnTo>
                      <a:pt x="58578" y="0"/>
                    </a:lnTo>
                    <a:lnTo>
                      <a:pt x="58578" y="130449"/>
                    </a:lnTo>
                    <a:lnTo>
                      <a:pt x="0" y="130449"/>
                    </a:lnTo>
                    <a:close/>
                  </a:path>
                </a:pathLst>
              </a:custGeom>
              <a:solidFill>
                <a:srgbClr val="EFEEE7"/>
              </a:solidFill>
            </p:spPr>
          </p:sp>
          <p:sp>
            <p:nvSpPr>
              <p:cNvPr name="TextBox 38" id="38"/>
              <p:cNvSpPr txBox="true"/>
              <p:nvPr/>
            </p:nvSpPr>
            <p:spPr>
              <a:xfrm>
                <a:off x="0" y="-47625"/>
                <a:ext cx="58578" cy="178074"/>
              </a:xfrm>
              <a:prstGeom prst="rect">
                <a:avLst/>
              </a:prstGeom>
            </p:spPr>
            <p:txBody>
              <a:bodyPr anchor="ctr" rtlCol="false" tIns="50800" lIns="50800" bIns="50800" rIns="50800"/>
              <a:lstStyle/>
              <a:p>
                <a:pPr algn="ctr">
                  <a:lnSpc>
                    <a:spcPts val="2873"/>
                  </a:lnSpc>
                </a:pPr>
              </a:p>
            </p:txBody>
          </p:sp>
        </p:grpSp>
        <p:sp>
          <p:nvSpPr>
            <p:cNvPr name="Freeform 39" id="39"/>
            <p:cNvSpPr/>
            <p:nvPr/>
          </p:nvSpPr>
          <p:spPr>
            <a:xfrm flipH="false" flipV="false" rot="-731465">
              <a:off x="3553106" y="621982"/>
              <a:ext cx="2202872" cy="1888963"/>
            </a:xfrm>
            <a:custGeom>
              <a:avLst/>
              <a:gdLst/>
              <a:ahLst/>
              <a:cxnLst/>
              <a:rect r="r" b="b" t="t" l="l"/>
              <a:pathLst>
                <a:path h="1888963" w="2202872">
                  <a:moveTo>
                    <a:pt x="0" y="0"/>
                  </a:moveTo>
                  <a:lnTo>
                    <a:pt x="2202872" y="0"/>
                  </a:lnTo>
                  <a:lnTo>
                    <a:pt x="2202872" y="1888963"/>
                  </a:lnTo>
                  <a:lnTo>
                    <a:pt x="0" y="1888963"/>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40" id="40"/>
            <p:cNvSpPr/>
            <p:nvPr/>
          </p:nvSpPr>
          <p:spPr>
            <a:xfrm flipH="false" flipV="false" rot="0">
              <a:off x="2970155" y="2307955"/>
              <a:ext cx="584081" cy="576780"/>
            </a:xfrm>
            <a:custGeom>
              <a:avLst/>
              <a:gdLst/>
              <a:ahLst/>
              <a:cxnLst/>
              <a:rect r="r" b="b" t="t" l="l"/>
              <a:pathLst>
                <a:path h="576780" w="584081">
                  <a:moveTo>
                    <a:pt x="0" y="0"/>
                  </a:moveTo>
                  <a:lnTo>
                    <a:pt x="584082" y="0"/>
                  </a:lnTo>
                  <a:lnTo>
                    <a:pt x="584082" y="576781"/>
                  </a:lnTo>
                  <a:lnTo>
                    <a:pt x="0" y="57678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41" id="41"/>
            <p:cNvSpPr/>
            <p:nvPr/>
          </p:nvSpPr>
          <p:spPr>
            <a:xfrm flipH="false" flipV="false" rot="-1025441">
              <a:off x="4259609" y="3640167"/>
              <a:ext cx="631998" cy="806377"/>
            </a:xfrm>
            <a:custGeom>
              <a:avLst/>
              <a:gdLst/>
              <a:ahLst/>
              <a:cxnLst/>
              <a:rect r="r" b="b" t="t" l="l"/>
              <a:pathLst>
                <a:path h="806377" w="631998">
                  <a:moveTo>
                    <a:pt x="0" y="0"/>
                  </a:moveTo>
                  <a:lnTo>
                    <a:pt x="631998" y="0"/>
                  </a:lnTo>
                  <a:lnTo>
                    <a:pt x="631998" y="806377"/>
                  </a:lnTo>
                  <a:lnTo>
                    <a:pt x="0" y="806377"/>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42" id="42"/>
            <p:cNvSpPr/>
            <p:nvPr/>
          </p:nvSpPr>
          <p:spPr>
            <a:xfrm flipH="false" flipV="false" rot="-1482556">
              <a:off x="3039857" y="1625353"/>
              <a:ext cx="410409" cy="587347"/>
            </a:xfrm>
            <a:custGeom>
              <a:avLst/>
              <a:gdLst/>
              <a:ahLst/>
              <a:cxnLst/>
              <a:rect r="r" b="b" t="t" l="l"/>
              <a:pathLst>
                <a:path h="587347" w="410409">
                  <a:moveTo>
                    <a:pt x="0" y="0"/>
                  </a:moveTo>
                  <a:lnTo>
                    <a:pt x="410409" y="0"/>
                  </a:lnTo>
                  <a:lnTo>
                    <a:pt x="410409" y="587347"/>
                  </a:lnTo>
                  <a:lnTo>
                    <a:pt x="0" y="587347"/>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grpSp>
      <p:sp>
        <p:nvSpPr>
          <p:cNvPr name="Freeform 43" id="43"/>
          <p:cNvSpPr/>
          <p:nvPr/>
        </p:nvSpPr>
        <p:spPr>
          <a:xfrm flipH="false" flipV="false" rot="0">
            <a:off x="6135216" y="3165441"/>
            <a:ext cx="217995" cy="228267"/>
          </a:xfrm>
          <a:custGeom>
            <a:avLst/>
            <a:gdLst/>
            <a:ahLst/>
            <a:cxnLst/>
            <a:rect r="r" b="b" t="t" l="l"/>
            <a:pathLst>
              <a:path h="228267" w="217995">
                <a:moveTo>
                  <a:pt x="0" y="0"/>
                </a:moveTo>
                <a:lnTo>
                  <a:pt x="217994" y="0"/>
                </a:lnTo>
                <a:lnTo>
                  <a:pt x="217994" y="228266"/>
                </a:lnTo>
                <a:lnTo>
                  <a:pt x="0" y="228266"/>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Freeform 44" id="44"/>
          <p:cNvSpPr/>
          <p:nvPr/>
        </p:nvSpPr>
        <p:spPr>
          <a:xfrm flipH="true" flipV="false" rot="0">
            <a:off x="13654100" y="5109380"/>
            <a:ext cx="3230359" cy="4623054"/>
          </a:xfrm>
          <a:custGeom>
            <a:avLst/>
            <a:gdLst/>
            <a:ahLst/>
            <a:cxnLst/>
            <a:rect r="r" b="b" t="t" l="l"/>
            <a:pathLst>
              <a:path h="4623054" w="3230359">
                <a:moveTo>
                  <a:pt x="3230359" y="0"/>
                </a:moveTo>
                <a:lnTo>
                  <a:pt x="0" y="0"/>
                </a:lnTo>
                <a:lnTo>
                  <a:pt x="0" y="4623055"/>
                </a:lnTo>
                <a:lnTo>
                  <a:pt x="3230359" y="4623055"/>
                </a:lnTo>
                <a:lnTo>
                  <a:pt x="3230359" y="0"/>
                </a:lnTo>
                <a:close/>
              </a:path>
            </a:pathLst>
          </a:custGeom>
          <a:blipFill>
            <a:blip r:embed="rId32">
              <a:extLst>
                <a:ext uri="{96DAC541-7B7A-43D3-8B79-37D633B846F1}">
                  <asvg:svgBlip xmlns:asvg="http://schemas.microsoft.com/office/drawing/2016/SVG/main" r:embed="rId33"/>
                </a:ext>
              </a:extLst>
            </a:blip>
            <a:stretch>
              <a:fillRect l="0" t="0" r="0" b="0"/>
            </a:stretch>
          </a:blipFill>
          <a:ln cap="sq">
            <a:noFill/>
            <a:prstDash val="solid"/>
            <a:miter/>
          </a:ln>
        </p:spPr>
      </p:sp>
      <p:sp>
        <p:nvSpPr>
          <p:cNvPr name="TextBox 45" id="45"/>
          <p:cNvSpPr txBox="true"/>
          <p:nvPr/>
        </p:nvSpPr>
        <p:spPr>
          <a:xfrm rot="0">
            <a:off x="1006871" y="942975"/>
            <a:ext cx="16230600" cy="65098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DIAGRAMA CASOS DE USO</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CONCLUSIONES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22290"/>
            <a:ext cx="16208782" cy="7265662"/>
          </a:xfrm>
          <a:prstGeom prst="rect">
            <a:avLst/>
          </a:prstGeom>
        </p:spPr>
        <p:txBody>
          <a:bodyPr anchor="t" rtlCol="false" tIns="0" lIns="0" bIns="0" rIns="0">
            <a:spAutoFit/>
          </a:bodyPr>
          <a:lstStyle/>
          <a:p>
            <a:pPr algn="l" marL="604519" indent="-302260" lvl="1">
              <a:lnSpc>
                <a:spcPts val="5235"/>
              </a:lnSpc>
              <a:buFont typeface="Arial"/>
              <a:buChar char="•"/>
            </a:pPr>
            <a:r>
              <a:rPr lang="en-US" sz="2799">
                <a:solidFill>
                  <a:srgbClr val="2B2C30"/>
                </a:solidFill>
                <a:latin typeface="Public Sans"/>
              </a:rPr>
              <a:t>El entrenamiento del modelo se realizó de forma correcta según la matriz de confusión y el accuracy, a pesar de esto, el modelo presenta un sobreajuste, que se atribuye a la cantidad de muestras y los hiperparámetros de la SVM.</a:t>
            </a:r>
          </a:p>
          <a:p>
            <a:pPr algn="l">
              <a:lnSpc>
                <a:spcPts val="2939"/>
              </a:lnSpc>
            </a:pPr>
          </a:p>
          <a:p>
            <a:pPr algn="l" marL="604519" indent="-302260" lvl="1">
              <a:lnSpc>
                <a:spcPts val="5235"/>
              </a:lnSpc>
              <a:buFont typeface="Arial"/>
              <a:buChar char="•"/>
            </a:pPr>
            <a:r>
              <a:rPr lang="en-US" sz="2799">
                <a:solidFill>
                  <a:srgbClr val="2B2C30"/>
                </a:solidFill>
                <a:latin typeface="Public Sans"/>
              </a:rPr>
              <a:t>Es importante considerar la diferencia entre las imágenes del dataset que se está usando y los datos de entrada, estos datos deben ser compatibles para disminuir el error en el sistema de predicción.  </a:t>
            </a:r>
          </a:p>
          <a:p>
            <a:pPr algn="l">
              <a:lnSpc>
                <a:spcPts val="2939"/>
              </a:lnSpc>
            </a:pPr>
          </a:p>
          <a:p>
            <a:pPr algn="l" marL="604519" indent="-302260" lvl="1">
              <a:lnSpc>
                <a:spcPts val="5235"/>
              </a:lnSpc>
              <a:buFont typeface="Arial"/>
              <a:buChar char="•"/>
            </a:pPr>
            <a:r>
              <a:rPr lang="en-US" sz="2799">
                <a:solidFill>
                  <a:srgbClr val="2B2C30"/>
                </a:solidFill>
                <a:latin typeface="Public Sans"/>
              </a:rPr>
              <a:t>Al trabajar con un dispositivo externo, se dificulta un poco el código, debido a que la recepción debe realizarse por medio de una url y la estabilidad de la señal juega un papel importante al momento de tomar los datos y esto puede generar un poco de ruido,  complicando el proceso de clasificación.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BIBLIOGRAFIA Y CANALES DE REFERENCIA</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98490"/>
            <a:ext cx="16615061" cy="7210426"/>
          </a:xfrm>
          <a:prstGeom prst="rect">
            <a:avLst/>
          </a:prstGeom>
        </p:spPr>
        <p:txBody>
          <a:bodyPr anchor="t" rtlCol="false" tIns="0" lIns="0" bIns="0" rIns="0">
            <a:spAutoFit/>
          </a:bodyPr>
          <a:lstStyle/>
          <a:p>
            <a:pPr algn="l">
              <a:lnSpc>
                <a:spcPts val="5249"/>
              </a:lnSpc>
            </a:pPr>
            <a:r>
              <a:rPr lang="en-US" sz="3499">
                <a:solidFill>
                  <a:srgbClr val="2B2C30"/>
                </a:solidFill>
                <a:latin typeface="Public Sans"/>
              </a:rPr>
              <a:t> https://www.tensorflow.org/tutorials/keras/classification?hl=es-419</a:t>
            </a:r>
          </a:p>
          <a:p>
            <a:pPr algn="l">
              <a:lnSpc>
                <a:spcPts val="5249"/>
              </a:lnSpc>
            </a:pPr>
            <a:r>
              <a:rPr lang="en-US" sz="3499">
                <a:solidFill>
                  <a:srgbClr val="2B2C30"/>
                </a:solidFill>
                <a:latin typeface="Public Sans"/>
              </a:rPr>
              <a:t> https://cienciadedatos.net/documentos/py24-svm-python</a:t>
            </a:r>
          </a:p>
          <a:p>
            <a:pPr algn="l">
              <a:lnSpc>
                <a:spcPts val="5249"/>
              </a:lnSpc>
            </a:pPr>
            <a:r>
              <a:rPr lang="en-US" sz="3499">
                <a:solidFill>
                  <a:srgbClr val="2B2C30"/>
                </a:solidFill>
                <a:latin typeface="Public Sans"/>
              </a:rPr>
              <a:t> https://www.ibm.com/docs/es/spss-modeler/saas?topic=models-how-svm-works</a:t>
            </a:r>
          </a:p>
          <a:p>
            <a:pPr algn="l">
              <a:lnSpc>
                <a:spcPts val="5249"/>
              </a:lnSpc>
            </a:pPr>
            <a:r>
              <a:rPr lang="en-US" sz="3499">
                <a:solidFill>
                  <a:srgbClr val="2B2C30"/>
                </a:solidFill>
                <a:latin typeface="Public Sans"/>
              </a:rPr>
              <a:t> Support Vector Machine (SVM). (s/f). Mathworks.com. Recuperado el 4 de junio de 2024, de https://la.mathworks.com/discovery/support-vector-machine.html</a:t>
            </a:r>
          </a:p>
          <a:p>
            <a:pPr algn="l">
              <a:lnSpc>
                <a:spcPts val="5249"/>
              </a:lnSpc>
            </a:pPr>
            <a:r>
              <a:rPr lang="en-US" sz="3499">
                <a:solidFill>
                  <a:srgbClr val="2B2C30"/>
                </a:solidFill>
                <a:latin typeface="Public Sans"/>
              </a:rPr>
              <a:t>https://www.youtube.com/watch?v=fQwoCvyrAb0</a:t>
            </a:r>
          </a:p>
          <a:p>
            <a:pPr algn="l">
              <a:lnSpc>
                <a:spcPts val="5249"/>
              </a:lnSpc>
            </a:pPr>
            <a:r>
              <a:rPr lang="en-US" sz="3499">
                <a:solidFill>
                  <a:srgbClr val="2B2C30"/>
                </a:solidFill>
                <a:latin typeface="Public Sans"/>
              </a:rPr>
              <a:t>https://cienciadedatos.net/documentos/34_maquinas_de_vector_soporte_support_vector_machines.</a:t>
            </a:r>
          </a:p>
          <a:p>
            <a:pPr algn="l">
              <a:lnSpc>
                <a:spcPts val="5249"/>
              </a:lnSpc>
            </a:pPr>
            <a:r>
              <a:rPr lang="en-US" sz="3499">
                <a:solidFill>
                  <a:srgbClr val="2B2C30"/>
                </a:solidFill>
                <a:latin typeface="Public Sans"/>
              </a:rPr>
              <a:t>https://omes-va.com/mediapipe-hands-python/https://omes-va.com/mediapipe-hands-python/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6242893" cy="6913469"/>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rPr>
              <a:t>En este proyecto se realiza el desarrollo de un sistema con la capacidad de reconocer los números del 0 al 9 en tiempo real a través de una cámara, de forma escrita o dibujada frente al dispositivo. Esto con el objetivo de aplicar los conocimientos obtenidos en la asignatura de aprendizaje de máquina.</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INTRODUCCIÓN</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JUSTIFICACIÓN</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10089458" y="635723"/>
            <a:ext cx="6259382" cy="4298227"/>
            <a:chOff x="0" y="0"/>
            <a:chExt cx="1903849" cy="1307346"/>
          </a:xfrm>
        </p:grpSpPr>
        <p:sp>
          <p:nvSpPr>
            <p:cNvPr name="Freeform 5" id="5"/>
            <p:cNvSpPr/>
            <p:nvPr/>
          </p:nvSpPr>
          <p:spPr>
            <a:xfrm flipH="false" flipV="false" rot="0">
              <a:off x="0" y="0"/>
              <a:ext cx="1903849" cy="1307346"/>
            </a:xfrm>
            <a:custGeom>
              <a:avLst/>
              <a:gdLst/>
              <a:ahLst/>
              <a:cxnLst/>
              <a:rect r="r" b="b" t="t" l="l"/>
              <a:pathLst>
                <a:path h="1307346" w="1903849">
                  <a:moveTo>
                    <a:pt x="0" y="0"/>
                  </a:moveTo>
                  <a:lnTo>
                    <a:pt x="1903849" y="0"/>
                  </a:lnTo>
                  <a:lnTo>
                    <a:pt x="1903849" y="1307346"/>
                  </a:lnTo>
                  <a:lnTo>
                    <a:pt x="0" y="1307346"/>
                  </a:lnTo>
                  <a:close/>
                </a:path>
              </a:pathLst>
            </a:custGeom>
            <a:solidFill>
              <a:srgbClr val="000000">
                <a:alpha val="0"/>
              </a:srgbClr>
            </a:solidFill>
            <a:ln w="9525" cap="sq">
              <a:solidFill>
                <a:srgbClr val="2B2C30"/>
              </a:solidFill>
              <a:prstDash val="solid"/>
              <a:miter/>
            </a:ln>
          </p:spPr>
        </p:sp>
        <p:sp>
          <p:nvSpPr>
            <p:cNvPr name="TextBox 6" id="6"/>
            <p:cNvSpPr txBox="true"/>
            <p:nvPr/>
          </p:nvSpPr>
          <p:spPr>
            <a:xfrm>
              <a:off x="0" y="-28575"/>
              <a:ext cx="1903849" cy="1335921"/>
            </a:xfrm>
            <a:prstGeom prst="rect">
              <a:avLst/>
            </a:prstGeom>
          </p:spPr>
          <p:txBody>
            <a:bodyPr anchor="ctr" rtlCol="false" tIns="68580" lIns="68580" bIns="68580" rIns="68580"/>
            <a:lstStyle/>
            <a:p>
              <a:pPr algn="ctr">
                <a:lnSpc>
                  <a:spcPts val="1889"/>
                </a:lnSpc>
              </a:pPr>
            </a:p>
          </p:txBody>
        </p:sp>
      </p:grpSp>
      <p:grpSp>
        <p:nvGrpSpPr>
          <p:cNvPr name="Group 7" id="7"/>
          <p:cNvGrpSpPr/>
          <p:nvPr/>
        </p:nvGrpSpPr>
        <p:grpSpPr>
          <a:xfrm rot="0">
            <a:off x="10089458" y="5329040"/>
            <a:ext cx="6259382" cy="4298227"/>
            <a:chOff x="0" y="0"/>
            <a:chExt cx="1903849" cy="1307346"/>
          </a:xfrm>
        </p:grpSpPr>
        <p:sp>
          <p:nvSpPr>
            <p:cNvPr name="Freeform 8" id="8"/>
            <p:cNvSpPr/>
            <p:nvPr/>
          </p:nvSpPr>
          <p:spPr>
            <a:xfrm flipH="false" flipV="false" rot="0">
              <a:off x="0" y="0"/>
              <a:ext cx="1903849" cy="1307346"/>
            </a:xfrm>
            <a:custGeom>
              <a:avLst/>
              <a:gdLst/>
              <a:ahLst/>
              <a:cxnLst/>
              <a:rect r="r" b="b" t="t" l="l"/>
              <a:pathLst>
                <a:path h="1307346" w="1903849">
                  <a:moveTo>
                    <a:pt x="0" y="0"/>
                  </a:moveTo>
                  <a:lnTo>
                    <a:pt x="1903849" y="0"/>
                  </a:lnTo>
                  <a:lnTo>
                    <a:pt x="1903849" y="1307346"/>
                  </a:lnTo>
                  <a:lnTo>
                    <a:pt x="0" y="1307346"/>
                  </a:lnTo>
                  <a:close/>
                </a:path>
              </a:pathLst>
            </a:custGeom>
            <a:solidFill>
              <a:srgbClr val="000000">
                <a:alpha val="0"/>
              </a:srgbClr>
            </a:solidFill>
            <a:ln w="9525" cap="sq">
              <a:solidFill>
                <a:srgbClr val="2B2C30"/>
              </a:solidFill>
              <a:prstDash val="solid"/>
              <a:miter/>
            </a:ln>
          </p:spPr>
        </p:sp>
        <p:sp>
          <p:nvSpPr>
            <p:cNvPr name="TextBox 9" id="9"/>
            <p:cNvSpPr txBox="true"/>
            <p:nvPr/>
          </p:nvSpPr>
          <p:spPr>
            <a:xfrm>
              <a:off x="0" y="-28575"/>
              <a:ext cx="1903849" cy="1335921"/>
            </a:xfrm>
            <a:prstGeom prst="rect">
              <a:avLst/>
            </a:prstGeom>
          </p:spPr>
          <p:txBody>
            <a:bodyPr anchor="ctr" rtlCol="false" tIns="68580" lIns="68580" bIns="68580" rIns="68580"/>
            <a:lstStyle/>
            <a:p>
              <a:pPr algn="ctr">
                <a:lnSpc>
                  <a:spcPts val="1889"/>
                </a:lnSpc>
              </a:pPr>
            </a:p>
          </p:txBody>
        </p:sp>
      </p:grpSp>
      <p:sp>
        <p:nvSpPr>
          <p:cNvPr name="Freeform 10" id="10"/>
          <p:cNvSpPr/>
          <p:nvPr/>
        </p:nvSpPr>
        <p:spPr>
          <a:xfrm flipH="false" flipV="false" rot="0">
            <a:off x="10419626" y="5607423"/>
            <a:ext cx="5599047" cy="3741462"/>
          </a:xfrm>
          <a:custGeom>
            <a:avLst/>
            <a:gdLst/>
            <a:ahLst/>
            <a:cxnLst/>
            <a:rect r="r" b="b" t="t" l="l"/>
            <a:pathLst>
              <a:path h="3741462" w="5599047">
                <a:moveTo>
                  <a:pt x="0" y="0"/>
                </a:moveTo>
                <a:lnTo>
                  <a:pt x="5599047" y="0"/>
                </a:lnTo>
                <a:lnTo>
                  <a:pt x="5599047" y="3741462"/>
                </a:lnTo>
                <a:lnTo>
                  <a:pt x="0" y="3741462"/>
                </a:lnTo>
                <a:lnTo>
                  <a:pt x="0" y="0"/>
                </a:lnTo>
                <a:close/>
              </a:path>
            </a:pathLst>
          </a:custGeom>
          <a:blipFill>
            <a:blip r:embed="rId2"/>
            <a:stretch>
              <a:fillRect l="0" t="-24935" r="0" b="-29801"/>
            </a:stretch>
          </a:blipFill>
        </p:spPr>
      </p:sp>
      <p:sp>
        <p:nvSpPr>
          <p:cNvPr name="Freeform 11" id="11"/>
          <p:cNvSpPr/>
          <p:nvPr/>
        </p:nvSpPr>
        <p:spPr>
          <a:xfrm flipH="false" flipV="false" rot="0">
            <a:off x="10274130" y="914105"/>
            <a:ext cx="5507273" cy="3591684"/>
          </a:xfrm>
          <a:custGeom>
            <a:avLst/>
            <a:gdLst/>
            <a:ahLst/>
            <a:cxnLst/>
            <a:rect r="r" b="b" t="t" l="l"/>
            <a:pathLst>
              <a:path h="3591684" w="5507273">
                <a:moveTo>
                  <a:pt x="0" y="0"/>
                </a:moveTo>
                <a:lnTo>
                  <a:pt x="5507273" y="0"/>
                </a:lnTo>
                <a:lnTo>
                  <a:pt x="5507273" y="3591684"/>
                </a:lnTo>
                <a:lnTo>
                  <a:pt x="0" y="3591684"/>
                </a:lnTo>
                <a:lnTo>
                  <a:pt x="0" y="0"/>
                </a:lnTo>
                <a:close/>
              </a:path>
            </a:pathLst>
          </a:custGeom>
          <a:blipFill>
            <a:blip r:embed="rId3"/>
            <a:stretch>
              <a:fillRect l="-4834" t="0" r="-6950" b="-4170"/>
            </a:stretch>
          </a:blipFill>
        </p:spPr>
      </p:sp>
      <p:sp>
        <p:nvSpPr>
          <p:cNvPr name="TextBox 12" id="12"/>
          <p:cNvSpPr txBox="true"/>
          <p:nvPr/>
        </p:nvSpPr>
        <p:spPr>
          <a:xfrm rot="0">
            <a:off x="1006871" y="3217600"/>
            <a:ext cx="7877184" cy="469392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rPr>
              <a:t>Los métodos tradicionales de reconocimiento de caracteres pueden ser ineficientes, especialmente cuando se trata de identificar números en entornos variables o con diferentes estilos de escritura, por esto se propone la utilización de un sistema de aprendizaje de máquina que se encargue de realizar esta tarea recibiendo las imágenes desde una ESP32-CAM para que sea un sistema portable.</a:t>
            </a:r>
          </a:p>
        </p:txBody>
      </p:sp>
      <p:sp>
        <p:nvSpPr>
          <p:cNvPr name="TextBox 13" id="13"/>
          <p:cNvSpPr txBox="true"/>
          <p:nvPr/>
        </p:nvSpPr>
        <p:spPr>
          <a:xfrm rot="0">
            <a:off x="1028689" y="7359135"/>
            <a:ext cx="7926948" cy="490781"/>
          </a:xfrm>
          <a:prstGeom prst="rect">
            <a:avLst/>
          </a:prstGeom>
        </p:spPr>
        <p:txBody>
          <a:bodyPr anchor="t" rtlCol="false" tIns="0" lIns="0" bIns="0" rIns="0">
            <a:spAutoFit/>
          </a:bodyPr>
          <a:lstStyle/>
          <a:p>
            <a:pPr algn="l">
              <a:lnSpc>
                <a:spcPts val="391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OBJETIVOS DEL PROYECTO</a:t>
            </a:r>
          </a:p>
        </p:txBody>
      </p:sp>
      <p:grpSp>
        <p:nvGrpSpPr>
          <p:cNvPr name="Group 4" id="4"/>
          <p:cNvGrpSpPr/>
          <p:nvPr/>
        </p:nvGrpSpPr>
        <p:grpSpPr>
          <a:xfrm rot="0">
            <a:off x="895741" y="2312790"/>
            <a:ext cx="17163152" cy="8323844"/>
            <a:chOff x="0" y="0"/>
            <a:chExt cx="22884202" cy="11098459"/>
          </a:xfrm>
        </p:grpSpPr>
        <p:sp>
          <p:nvSpPr>
            <p:cNvPr name="Freeform 5" id="5"/>
            <p:cNvSpPr/>
            <p:nvPr/>
          </p:nvSpPr>
          <p:spPr>
            <a:xfrm flipH="false" flipV="false" rot="3879200">
              <a:off x="992636" y="4057227"/>
              <a:ext cx="5198364" cy="5486400"/>
            </a:xfrm>
            <a:custGeom>
              <a:avLst/>
              <a:gdLst/>
              <a:ahLst/>
              <a:cxnLst/>
              <a:rect r="r" b="b" t="t" l="l"/>
              <a:pathLst>
                <a:path h="5486400" w="5198364">
                  <a:moveTo>
                    <a:pt x="0" y="0"/>
                  </a:moveTo>
                  <a:lnTo>
                    <a:pt x="5198364" y="0"/>
                  </a:lnTo>
                  <a:lnTo>
                    <a:pt x="5198364" y="5486400"/>
                  </a:lnTo>
                  <a:lnTo>
                    <a:pt x="0" y="5486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560814">
              <a:off x="15408217" y="4144344"/>
              <a:ext cx="6473628" cy="5486400"/>
            </a:xfrm>
            <a:custGeom>
              <a:avLst/>
              <a:gdLst/>
              <a:ahLst/>
              <a:cxnLst/>
              <a:rect r="r" b="b" t="t" l="l"/>
              <a:pathLst>
                <a:path h="5486400" w="6473628">
                  <a:moveTo>
                    <a:pt x="0" y="0"/>
                  </a:moveTo>
                  <a:lnTo>
                    <a:pt x="6473629" y="0"/>
                  </a:lnTo>
                  <a:lnTo>
                    <a:pt x="6473629" y="5486400"/>
                  </a:lnTo>
                  <a:lnTo>
                    <a:pt x="0" y="5486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280398" y="4044527"/>
              <a:ext cx="5274195" cy="5778500"/>
            </a:xfrm>
            <a:custGeom>
              <a:avLst/>
              <a:gdLst/>
              <a:ahLst/>
              <a:cxnLst/>
              <a:rect r="r" b="b" t="t" l="l"/>
              <a:pathLst>
                <a:path h="5778500" w="5274195">
                  <a:moveTo>
                    <a:pt x="0" y="0"/>
                  </a:moveTo>
                  <a:lnTo>
                    <a:pt x="5274194" y="0"/>
                  </a:lnTo>
                  <a:lnTo>
                    <a:pt x="5274194" y="5778500"/>
                  </a:lnTo>
                  <a:lnTo>
                    <a:pt x="0" y="5778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547005" y="4570010"/>
              <a:ext cx="4843135" cy="4746272"/>
            </a:xfrm>
            <a:custGeom>
              <a:avLst/>
              <a:gdLst/>
              <a:ahLst/>
              <a:cxnLst/>
              <a:rect r="r" b="b" t="t" l="l"/>
              <a:pathLst>
                <a:path h="4746272" w="4843135">
                  <a:moveTo>
                    <a:pt x="0" y="0"/>
                  </a:moveTo>
                  <a:lnTo>
                    <a:pt x="4843135" y="0"/>
                  </a:lnTo>
                  <a:lnTo>
                    <a:pt x="4843135" y="4746272"/>
                  </a:lnTo>
                  <a:lnTo>
                    <a:pt x="0" y="47462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163080" y="4514408"/>
              <a:ext cx="4857476" cy="4857476"/>
            </a:xfrm>
            <a:custGeom>
              <a:avLst/>
              <a:gdLst/>
              <a:ahLst/>
              <a:cxnLst/>
              <a:rect r="r" b="b" t="t" l="l"/>
              <a:pathLst>
                <a:path h="4857476" w="4857476">
                  <a:moveTo>
                    <a:pt x="0" y="0"/>
                  </a:moveTo>
                  <a:lnTo>
                    <a:pt x="4857476" y="0"/>
                  </a:lnTo>
                  <a:lnTo>
                    <a:pt x="4857476" y="4857476"/>
                  </a:lnTo>
                  <a:lnTo>
                    <a:pt x="0" y="4857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5983419" y="4514408"/>
              <a:ext cx="4807458" cy="4746272"/>
            </a:xfrm>
            <a:custGeom>
              <a:avLst/>
              <a:gdLst/>
              <a:ahLst/>
              <a:cxnLst/>
              <a:rect r="r" b="b" t="t" l="l"/>
              <a:pathLst>
                <a:path h="4746272" w="4807458">
                  <a:moveTo>
                    <a:pt x="0" y="0"/>
                  </a:moveTo>
                  <a:lnTo>
                    <a:pt x="4807458" y="0"/>
                  </a:lnTo>
                  <a:lnTo>
                    <a:pt x="4807458" y="4746272"/>
                  </a:lnTo>
                  <a:lnTo>
                    <a:pt x="0" y="47462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160888" y="-66675"/>
              <a:ext cx="6861860" cy="632249"/>
            </a:xfrm>
            <a:prstGeom prst="rect">
              <a:avLst/>
            </a:prstGeom>
          </p:spPr>
          <p:txBody>
            <a:bodyPr anchor="t" rtlCol="false" tIns="0" lIns="0" bIns="0" rIns="0">
              <a:spAutoFit/>
            </a:bodyPr>
            <a:lstStyle/>
            <a:p>
              <a:pPr algn="ctr">
                <a:lnSpc>
                  <a:spcPts val="3919"/>
                </a:lnSpc>
              </a:pPr>
              <a:r>
                <a:rPr lang="en-US" sz="2799">
                  <a:solidFill>
                    <a:srgbClr val="2B2C30"/>
                  </a:solidFill>
                  <a:latin typeface="Public Sans Bold"/>
                </a:rPr>
                <a:t>Aplicar</a:t>
              </a:r>
            </a:p>
          </p:txBody>
        </p:sp>
        <p:sp>
          <p:nvSpPr>
            <p:cNvPr name="TextBox 12" id="12"/>
            <p:cNvSpPr txBox="true"/>
            <p:nvPr/>
          </p:nvSpPr>
          <p:spPr>
            <a:xfrm rot="0">
              <a:off x="160888" y="743374"/>
              <a:ext cx="6861860" cy="2640753"/>
            </a:xfrm>
            <a:prstGeom prst="rect">
              <a:avLst/>
            </a:prstGeom>
          </p:spPr>
          <p:txBody>
            <a:bodyPr anchor="t" rtlCol="false" tIns="0" lIns="0" bIns="0" rIns="0">
              <a:spAutoFit/>
            </a:bodyPr>
            <a:lstStyle/>
            <a:p>
              <a:pPr algn="l">
                <a:lnSpc>
                  <a:spcPts val="2659"/>
                </a:lnSpc>
              </a:pPr>
              <a:r>
                <a:rPr lang="en-US" sz="1899">
                  <a:solidFill>
                    <a:srgbClr val="2B2C30"/>
                  </a:solidFill>
                  <a:latin typeface="Public Sans"/>
                </a:rPr>
                <a:t>El principal objetivo del proyecto es realizar la implementación de los distintos conceptos y conocimientos adquiridos a lo largo del semestre en la clase de aprendizaje de máquina, con la finalidad de aprovechar dicha información. </a:t>
              </a:r>
            </a:p>
          </p:txBody>
        </p:sp>
        <p:sp>
          <p:nvSpPr>
            <p:cNvPr name="TextBox 13" id="13"/>
            <p:cNvSpPr txBox="true"/>
            <p:nvPr/>
          </p:nvSpPr>
          <p:spPr>
            <a:xfrm rot="0">
              <a:off x="7544001" y="-66675"/>
              <a:ext cx="6861860" cy="632249"/>
            </a:xfrm>
            <a:prstGeom prst="rect">
              <a:avLst/>
            </a:prstGeom>
          </p:spPr>
          <p:txBody>
            <a:bodyPr anchor="t" rtlCol="false" tIns="0" lIns="0" bIns="0" rIns="0">
              <a:spAutoFit/>
            </a:bodyPr>
            <a:lstStyle/>
            <a:p>
              <a:pPr algn="ctr">
                <a:lnSpc>
                  <a:spcPts val="3919"/>
                </a:lnSpc>
              </a:pPr>
              <a:r>
                <a:rPr lang="en-US" sz="2799">
                  <a:solidFill>
                    <a:srgbClr val="2B2C30"/>
                  </a:solidFill>
                  <a:latin typeface="Public Sans Bold"/>
                </a:rPr>
                <a:t>Afianzar</a:t>
              </a:r>
            </a:p>
          </p:txBody>
        </p:sp>
        <p:sp>
          <p:nvSpPr>
            <p:cNvPr name="TextBox 14" id="14"/>
            <p:cNvSpPr txBox="true"/>
            <p:nvPr/>
          </p:nvSpPr>
          <p:spPr>
            <a:xfrm rot="0">
              <a:off x="7544001" y="743374"/>
              <a:ext cx="6861860" cy="3085253"/>
            </a:xfrm>
            <a:prstGeom prst="rect">
              <a:avLst/>
            </a:prstGeom>
          </p:spPr>
          <p:txBody>
            <a:bodyPr anchor="t" rtlCol="false" tIns="0" lIns="0" bIns="0" rIns="0">
              <a:spAutoFit/>
            </a:bodyPr>
            <a:lstStyle/>
            <a:p>
              <a:pPr algn="l">
                <a:lnSpc>
                  <a:spcPts val="2659"/>
                </a:lnSpc>
              </a:pPr>
              <a:r>
                <a:rPr lang="en-US" sz="1899">
                  <a:solidFill>
                    <a:srgbClr val="2B2C30"/>
                  </a:solidFill>
                  <a:latin typeface="Public Sans"/>
                </a:rPr>
                <a:t>En el proyecto no solo se aplican los conocimientos adquiridos en esta asignatura, también se utilizaron  herramientas aprendidas en clases como visión por computador y arquitectura de computadores, esto nos permite afianzar los conocimientos obtenidos a lo largo de la carrera.</a:t>
              </a:r>
            </a:p>
          </p:txBody>
        </p:sp>
        <p:sp>
          <p:nvSpPr>
            <p:cNvPr name="TextBox 15" id="15"/>
            <p:cNvSpPr txBox="true"/>
            <p:nvPr/>
          </p:nvSpPr>
          <p:spPr>
            <a:xfrm rot="0">
              <a:off x="14956218" y="-66675"/>
              <a:ext cx="6861860" cy="632249"/>
            </a:xfrm>
            <a:prstGeom prst="rect">
              <a:avLst/>
            </a:prstGeom>
          </p:spPr>
          <p:txBody>
            <a:bodyPr anchor="t" rtlCol="false" tIns="0" lIns="0" bIns="0" rIns="0">
              <a:spAutoFit/>
            </a:bodyPr>
            <a:lstStyle/>
            <a:p>
              <a:pPr algn="ctr">
                <a:lnSpc>
                  <a:spcPts val="3919"/>
                </a:lnSpc>
              </a:pPr>
              <a:r>
                <a:rPr lang="en-US" sz="2799">
                  <a:solidFill>
                    <a:srgbClr val="2B2C30"/>
                  </a:solidFill>
                  <a:latin typeface="Public Sans Bold"/>
                </a:rPr>
                <a:t>Mejorar</a:t>
              </a:r>
            </a:p>
          </p:txBody>
        </p:sp>
        <p:sp>
          <p:nvSpPr>
            <p:cNvPr name="TextBox 16" id="16"/>
            <p:cNvSpPr txBox="true"/>
            <p:nvPr/>
          </p:nvSpPr>
          <p:spPr>
            <a:xfrm rot="0">
              <a:off x="14956218" y="743374"/>
              <a:ext cx="6861860" cy="2640753"/>
            </a:xfrm>
            <a:prstGeom prst="rect">
              <a:avLst/>
            </a:prstGeom>
          </p:spPr>
          <p:txBody>
            <a:bodyPr anchor="t" rtlCol="false" tIns="0" lIns="0" bIns="0" rIns="0">
              <a:spAutoFit/>
            </a:bodyPr>
            <a:lstStyle/>
            <a:p>
              <a:pPr algn="l">
                <a:lnSpc>
                  <a:spcPts val="2659"/>
                </a:lnSpc>
              </a:pPr>
              <a:r>
                <a:rPr lang="en-US" sz="1899">
                  <a:solidFill>
                    <a:srgbClr val="2B2C30"/>
                  </a:solidFill>
                  <a:latin typeface="Public Sans"/>
                </a:rPr>
                <a:t>Esta es una oportunidad donde podemos mejorar las habilidades de trabajo en grupo, ya que se requiere establecer canales de comunicación adecuados para que el trabajo en equipo sea óptimo y se logren desarrollar todas las tareas de forma satisfactoria.</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AutoShape 3" id="3"/>
          <p:cNvSpPr/>
          <p:nvPr/>
        </p:nvSpPr>
        <p:spPr>
          <a:xfrm flipV="true">
            <a:off x="1006882" y="3427583"/>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LÓGICA GENERAL </a:t>
            </a:r>
          </a:p>
        </p:txBody>
      </p:sp>
      <p:sp>
        <p:nvSpPr>
          <p:cNvPr name="TextBox 5" id="5"/>
          <p:cNvSpPr txBox="true"/>
          <p:nvPr/>
        </p:nvSpPr>
        <p:spPr>
          <a:xfrm rot="0">
            <a:off x="1521811" y="2087012"/>
            <a:ext cx="15148870" cy="986155"/>
          </a:xfrm>
          <a:prstGeom prst="rect">
            <a:avLst/>
          </a:prstGeom>
        </p:spPr>
        <p:txBody>
          <a:bodyPr anchor="t" rtlCol="false" tIns="0" lIns="0" bIns="0" rIns="0">
            <a:spAutoFit/>
          </a:bodyPr>
          <a:lstStyle/>
          <a:p>
            <a:pPr algn="ctr">
              <a:lnSpc>
                <a:spcPts val="3919"/>
              </a:lnSpc>
              <a:spcBef>
                <a:spcPct val="0"/>
              </a:spcBef>
            </a:pPr>
            <a:r>
              <a:rPr lang="en-US" sz="2799">
                <a:solidFill>
                  <a:srgbClr val="2B2C30"/>
                </a:solidFill>
                <a:latin typeface="Public Sans Bold"/>
              </a:rPr>
              <a:t>El programa se dividió en cuatro grandes partes y de esta forma se procedió a realizarse el desarrollo</a:t>
            </a:r>
          </a:p>
        </p:txBody>
      </p:sp>
      <p:grpSp>
        <p:nvGrpSpPr>
          <p:cNvPr name="Group 6" id="6"/>
          <p:cNvGrpSpPr/>
          <p:nvPr/>
        </p:nvGrpSpPr>
        <p:grpSpPr>
          <a:xfrm rot="0">
            <a:off x="13494461" y="4053628"/>
            <a:ext cx="3587444" cy="4750300"/>
            <a:chOff x="0" y="0"/>
            <a:chExt cx="944841" cy="1251108"/>
          </a:xfrm>
        </p:grpSpPr>
        <p:sp>
          <p:nvSpPr>
            <p:cNvPr name="Freeform 7" id="7"/>
            <p:cNvSpPr/>
            <p:nvPr/>
          </p:nvSpPr>
          <p:spPr>
            <a:xfrm flipH="false" flipV="false" rot="0">
              <a:off x="0" y="0"/>
              <a:ext cx="944841" cy="1251108"/>
            </a:xfrm>
            <a:custGeom>
              <a:avLst/>
              <a:gdLst/>
              <a:ahLst/>
              <a:cxnLst/>
              <a:rect r="r" b="b" t="t" l="l"/>
              <a:pathLst>
                <a:path h="1251108" w="944841">
                  <a:moveTo>
                    <a:pt x="110061" y="0"/>
                  </a:moveTo>
                  <a:lnTo>
                    <a:pt x="834780" y="0"/>
                  </a:lnTo>
                  <a:cubicBezTo>
                    <a:pt x="863970" y="0"/>
                    <a:pt x="891965" y="11596"/>
                    <a:pt x="912605" y="32236"/>
                  </a:cubicBezTo>
                  <a:cubicBezTo>
                    <a:pt x="933246" y="52877"/>
                    <a:pt x="944841" y="80871"/>
                    <a:pt x="944841" y="110061"/>
                  </a:cubicBezTo>
                  <a:lnTo>
                    <a:pt x="944841" y="1141047"/>
                  </a:lnTo>
                  <a:cubicBezTo>
                    <a:pt x="944841" y="1170237"/>
                    <a:pt x="933246" y="1198231"/>
                    <a:pt x="912605" y="1218872"/>
                  </a:cubicBezTo>
                  <a:cubicBezTo>
                    <a:pt x="891965" y="1239512"/>
                    <a:pt x="863970" y="1251108"/>
                    <a:pt x="834780" y="1251108"/>
                  </a:cubicBezTo>
                  <a:lnTo>
                    <a:pt x="110061" y="1251108"/>
                  </a:lnTo>
                  <a:cubicBezTo>
                    <a:pt x="80871" y="1251108"/>
                    <a:pt x="52877" y="1239512"/>
                    <a:pt x="32236" y="1218872"/>
                  </a:cubicBezTo>
                  <a:cubicBezTo>
                    <a:pt x="11596" y="1198231"/>
                    <a:pt x="0" y="1170237"/>
                    <a:pt x="0" y="1141047"/>
                  </a:cubicBezTo>
                  <a:lnTo>
                    <a:pt x="0" y="110061"/>
                  </a:lnTo>
                  <a:cubicBezTo>
                    <a:pt x="0" y="80871"/>
                    <a:pt x="11596" y="52877"/>
                    <a:pt x="32236" y="32236"/>
                  </a:cubicBezTo>
                  <a:cubicBezTo>
                    <a:pt x="52877" y="11596"/>
                    <a:pt x="80871" y="0"/>
                    <a:pt x="110061" y="0"/>
                  </a:cubicBezTo>
                  <a:close/>
                </a:path>
              </a:pathLst>
            </a:custGeom>
            <a:solidFill>
              <a:srgbClr val="C4D9B4"/>
            </a:solidFill>
          </p:spPr>
        </p:sp>
        <p:sp>
          <p:nvSpPr>
            <p:cNvPr name="TextBox 8" id="8"/>
            <p:cNvSpPr txBox="true"/>
            <p:nvPr/>
          </p:nvSpPr>
          <p:spPr>
            <a:xfrm>
              <a:off x="0" y="-28575"/>
              <a:ext cx="944841" cy="1279683"/>
            </a:xfrm>
            <a:prstGeom prst="rect">
              <a:avLst/>
            </a:prstGeom>
          </p:spPr>
          <p:txBody>
            <a:bodyPr anchor="ctr" rtlCol="false" tIns="50800" lIns="50800" bIns="50800" rIns="50800"/>
            <a:lstStyle/>
            <a:p>
              <a:pPr algn="ctr">
                <a:lnSpc>
                  <a:spcPts val="1889"/>
                </a:lnSpc>
              </a:pPr>
            </a:p>
          </p:txBody>
        </p:sp>
      </p:grpSp>
      <p:sp>
        <p:nvSpPr>
          <p:cNvPr name="TextBox 9" id="9"/>
          <p:cNvSpPr txBox="true"/>
          <p:nvPr/>
        </p:nvSpPr>
        <p:spPr>
          <a:xfrm rot="0">
            <a:off x="13447801" y="4984852"/>
            <a:ext cx="3692833" cy="437388"/>
          </a:xfrm>
          <a:prstGeom prst="rect">
            <a:avLst/>
          </a:prstGeom>
        </p:spPr>
        <p:txBody>
          <a:bodyPr anchor="t" rtlCol="false" tIns="0" lIns="0" bIns="0" rIns="0">
            <a:spAutoFit/>
          </a:bodyPr>
          <a:lstStyle/>
          <a:p>
            <a:pPr algn="ctr">
              <a:lnSpc>
                <a:spcPts val="3276"/>
              </a:lnSpc>
            </a:pPr>
            <a:r>
              <a:rPr lang="en-US" sz="3600" spc="18">
                <a:solidFill>
                  <a:srgbClr val="2B2C30"/>
                </a:solidFill>
                <a:latin typeface="Playfair Display Italics"/>
              </a:rPr>
              <a:t>Clasificación</a:t>
            </a:r>
          </a:p>
        </p:txBody>
      </p:sp>
      <p:sp>
        <p:nvSpPr>
          <p:cNvPr name="TextBox 10" id="10"/>
          <p:cNvSpPr txBox="true"/>
          <p:nvPr/>
        </p:nvSpPr>
        <p:spPr>
          <a:xfrm rot="0">
            <a:off x="13435733" y="4329278"/>
            <a:ext cx="3704900" cy="615950"/>
          </a:xfrm>
          <a:prstGeom prst="rect">
            <a:avLst/>
          </a:prstGeom>
        </p:spPr>
        <p:txBody>
          <a:bodyPr anchor="t" rtlCol="false" tIns="0" lIns="0" bIns="0" rIns="0">
            <a:spAutoFit/>
          </a:bodyPr>
          <a:lstStyle/>
          <a:p>
            <a:pPr algn="ctr">
              <a:lnSpc>
                <a:spcPts val="4900"/>
              </a:lnSpc>
            </a:pPr>
            <a:r>
              <a:rPr lang="en-US" sz="3500">
                <a:solidFill>
                  <a:srgbClr val="2B2C30"/>
                </a:solidFill>
                <a:latin typeface="Public Sans Bold"/>
              </a:rPr>
              <a:t>Parte 4</a:t>
            </a:r>
          </a:p>
        </p:txBody>
      </p:sp>
      <p:sp>
        <p:nvSpPr>
          <p:cNvPr name="TextBox 11" id="11"/>
          <p:cNvSpPr txBox="true"/>
          <p:nvPr/>
        </p:nvSpPr>
        <p:spPr>
          <a:xfrm rot="0">
            <a:off x="13927602" y="5679415"/>
            <a:ext cx="2721163" cy="2506980"/>
          </a:xfrm>
          <a:prstGeom prst="rect">
            <a:avLst/>
          </a:prstGeom>
        </p:spPr>
        <p:txBody>
          <a:bodyPr anchor="t" rtlCol="false" tIns="0" lIns="0" bIns="0" rIns="0">
            <a:spAutoFit/>
          </a:bodyPr>
          <a:lstStyle/>
          <a:p>
            <a:pPr algn="ctr">
              <a:lnSpc>
                <a:spcPts val="2520"/>
              </a:lnSpc>
            </a:pPr>
            <a:r>
              <a:rPr lang="en-US" sz="1800">
                <a:solidFill>
                  <a:srgbClr val="2B2C30"/>
                </a:solidFill>
                <a:latin typeface="Public Sans"/>
              </a:rPr>
              <a:t>En este prdazo del código es el encargado de realizar la identificación, en este caso se utilizó una máquina de soportes vectoriales para realizar la tarea.</a:t>
            </a:r>
          </a:p>
        </p:txBody>
      </p:sp>
      <p:grpSp>
        <p:nvGrpSpPr>
          <p:cNvPr name="Group 12" id="12"/>
          <p:cNvGrpSpPr/>
          <p:nvPr/>
        </p:nvGrpSpPr>
        <p:grpSpPr>
          <a:xfrm rot="0">
            <a:off x="9393514" y="4053628"/>
            <a:ext cx="3587444" cy="4750300"/>
            <a:chOff x="0" y="0"/>
            <a:chExt cx="944841" cy="1251108"/>
          </a:xfrm>
        </p:grpSpPr>
        <p:sp>
          <p:nvSpPr>
            <p:cNvPr name="Freeform 13" id="13"/>
            <p:cNvSpPr/>
            <p:nvPr/>
          </p:nvSpPr>
          <p:spPr>
            <a:xfrm flipH="false" flipV="false" rot="0">
              <a:off x="0" y="0"/>
              <a:ext cx="944841" cy="1251108"/>
            </a:xfrm>
            <a:custGeom>
              <a:avLst/>
              <a:gdLst/>
              <a:ahLst/>
              <a:cxnLst/>
              <a:rect r="r" b="b" t="t" l="l"/>
              <a:pathLst>
                <a:path h="1251108" w="944841">
                  <a:moveTo>
                    <a:pt x="110061" y="0"/>
                  </a:moveTo>
                  <a:lnTo>
                    <a:pt x="834780" y="0"/>
                  </a:lnTo>
                  <a:cubicBezTo>
                    <a:pt x="863970" y="0"/>
                    <a:pt x="891965" y="11596"/>
                    <a:pt x="912605" y="32236"/>
                  </a:cubicBezTo>
                  <a:cubicBezTo>
                    <a:pt x="933246" y="52877"/>
                    <a:pt x="944841" y="80871"/>
                    <a:pt x="944841" y="110061"/>
                  </a:cubicBezTo>
                  <a:lnTo>
                    <a:pt x="944841" y="1141047"/>
                  </a:lnTo>
                  <a:cubicBezTo>
                    <a:pt x="944841" y="1170237"/>
                    <a:pt x="933246" y="1198231"/>
                    <a:pt x="912605" y="1218872"/>
                  </a:cubicBezTo>
                  <a:cubicBezTo>
                    <a:pt x="891965" y="1239512"/>
                    <a:pt x="863970" y="1251108"/>
                    <a:pt x="834780" y="1251108"/>
                  </a:cubicBezTo>
                  <a:lnTo>
                    <a:pt x="110061" y="1251108"/>
                  </a:lnTo>
                  <a:cubicBezTo>
                    <a:pt x="80871" y="1251108"/>
                    <a:pt x="52877" y="1239512"/>
                    <a:pt x="32236" y="1218872"/>
                  </a:cubicBezTo>
                  <a:cubicBezTo>
                    <a:pt x="11596" y="1198231"/>
                    <a:pt x="0" y="1170237"/>
                    <a:pt x="0" y="1141047"/>
                  </a:cubicBezTo>
                  <a:lnTo>
                    <a:pt x="0" y="110061"/>
                  </a:lnTo>
                  <a:cubicBezTo>
                    <a:pt x="0" y="80871"/>
                    <a:pt x="11596" y="52877"/>
                    <a:pt x="32236" y="32236"/>
                  </a:cubicBezTo>
                  <a:cubicBezTo>
                    <a:pt x="52877" y="11596"/>
                    <a:pt x="80871" y="0"/>
                    <a:pt x="110061" y="0"/>
                  </a:cubicBezTo>
                  <a:close/>
                </a:path>
              </a:pathLst>
            </a:custGeom>
            <a:solidFill>
              <a:srgbClr val="C4D9B4"/>
            </a:solidFill>
          </p:spPr>
        </p:sp>
        <p:sp>
          <p:nvSpPr>
            <p:cNvPr name="TextBox 14" id="14"/>
            <p:cNvSpPr txBox="true"/>
            <p:nvPr/>
          </p:nvSpPr>
          <p:spPr>
            <a:xfrm>
              <a:off x="0" y="-28575"/>
              <a:ext cx="944841" cy="1279683"/>
            </a:xfrm>
            <a:prstGeom prst="rect">
              <a:avLst/>
            </a:prstGeom>
          </p:spPr>
          <p:txBody>
            <a:bodyPr anchor="ctr" rtlCol="false" tIns="50800" lIns="50800" bIns="50800" rIns="50800"/>
            <a:lstStyle/>
            <a:p>
              <a:pPr algn="ctr">
                <a:lnSpc>
                  <a:spcPts val="1889"/>
                </a:lnSpc>
              </a:pPr>
            </a:p>
          </p:txBody>
        </p:sp>
      </p:grpSp>
      <p:sp>
        <p:nvSpPr>
          <p:cNvPr name="TextBox 15" id="15"/>
          <p:cNvSpPr txBox="true"/>
          <p:nvPr/>
        </p:nvSpPr>
        <p:spPr>
          <a:xfrm rot="0">
            <a:off x="9340819" y="4984852"/>
            <a:ext cx="3692833" cy="437388"/>
          </a:xfrm>
          <a:prstGeom prst="rect">
            <a:avLst/>
          </a:prstGeom>
        </p:spPr>
        <p:txBody>
          <a:bodyPr anchor="t" rtlCol="false" tIns="0" lIns="0" bIns="0" rIns="0">
            <a:spAutoFit/>
          </a:bodyPr>
          <a:lstStyle/>
          <a:p>
            <a:pPr algn="ctr">
              <a:lnSpc>
                <a:spcPts val="3276"/>
              </a:lnSpc>
            </a:pPr>
            <a:r>
              <a:rPr lang="en-US" sz="3600" spc="18">
                <a:solidFill>
                  <a:srgbClr val="2B2C30"/>
                </a:solidFill>
                <a:latin typeface="Playfair Display Italics"/>
              </a:rPr>
              <a:t>Preparación</a:t>
            </a:r>
          </a:p>
        </p:txBody>
      </p:sp>
      <p:sp>
        <p:nvSpPr>
          <p:cNvPr name="TextBox 16" id="16"/>
          <p:cNvSpPr txBox="true"/>
          <p:nvPr/>
        </p:nvSpPr>
        <p:spPr>
          <a:xfrm rot="0">
            <a:off x="9328752" y="4329278"/>
            <a:ext cx="3704900" cy="615950"/>
          </a:xfrm>
          <a:prstGeom prst="rect">
            <a:avLst/>
          </a:prstGeom>
        </p:spPr>
        <p:txBody>
          <a:bodyPr anchor="t" rtlCol="false" tIns="0" lIns="0" bIns="0" rIns="0">
            <a:spAutoFit/>
          </a:bodyPr>
          <a:lstStyle/>
          <a:p>
            <a:pPr algn="ctr">
              <a:lnSpc>
                <a:spcPts val="4900"/>
              </a:lnSpc>
            </a:pPr>
            <a:r>
              <a:rPr lang="en-US" sz="3500">
                <a:solidFill>
                  <a:srgbClr val="2B2C30"/>
                </a:solidFill>
                <a:latin typeface="Public Sans Bold"/>
              </a:rPr>
              <a:t>Parte 3</a:t>
            </a:r>
          </a:p>
        </p:txBody>
      </p:sp>
      <p:sp>
        <p:nvSpPr>
          <p:cNvPr name="TextBox 17" id="17"/>
          <p:cNvSpPr txBox="true"/>
          <p:nvPr/>
        </p:nvSpPr>
        <p:spPr>
          <a:xfrm rot="0">
            <a:off x="9826654" y="5679415"/>
            <a:ext cx="2721163" cy="2506980"/>
          </a:xfrm>
          <a:prstGeom prst="rect">
            <a:avLst/>
          </a:prstGeom>
        </p:spPr>
        <p:txBody>
          <a:bodyPr anchor="t" rtlCol="false" tIns="0" lIns="0" bIns="0" rIns="0">
            <a:spAutoFit/>
          </a:bodyPr>
          <a:lstStyle/>
          <a:p>
            <a:pPr algn="ctr">
              <a:lnSpc>
                <a:spcPts val="2520"/>
              </a:lnSpc>
            </a:pPr>
            <a:r>
              <a:rPr lang="en-US" sz="1800">
                <a:solidFill>
                  <a:srgbClr val="2B2C30"/>
                </a:solidFill>
                <a:latin typeface="Public Sans"/>
              </a:rPr>
              <a:t>Para poder enviar las imágenes recibidas de la ESP32-CAM al clasificador debe realizarse un preprocesamiento, con el fin de obtener buenos resultados.</a:t>
            </a:r>
          </a:p>
        </p:txBody>
      </p:sp>
      <p:grpSp>
        <p:nvGrpSpPr>
          <p:cNvPr name="Group 18" id="18"/>
          <p:cNvGrpSpPr/>
          <p:nvPr/>
        </p:nvGrpSpPr>
        <p:grpSpPr>
          <a:xfrm rot="0">
            <a:off x="5289849" y="4053628"/>
            <a:ext cx="3587444" cy="4750300"/>
            <a:chOff x="0" y="0"/>
            <a:chExt cx="944841" cy="1251108"/>
          </a:xfrm>
        </p:grpSpPr>
        <p:sp>
          <p:nvSpPr>
            <p:cNvPr name="Freeform 19" id="19"/>
            <p:cNvSpPr/>
            <p:nvPr/>
          </p:nvSpPr>
          <p:spPr>
            <a:xfrm flipH="false" flipV="false" rot="0">
              <a:off x="0" y="0"/>
              <a:ext cx="944841" cy="1251108"/>
            </a:xfrm>
            <a:custGeom>
              <a:avLst/>
              <a:gdLst/>
              <a:ahLst/>
              <a:cxnLst/>
              <a:rect r="r" b="b" t="t" l="l"/>
              <a:pathLst>
                <a:path h="1251108" w="944841">
                  <a:moveTo>
                    <a:pt x="110061" y="0"/>
                  </a:moveTo>
                  <a:lnTo>
                    <a:pt x="834780" y="0"/>
                  </a:lnTo>
                  <a:cubicBezTo>
                    <a:pt x="863970" y="0"/>
                    <a:pt x="891965" y="11596"/>
                    <a:pt x="912605" y="32236"/>
                  </a:cubicBezTo>
                  <a:cubicBezTo>
                    <a:pt x="933246" y="52877"/>
                    <a:pt x="944841" y="80871"/>
                    <a:pt x="944841" y="110061"/>
                  </a:cubicBezTo>
                  <a:lnTo>
                    <a:pt x="944841" y="1141047"/>
                  </a:lnTo>
                  <a:cubicBezTo>
                    <a:pt x="944841" y="1170237"/>
                    <a:pt x="933246" y="1198231"/>
                    <a:pt x="912605" y="1218872"/>
                  </a:cubicBezTo>
                  <a:cubicBezTo>
                    <a:pt x="891965" y="1239512"/>
                    <a:pt x="863970" y="1251108"/>
                    <a:pt x="834780" y="1251108"/>
                  </a:cubicBezTo>
                  <a:lnTo>
                    <a:pt x="110061" y="1251108"/>
                  </a:lnTo>
                  <a:cubicBezTo>
                    <a:pt x="80871" y="1251108"/>
                    <a:pt x="52877" y="1239512"/>
                    <a:pt x="32236" y="1218872"/>
                  </a:cubicBezTo>
                  <a:cubicBezTo>
                    <a:pt x="11596" y="1198231"/>
                    <a:pt x="0" y="1170237"/>
                    <a:pt x="0" y="1141047"/>
                  </a:cubicBezTo>
                  <a:lnTo>
                    <a:pt x="0" y="110061"/>
                  </a:lnTo>
                  <a:cubicBezTo>
                    <a:pt x="0" y="80871"/>
                    <a:pt x="11596" y="52877"/>
                    <a:pt x="32236" y="32236"/>
                  </a:cubicBezTo>
                  <a:cubicBezTo>
                    <a:pt x="52877" y="11596"/>
                    <a:pt x="80871" y="0"/>
                    <a:pt x="110061" y="0"/>
                  </a:cubicBezTo>
                  <a:close/>
                </a:path>
              </a:pathLst>
            </a:custGeom>
            <a:solidFill>
              <a:srgbClr val="C4D9B4"/>
            </a:solidFill>
          </p:spPr>
        </p:sp>
        <p:sp>
          <p:nvSpPr>
            <p:cNvPr name="TextBox 20" id="20"/>
            <p:cNvSpPr txBox="true"/>
            <p:nvPr/>
          </p:nvSpPr>
          <p:spPr>
            <a:xfrm>
              <a:off x="0" y="-28575"/>
              <a:ext cx="944841" cy="1279683"/>
            </a:xfrm>
            <a:prstGeom prst="rect">
              <a:avLst/>
            </a:prstGeom>
          </p:spPr>
          <p:txBody>
            <a:bodyPr anchor="ctr" rtlCol="false" tIns="50800" lIns="50800" bIns="50800" rIns="50800"/>
            <a:lstStyle/>
            <a:p>
              <a:pPr algn="ctr">
                <a:lnSpc>
                  <a:spcPts val="1889"/>
                </a:lnSpc>
              </a:pPr>
            </a:p>
          </p:txBody>
        </p:sp>
      </p:grpSp>
      <p:sp>
        <p:nvSpPr>
          <p:cNvPr name="TextBox 21" id="21"/>
          <p:cNvSpPr txBox="true"/>
          <p:nvPr/>
        </p:nvSpPr>
        <p:spPr>
          <a:xfrm rot="0">
            <a:off x="5243188" y="4984852"/>
            <a:ext cx="3692833" cy="437388"/>
          </a:xfrm>
          <a:prstGeom prst="rect">
            <a:avLst/>
          </a:prstGeom>
        </p:spPr>
        <p:txBody>
          <a:bodyPr anchor="t" rtlCol="false" tIns="0" lIns="0" bIns="0" rIns="0">
            <a:spAutoFit/>
          </a:bodyPr>
          <a:lstStyle/>
          <a:p>
            <a:pPr algn="ctr">
              <a:lnSpc>
                <a:spcPts val="3276"/>
              </a:lnSpc>
            </a:pPr>
            <a:r>
              <a:rPr lang="en-US" sz="3600" spc="18">
                <a:solidFill>
                  <a:srgbClr val="2B2C30"/>
                </a:solidFill>
                <a:latin typeface="Playfair Display Italics"/>
              </a:rPr>
              <a:t>ESP32-CAM</a:t>
            </a:r>
          </a:p>
        </p:txBody>
      </p:sp>
      <p:sp>
        <p:nvSpPr>
          <p:cNvPr name="TextBox 22" id="22"/>
          <p:cNvSpPr txBox="true"/>
          <p:nvPr/>
        </p:nvSpPr>
        <p:spPr>
          <a:xfrm rot="0">
            <a:off x="5231121" y="4329278"/>
            <a:ext cx="3704900" cy="615950"/>
          </a:xfrm>
          <a:prstGeom prst="rect">
            <a:avLst/>
          </a:prstGeom>
        </p:spPr>
        <p:txBody>
          <a:bodyPr anchor="t" rtlCol="false" tIns="0" lIns="0" bIns="0" rIns="0">
            <a:spAutoFit/>
          </a:bodyPr>
          <a:lstStyle/>
          <a:p>
            <a:pPr algn="ctr">
              <a:lnSpc>
                <a:spcPts val="4900"/>
              </a:lnSpc>
            </a:pPr>
            <a:r>
              <a:rPr lang="en-US" sz="3500">
                <a:solidFill>
                  <a:srgbClr val="2B2C30"/>
                </a:solidFill>
                <a:latin typeface="Public Sans Bold"/>
              </a:rPr>
              <a:t>Parte 2</a:t>
            </a:r>
          </a:p>
        </p:txBody>
      </p:sp>
      <p:sp>
        <p:nvSpPr>
          <p:cNvPr name="TextBox 23" id="23"/>
          <p:cNvSpPr txBox="true"/>
          <p:nvPr/>
        </p:nvSpPr>
        <p:spPr>
          <a:xfrm rot="0">
            <a:off x="5722990" y="5631186"/>
            <a:ext cx="2721163" cy="2821305"/>
          </a:xfrm>
          <a:prstGeom prst="rect">
            <a:avLst/>
          </a:prstGeom>
        </p:spPr>
        <p:txBody>
          <a:bodyPr anchor="t" rtlCol="false" tIns="0" lIns="0" bIns="0" rIns="0">
            <a:spAutoFit/>
          </a:bodyPr>
          <a:lstStyle/>
          <a:p>
            <a:pPr algn="ctr">
              <a:lnSpc>
                <a:spcPts val="2520"/>
              </a:lnSpc>
            </a:pPr>
            <a:r>
              <a:rPr lang="en-US" sz="1800">
                <a:solidFill>
                  <a:srgbClr val="2B2C30"/>
                </a:solidFill>
                <a:latin typeface="Public Sans"/>
              </a:rPr>
              <a:t>La programación de este dispositivo es indispensable para que el proyecto funcione, este proceso se realizó por medio del IDE de Arduino, una plataforma diferente a dónde se elaboró el resto del programa.</a:t>
            </a:r>
          </a:p>
        </p:txBody>
      </p:sp>
      <p:grpSp>
        <p:nvGrpSpPr>
          <p:cNvPr name="Group 24" id="24"/>
          <p:cNvGrpSpPr/>
          <p:nvPr/>
        </p:nvGrpSpPr>
        <p:grpSpPr>
          <a:xfrm rot="0">
            <a:off x="1159434" y="4053628"/>
            <a:ext cx="3587444" cy="4750300"/>
            <a:chOff x="0" y="0"/>
            <a:chExt cx="944841" cy="1251108"/>
          </a:xfrm>
        </p:grpSpPr>
        <p:sp>
          <p:nvSpPr>
            <p:cNvPr name="Freeform 25" id="25"/>
            <p:cNvSpPr/>
            <p:nvPr/>
          </p:nvSpPr>
          <p:spPr>
            <a:xfrm flipH="false" flipV="false" rot="0">
              <a:off x="0" y="0"/>
              <a:ext cx="944841" cy="1251108"/>
            </a:xfrm>
            <a:custGeom>
              <a:avLst/>
              <a:gdLst/>
              <a:ahLst/>
              <a:cxnLst/>
              <a:rect r="r" b="b" t="t" l="l"/>
              <a:pathLst>
                <a:path h="1251108" w="944841">
                  <a:moveTo>
                    <a:pt x="110061" y="0"/>
                  </a:moveTo>
                  <a:lnTo>
                    <a:pt x="834780" y="0"/>
                  </a:lnTo>
                  <a:cubicBezTo>
                    <a:pt x="863970" y="0"/>
                    <a:pt x="891965" y="11596"/>
                    <a:pt x="912605" y="32236"/>
                  </a:cubicBezTo>
                  <a:cubicBezTo>
                    <a:pt x="933246" y="52877"/>
                    <a:pt x="944841" y="80871"/>
                    <a:pt x="944841" y="110061"/>
                  </a:cubicBezTo>
                  <a:lnTo>
                    <a:pt x="944841" y="1141047"/>
                  </a:lnTo>
                  <a:cubicBezTo>
                    <a:pt x="944841" y="1170237"/>
                    <a:pt x="933246" y="1198231"/>
                    <a:pt x="912605" y="1218872"/>
                  </a:cubicBezTo>
                  <a:cubicBezTo>
                    <a:pt x="891965" y="1239512"/>
                    <a:pt x="863970" y="1251108"/>
                    <a:pt x="834780" y="1251108"/>
                  </a:cubicBezTo>
                  <a:lnTo>
                    <a:pt x="110061" y="1251108"/>
                  </a:lnTo>
                  <a:cubicBezTo>
                    <a:pt x="80871" y="1251108"/>
                    <a:pt x="52877" y="1239512"/>
                    <a:pt x="32236" y="1218872"/>
                  </a:cubicBezTo>
                  <a:cubicBezTo>
                    <a:pt x="11596" y="1198231"/>
                    <a:pt x="0" y="1170237"/>
                    <a:pt x="0" y="1141047"/>
                  </a:cubicBezTo>
                  <a:lnTo>
                    <a:pt x="0" y="110061"/>
                  </a:lnTo>
                  <a:cubicBezTo>
                    <a:pt x="0" y="80871"/>
                    <a:pt x="11596" y="52877"/>
                    <a:pt x="32236" y="32236"/>
                  </a:cubicBezTo>
                  <a:cubicBezTo>
                    <a:pt x="52877" y="11596"/>
                    <a:pt x="80871" y="0"/>
                    <a:pt x="110061" y="0"/>
                  </a:cubicBezTo>
                  <a:close/>
                </a:path>
              </a:pathLst>
            </a:custGeom>
            <a:solidFill>
              <a:srgbClr val="C4D9B4"/>
            </a:solidFill>
          </p:spPr>
        </p:sp>
        <p:sp>
          <p:nvSpPr>
            <p:cNvPr name="TextBox 26" id="26"/>
            <p:cNvSpPr txBox="true"/>
            <p:nvPr/>
          </p:nvSpPr>
          <p:spPr>
            <a:xfrm>
              <a:off x="0" y="-28575"/>
              <a:ext cx="944841" cy="1279683"/>
            </a:xfrm>
            <a:prstGeom prst="rect">
              <a:avLst/>
            </a:prstGeom>
          </p:spPr>
          <p:txBody>
            <a:bodyPr anchor="ctr" rtlCol="false" tIns="50800" lIns="50800" bIns="50800" rIns="50800"/>
            <a:lstStyle/>
            <a:p>
              <a:pPr algn="ctr">
                <a:lnSpc>
                  <a:spcPts val="1889"/>
                </a:lnSpc>
              </a:pPr>
            </a:p>
          </p:txBody>
        </p:sp>
      </p:grpSp>
      <p:sp>
        <p:nvSpPr>
          <p:cNvPr name="TextBox 27" id="27"/>
          <p:cNvSpPr txBox="true"/>
          <p:nvPr/>
        </p:nvSpPr>
        <p:spPr>
          <a:xfrm rot="0">
            <a:off x="1159434" y="4984852"/>
            <a:ext cx="3692833" cy="437388"/>
          </a:xfrm>
          <a:prstGeom prst="rect">
            <a:avLst/>
          </a:prstGeom>
        </p:spPr>
        <p:txBody>
          <a:bodyPr anchor="t" rtlCol="false" tIns="0" lIns="0" bIns="0" rIns="0">
            <a:spAutoFit/>
          </a:bodyPr>
          <a:lstStyle/>
          <a:p>
            <a:pPr algn="ctr">
              <a:lnSpc>
                <a:spcPts val="3276"/>
              </a:lnSpc>
            </a:pPr>
            <a:r>
              <a:rPr lang="en-US" sz="3600" spc="18">
                <a:solidFill>
                  <a:srgbClr val="2B2C30"/>
                </a:solidFill>
                <a:latin typeface="Playfair Display Italics"/>
              </a:rPr>
              <a:t>Entrenamiento</a:t>
            </a:r>
          </a:p>
        </p:txBody>
      </p:sp>
      <p:sp>
        <p:nvSpPr>
          <p:cNvPr name="TextBox 28" id="28"/>
          <p:cNvSpPr txBox="true"/>
          <p:nvPr/>
        </p:nvSpPr>
        <p:spPr>
          <a:xfrm rot="0">
            <a:off x="1147366" y="4329278"/>
            <a:ext cx="3704900" cy="615950"/>
          </a:xfrm>
          <a:prstGeom prst="rect">
            <a:avLst/>
          </a:prstGeom>
        </p:spPr>
        <p:txBody>
          <a:bodyPr anchor="t" rtlCol="false" tIns="0" lIns="0" bIns="0" rIns="0">
            <a:spAutoFit/>
          </a:bodyPr>
          <a:lstStyle/>
          <a:p>
            <a:pPr algn="ctr">
              <a:lnSpc>
                <a:spcPts val="4900"/>
              </a:lnSpc>
            </a:pPr>
            <a:r>
              <a:rPr lang="en-US" sz="3500">
                <a:solidFill>
                  <a:srgbClr val="2B2C30"/>
                </a:solidFill>
                <a:latin typeface="Public Sans Bold"/>
              </a:rPr>
              <a:t>Parte 1</a:t>
            </a:r>
          </a:p>
        </p:txBody>
      </p:sp>
      <p:sp>
        <p:nvSpPr>
          <p:cNvPr name="TextBox 29" id="29"/>
          <p:cNvSpPr txBox="true"/>
          <p:nvPr/>
        </p:nvSpPr>
        <p:spPr>
          <a:xfrm rot="0">
            <a:off x="1521811" y="5631186"/>
            <a:ext cx="2956010" cy="2656840"/>
          </a:xfrm>
          <a:prstGeom prst="rect">
            <a:avLst/>
          </a:prstGeom>
        </p:spPr>
        <p:txBody>
          <a:bodyPr anchor="t" rtlCol="false" tIns="0" lIns="0" bIns="0" rIns="0">
            <a:spAutoFit/>
          </a:bodyPr>
          <a:lstStyle/>
          <a:p>
            <a:pPr algn="ctr">
              <a:lnSpc>
                <a:spcPts val="2659"/>
              </a:lnSpc>
            </a:pPr>
            <a:r>
              <a:rPr lang="en-US" sz="1899">
                <a:solidFill>
                  <a:srgbClr val="2B2C30"/>
                </a:solidFill>
                <a:latin typeface="Public Sans"/>
              </a:rPr>
              <a:t>Para poder realizar la clasificación debe realizarse un entrenamiento del modelo en el cual se utiliza un dataset donde se encuentran los números de 0 a 9 escritos a mano.</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098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PSEUDOCÓDIGO</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95" y="2274690"/>
            <a:ext cx="7877184" cy="7212260"/>
          </a:xfrm>
          <a:prstGeom prst="rect">
            <a:avLst/>
          </a:prstGeom>
        </p:spPr>
        <p:txBody>
          <a:bodyPr anchor="t" rtlCol="false" tIns="0" lIns="0" bIns="0" rIns="0">
            <a:spAutoFit/>
          </a:bodyPr>
          <a:lstStyle/>
          <a:p>
            <a:pPr algn="l">
              <a:lnSpc>
                <a:spcPts val="3200"/>
              </a:lnSpc>
            </a:pPr>
            <a:r>
              <a:rPr lang="en-US" sz="2500">
                <a:solidFill>
                  <a:srgbClr val="2B2C30"/>
                </a:solidFill>
                <a:latin typeface="Public Sans"/>
              </a:rPr>
              <a:t>Importar librerías</a:t>
            </a:r>
          </a:p>
          <a:p>
            <a:pPr algn="l">
              <a:lnSpc>
                <a:spcPts val="3200"/>
              </a:lnSpc>
            </a:pPr>
          </a:p>
          <a:p>
            <a:pPr algn="l">
              <a:lnSpc>
                <a:spcPts val="3200"/>
              </a:lnSpc>
            </a:pPr>
            <a:r>
              <a:rPr lang="en-US" sz="2500">
                <a:solidFill>
                  <a:srgbClr val="2B2C30"/>
                </a:solidFill>
                <a:latin typeface="Public Sans"/>
              </a:rPr>
              <a:t>Definir file_path como la ruta del archivo .npz</a:t>
            </a:r>
          </a:p>
          <a:p>
            <a:pPr algn="l">
              <a:lnSpc>
                <a:spcPts val="3200"/>
              </a:lnSpc>
            </a:pPr>
          </a:p>
          <a:p>
            <a:pPr algn="l">
              <a:lnSpc>
                <a:spcPts val="3200"/>
              </a:lnSpc>
            </a:pPr>
            <a:r>
              <a:rPr lang="en-US" sz="2500">
                <a:solidFill>
                  <a:srgbClr val="2B2C30"/>
                </a:solidFill>
                <a:latin typeface="Public Sans"/>
              </a:rPr>
              <a:t>Cargar el conjunto de datos MNIST desde file_path</a:t>
            </a:r>
          </a:p>
          <a:p>
            <a:pPr algn="l">
              <a:lnSpc>
                <a:spcPts val="3200"/>
              </a:lnSpc>
            </a:pPr>
          </a:p>
          <a:p>
            <a:pPr algn="l">
              <a:lnSpc>
                <a:spcPts val="3200"/>
              </a:lnSpc>
            </a:pPr>
            <a:r>
              <a:rPr lang="en-US" sz="2500">
                <a:solidFill>
                  <a:srgbClr val="2B2C30"/>
                </a:solidFill>
                <a:latin typeface="Public Sans"/>
              </a:rPr>
              <a:t>Dividir el conjunto de entrenamiento en entrenamiento y validación</a:t>
            </a:r>
          </a:p>
          <a:p>
            <a:pPr algn="l">
              <a:lnSpc>
                <a:spcPts val="3200"/>
              </a:lnSpc>
            </a:pPr>
          </a:p>
          <a:p>
            <a:pPr algn="l">
              <a:lnSpc>
                <a:spcPts val="3200"/>
              </a:lnSpc>
            </a:pPr>
            <a:r>
              <a:rPr lang="en-US" sz="2500">
                <a:solidFill>
                  <a:srgbClr val="2B2C30"/>
                </a:solidFill>
                <a:latin typeface="Public Sans"/>
              </a:rPr>
              <a:t>Aplanar las imágenes de entrenamiento, validación y prueba</a:t>
            </a:r>
          </a:p>
          <a:p>
            <a:pPr algn="l">
              <a:lnSpc>
                <a:spcPts val="3200"/>
              </a:lnSpc>
            </a:pPr>
          </a:p>
          <a:p>
            <a:pPr algn="l">
              <a:lnSpc>
                <a:spcPts val="3200"/>
              </a:lnSpc>
            </a:pPr>
            <a:r>
              <a:rPr lang="en-US" sz="2500">
                <a:solidFill>
                  <a:srgbClr val="2B2C30"/>
                </a:solidFill>
                <a:latin typeface="Public Sans"/>
              </a:rPr>
              <a:t>Estandarizar los datos utilizando StandardScaler</a:t>
            </a:r>
          </a:p>
          <a:p>
            <a:pPr algn="l">
              <a:lnSpc>
                <a:spcPts val="3200"/>
              </a:lnSpc>
            </a:pPr>
          </a:p>
          <a:p>
            <a:pPr algn="l">
              <a:lnSpc>
                <a:spcPts val="3200"/>
              </a:lnSpc>
            </a:pPr>
            <a:r>
              <a:rPr lang="en-US" sz="2500">
                <a:solidFill>
                  <a:srgbClr val="2B2C30"/>
                </a:solidFill>
                <a:latin typeface="Public Sans"/>
              </a:rPr>
              <a:t>Aplicar PCA para reducir la dimensionalidad</a:t>
            </a:r>
          </a:p>
          <a:p>
            <a:pPr algn="l">
              <a:lnSpc>
                <a:spcPts val="3200"/>
              </a:lnSpc>
            </a:pPr>
          </a:p>
          <a:p>
            <a:pPr algn="l">
              <a:lnSpc>
                <a:spcPts val="3200"/>
              </a:lnSpc>
            </a:pPr>
            <a:r>
              <a:rPr lang="en-US" sz="2500">
                <a:solidFill>
                  <a:srgbClr val="2B2C30"/>
                </a:solidFill>
                <a:latin typeface="Public Sans"/>
              </a:rPr>
              <a:t>Crear un clasificador SVM con kernel lineal y parámetro de regularización C=1</a:t>
            </a:r>
          </a:p>
        </p:txBody>
      </p:sp>
      <p:sp>
        <p:nvSpPr>
          <p:cNvPr name="TextBox 5" id="5"/>
          <p:cNvSpPr txBox="true"/>
          <p:nvPr/>
        </p:nvSpPr>
        <p:spPr>
          <a:xfrm rot="0">
            <a:off x="9585294" y="2065214"/>
            <a:ext cx="7877184" cy="7612236"/>
          </a:xfrm>
          <a:prstGeom prst="rect">
            <a:avLst/>
          </a:prstGeom>
        </p:spPr>
        <p:txBody>
          <a:bodyPr anchor="t" rtlCol="false" tIns="0" lIns="0" bIns="0" rIns="0">
            <a:spAutoFit/>
          </a:bodyPr>
          <a:lstStyle/>
          <a:p>
            <a:pPr algn="l">
              <a:lnSpc>
                <a:spcPts val="3200"/>
              </a:lnSpc>
            </a:pPr>
            <a:r>
              <a:rPr lang="en-US" sz="2500">
                <a:solidFill>
                  <a:srgbClr val="2B2C30"/>
                </a:solidFill>
                <a:latin typeface="Public Sans"/>
              </a:rPr>
              <a:t>Entrenar el modelo SVM utilizando los datos de entrenamiento reducidos por PCA</a:t>
            </a:r>
          </a:p>
          <a:p>
            <a:pPr algn="l">
              <a:lnSpc>
                <a:spcPts val="3200"/>
              </a:lnSpc>
            </a:pPr>
          </a:p>
          <a:p>
            <a:pPr algn="l">
              <a:lnSpc>
                <a:spcPts val="3200"/>
              </a:lnSpc>
            </a:pPr>
            <a:r>
              <a:rPr lang="en-US" sz="2500">
                <a:solidFill>
                  <a:srgbClr val="2B2C30"/>
                </a:solidFill>
                <a:latin typeface="Public Sans"/>
              </a:rPr>
              <a:t>Predecir las etiquetas de clase en el conjunto de validación utilizando el modelo entrenado</a:t>
            </a:r>
          </a:p>
          <a:p>
            <a:pPr algn="l">
              <a:lnSpc>
                <a:spcPts val="3200"/>
              </a:lnSpc>
            </a:pPr>
          </a:p>
          <a:p>
            <a:pPr algn="l">
              <a:lnSpc>
                <a:spcPts val="3200"/>
              </a:lnSpc>
            </a:pPr>
            <a:r>
              <a:rPr lang="en-US" sz="2500">
                <a:solidFill>
                  <a:srgbClr val="2B2C30"/>
                </a:solidFill>
                <a:latin typeface="Public Sans"/>
              </a:rPr>
              <a:t>Calcular la matriz de confusión y mostrarla</a:t>
            </a:r>
          </a:p>
          <a:p>
            <a:pPr algn="l">
              <a:lnSpc>
                <a:spcPts val="3200"/>
              </a:lnSpc>
            </a:pPr>
          </a:p>
          <a:p>
            <a:pPr algn="l">
              <a:lnSpc>
                <a:spcPts val="3200"/>
              </a:lnSpc>
            </a:pPr>
            <a:r>
              <a:rPr lang="en-US" sz="2500">
                <a:solidFill>
                  <a:srgbClr val="2B2C30"/>
                </a:solidFill>
                <a:latin typeface="Public Sans"/>
              </a:rPr>
              <a:t>Calcular el reporte de clasificación y mostrarlo</a:t>
            </a:r>
          </a:p>
          <a:p>
            <a:pPr algn="l">
              <a:lnSpc>
                <a:spcPts val="3200"/>
              </a:lnSpc>
            </a:pPr>
          </a:p>
          <a:p>
            <a:pPr algn="l">
              <a:lnSpc>
                <a:spcPts val="3200"/>
              </a:lnSpc>
            </a:pPr>
            <a:r>
              <a:rPr lang="en-US" sz="2500">
                <a:solidFill>
                  <a:srgbClr val="2B2C30"/>
                </a:solidFill>
                <a:latin typeface="Public Sans"/>
              </a:rPr>
              <a:t>Calcular el promedio de los coeficientes de las características y visualizarlos en un gráfico de barras</a:t>
            </a:r>
          </a:p>
          <a:p>
            <a:pPr algn="l">
              <a:lnSpc>
                <a:spcPts val="3200"/>
              </a:lnSpc>
            </a:pPr>
          </a:p>
          <a:p>
            <a:pPr algn="l">
              <a:lnSpc>
                <a:spcPts val="3200"/>
              </a:lnSpc>
            </a:pPr>
            <a:r>
              <a:rPr lang="en-US" sz="2500">
                <a:solidFill>
                  <a:srgbClr val="2B2C30"/>
                </a:solidFill>
                <a:latin typeface="Public Sans"/>
              </a:rPr>
              <a:t>Obtener los vectores de soporte del clasificador SVM y visualizarlos junto con los datos de entrenamiento en un gráfico de dispersión</a:t>
            </a:r>
          </a:p>
          <a:p>
            <a:pPr algn="l">
              <a:lnSpc>
                <a:spcPts val="3200"/>
              </a:lnSpc>
            </a:pPr>
          </a:p>
          <a:p>
            <a:pPr algn="l">
              <a:lnSpc>
                <a:spcPts val="3200"/>
              </a:lnSpc>
            </a:pPr>
            <a:r>
              <a:rPr lang="en-US" sz="2500">
                <a:solidFill>
                  <a:srgbClr val="2B2C30"/>
                </a:solidFill>
                <a:latin typeface="Public Sans"/>
              </a:rPr>
              <a:t>Visualizar la matriz de confusión utilizando un mapa de calor</a:t>
            </a:r>
          </a:p>
        </p:txBody>
      </p:sp>
      <p:sp>
        <p:nvSpPr>
          <p:cNvPr name="AutoShape 6" id="6"/>
          <p:cNvSpPr/>
          <p:nvPr/>
        </p:nvSpPr>
        <p:spPr>
          <a:xfrm flipH="true" flipV="true">
            <a:off x="9117409" y="2312790"/>
            <a:ext cx="4762" cy="7174160"/>
          </a:xfrm>
          <a:prstGeom prst="line">
            <a:avLst/>
          </a:prstGeom>
          <a:ln cap="flat" w="9525">
            <a:solidFill>
              <a:srgbClr val="2B2C3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098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PSEUDOCÓDIGO</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2843659"/>
            <a:ext cx="7877184" cy="6669410"/>
          </a:xfrm>
          <a:prstGeom prst="rect">
            <a:avLst/>
          </a:prstGeom>
        </p:spPr>
        <p:txBody>
          <a:bodyPr anchor="t" rtlCol="false" tIns="0" lIns="0" bIns="0" rIns="0">
            <a:spAutoFit/>
          </a:bodyPr>
          <a:lstStyle/>
          <a:p>
            <a:pPr algn="l">
              <a:lnSpc>
                <a:spcPts val="3200"/>
              </a:lnSpc>
            </a:pPr>
            <a:r>
              <a:rPr lang="en-US" sz="2500">
                <a:solidFill>
                  <a:srgbClr val="2B2C30"/>
                </a:solidFill>
                <a:latin typeface="Public Sans"/>
              </a:rPr>
              <a:t>Definir una función toggle_mode para cambiar el modo de operación</a:t>
            </a:r>
          </a:p>
          <a:p>
            <a:pPr algn="l">
              <a:lnSpc>
                <a:spcPts val="3200"/>
              </a:lnSpc>
            </a:pPr>
          </a:p>
          <a:p>
            <a:pPr algn="l">
              <a:lnSpc>
                <a:spcPts val="3200"/>
              </a:lnSpc>
            </a:pPr>
            <a:r>
              <a:rPr lang="en-US" sz="2500">
                <a:solidFill>
                  <a:srgbClr val="2B2C30"/>
                </a:solidFill>
                <a:latin typeface="Public Sans"/>
              </a:rPr>
              <a:t>Definir una función process_image para detectar y clasificar imágenes de dígitos</a:t>
            </a:r>
          </a:p>
          <a:p>
            <a:pPr algn="l">
              <a:lnSpc>
                <a:spcPts val="3200"/>
              </a:lnSpc>
            </a:pPr>
          </a:p>
          <a:p>
            <a:pPr algn="l">
              <a:lnSpc>
                <a:spcPts val="3200"/>
              </a:lnSpc>
            </a:pPr>
            <a:r>
              <a:rPr lang="en-US" sz="2500">
                <a:solidFill>
                  <a:srgbClr val="2B2C30"/>
                </a:solidFill>
                <a:latin typeface="Public Sans"/>
              </a:rPr>
              <a:t>Configurar la cámara para capturar imágenes en tiempo real</a:t>
            </a:r>
          </a:p>
          <a:p>
            <a:pPr algn="l">
              <a:lnSpc>
                <a:spcPts val="3200"/>
              </a:lnSpc>
            </a:pPr>
          </a:p>
          <a:p>
            <a:pPr algn="l">
              <a:lnSpc>
                <a:spcPts val="3200"/>
              </a:lnSpc>
            </a:pPr>
            <a:r>
              <a:rPr lang="en-US" sz="2500">
                <a:solidFill>
                  <a:srgbClr val="2B2C30"/>
                </a:solidFill>
                <a:latin typeface="Public Sans"/>
              </a:rPr>
              <a:t>Iniciar el bucle principal:</a:t>
            </a:r>
          </a:p>
          <a:p>
            <a:pPr algn="l">
              <a:lnSpc>
                <a:spcPts val="3200"/>
              </a:lnSpc>
            </a:pPr>
          </a:p>
          <a:p>
            <a:pPr algn="l">
              <a:lnSpc>
                <a:spcPts val="3200"/>
              </a:lnSpc>
            </a:pPr>
            <a:r>
              <a:rPr lang="en-US" sz="2500">
                <a:solidFill>
                  <a:srgbClr val="2B2C30"/>
                </a:solidFill>
                <a:latin typeface="Public Sans"/>
              </a:rPr>
              <a:t> Capturar un fotograma de la cámara</a:t>
            </a:r>
          </a:p>
          <a:p>
            <a:pPr algn="l">
              <a:lnSpc>
                <a:spcPts val="3200"/>
              </a:lnSpc>
            </a:pPr>
          </a:p>
          <a:p>
            <a:pPr algn="l">
              <a:lnSpc>
                <a:spcPts val="3200"/>
              </a:lnSpc>
            </a:pPr>
            <a:r>
              <a:rPr lang="en-US" sz="2500">
                <a:solidFill>
                  <a:srgbClr val="2B2C30"/>
                </a:solidFill>
                <a:latin typeface="Public Sans"/>
              </a:rPr>
              <a:t> Si el modo es 1:</a:t>
            </a:r>
          </a:p>
          <a:p>
            <a:pPr algn="l">
              <a:lnSpc>
                <a:spcPts val="2075"/>
              </a:lnSpc>
            </a:pPr>
          </a:p>
          <a:p>
            <a:pPr algn="l">
              <a:lnSpc>
                <a:spcPts val="3200"/>
              </a:lnSpc>
            </a:pPr>
            <a:r>
              <a:rPr lang="en-US" sz="2500">
                <a:solidFill>
                  <a:srgbClr val="2B2C30"/>
                </a:solidFill>
                <a:latin typeface="Public Sans"/>
              </a:rPr>
              <a:t>Procesar la imagen para hacer una predicción y mostrar el resultado en el fotograma</a:t>
            </a:r>
          </a:p>
        </p:txBody>
      </p:sp>
      <p:sp>
        <p:nvSpPr>
          <p:cNvPr name="TextBox 5" id="5"/>
          <p:cNvSpPr txBox="true"/>
          <p:nvPr/>
        </p:nvSpPr>
        <p:spPr>
          <a:xfrm rot="0">
            <a:off x="9516407" y="2843659"/>
            <a:ext cx="7877184" cy="3869581"/>
          </a:xfrm>
          <a:prstGeom prst="rect">
            <a:avLst/>
          </a:prstGeom>
        </p:spPr>
        <p:txBody>
          <a:bodyPr anchor="t" rtlCol="false" tIns="0" lIns="0" bIns="0" rIns="0">
            <a:spAutoFit/>
          </a:bodyPr>
          <a:lstStyle/>
          <a:p>
            <a:pPr algn="l">
              <a:lnSpc>
                <a:spcPts val="3200"/>
              </a:lnSpc>
            </a:pPr>
            <a:r>
              <a:rPr lang="en-US" sz="2500">
                <a:solidFill>
                  <a:srgbClr val="2B2C30"/>
                </a:solidFill>
                <a:latin typeface="Public Sans"/>
              </a:rPr>
              <a:t>Si el modo es 2:</a:t>
            </a:r>
          </a:p>
          <a:p>
            <a:pPr algn="l">
              <a:lnSpc>
                <a:spcPts val="2075"/>
              </a:lnSpc>
            </a:pPr>
          </a:p>
          <a:p>
            <a:pPr algn="l">
              <a:lnSpc>
                <a:spcPts val="3200"/>
              </a:lnSpc>
            </a:pPr>
            <a:r>
              <a:rPr lang="en-US" sz="2500">
                <a:solidFill>
                  <a:srgbClr val="2B2C30"/>
                </a:solidFill>
                <a:latin typeface="Public Sans"/>
              </a:rPr>
              <a:t>Detectar la mano en el fotograma, permitir al usuario dibujar, borrar y predecir basado en el dibujo</a:t>
            </a:r>
          </a:p>
          <a:p>
            <a:pPr algn="l">
              <a:lnSpc>
                <a:spcPts val="3200"/>
              </a:lnSpc>
            </a:pPr>
          </a:p>
          <a:p>
            <a:pPr algn="l">
              <a:lnSpc>
                <a:spcPts val="3200"/>
              </a:lnSpc>
            </a:pPr>
            <a:r>
              <a:rPr lang="en-US" sz="2500">
                <a:solidFill>
                  <a:srgbClr val="2B2C30"/>
                </a:solidFill>
                <a:latin typeface="Public Sans"/>
              </a:rPr>
              <a:t>Esperar por una tecla presionada para cambiar de modo o salir del bucle</a:t>
            </a:r>
          </a:p>
          <a:p>
            <a:pPr algn="l">
              <a:lnSpc>
                <a:spcPts val="3200"/>
              </a:lnSpc>
            </a:pPr>
          </a:p>
          <a:p>
            <a:pPr algn="l">
              <a:lnSpc>
                <a:spcPts val="3200"/>
              </a:lnSpc>
            </a:pPr>
            <a:r>
              <a:rPr lang="en-US" sz="2500">
                <a:solidFill>
                  <a:srgbClr val="2B2C30"/>
                </a:solidFill>
                <a:latin typeface="Public Sans"/>
              </a:rPr>
              <a:t>Si se presiona 'q', salir del bucle y liberar los recursos</a:t>
            </a:r>
          </a:p>
          <a:p>
            <a:pPr algn="l">
              <a:lnSpc>
                <a:spcPts val="3200"/>
              </a:lnSpc>
            </a:pPr>
          </a:p>
        </p:txBody>
      </p:sp>
      <p:sp>
        <p:nvSpPr>
          <p:cNvPr name="AutoShape 6" id="6"/>
          <p:cNvSpPr/>
          <p:nvPr/>
        </p:nvSpPr>
        <p:spPr>
          <a:xfrm flipH="true" flipV="true">
            <a:off x="8879292" y="2377384"/>
            <a:ext cx="4762" cy="7135685"/>
          </a:xfrm>
          <a:prstGeom prst="line">
            <a:avLst/>
          </a:prstGeom>
          <a:ln cap="flat" w="9525">
            <a:solidFill>
              <a:srgbClr val="2B2C3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098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PSEUDOCÓDIGO ESP-CAM</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2232620"/>
            <a:ext cx="7877184" cy="7612236"/>
          </a:xfrm>
          <a:prstGeom prst="rect">
            <a:avLst/>
          </a:prstGeom>
        </p:spPr>
        <p:txBody>
          <a:bodyPr anchor="t" rtlCol="false" tIns="0" lIns="0" bIns="0" rIns="0">
            <a:spAutoFit/>
          </a:bodyPr>
          <a:lstStyle/>
          <a:p>
            <a:pPr algn="l">
              <a:lnSpc>
                <a:spcPts val="3200"/>
              </a:lnSpc>
            </a:pPr>
            <a:r>
              <a:rPr lang="en-US" sz="2500">
                <a:solidFill>
                  <a:srgbClr val="2B2C30"/>
                </a:solidFill>
                <a:latin typeface="Public Sans"/>
              </a:rPr>
              <a:t>Incluir "WifiCam.hpp"</a:t>
            </a:r>
          </a:p>
          <a:p>
            <a:pPr algn="l">
              <a:lnSpc>
                <a:spcPts val="3200"/>
              </a:lnSpc>
            </a:pPr>
            <a:r>
              <a:rPr lang="en-US" sz="2500">
                <a:solidFill>
                  <a:srgbClr val="2B2C30"/>
                </a:solidFill>
                <a:latin typeface="Public Sans"/>
              </a:rPr>
              <a:t>Incluir &lt;WiFi.h&gt;</a:t>
            </a:r>
          </a:p>
          <a:p>
            <a:pPr algn="l">
              <a:lnSpc>
                <a:spcPts val="3200"/>
              </a:lnSpc>
            </a:pPr>
          </a:p>
          <a:p>
            <a:pPr algn="l">
              <a:lnSpc>
                <a:spcPts val="3200"/>
              </a:lnSpc>
            </a:pPr>
            <a:r>
              <a:rPr lang="en-US" sz="2500">
                <a:solidFill>
                  <a:srgbClr val="2B2C30"/>
                </a:solidFill>
                <a:latin typeface="Public Sans"/>
              </a:rPr>
              <a:t>Definir WIFI_SSID como "daniguata"</a:t>
            </a:r>
          </a:p>
          <a:p>
            <a:pPr algn="l">
              <a:lnSpc>
                <a:spcPts val="3200"/>
              </a:lnSpc>
            </a:pPr>
            <a:r>
              <a:rPr lang="en-US" sz="2500">
                <a:solidFill>
                  <a:srgbClr val="2B2C30"/>
                </a:solidFill>
                <a:latin typeface="Public Sans"/>
              </a:rPr>
              <a:t>Definir WIFI_PASS como "daniguata"</a:t>
            </a:r>
          </a:p>
          <a:p>
            <a:pPr algn="l">
              <a:lnSpc>
                <a:spcPts val="3200"/>
              </a:lnSpc>
            </a:pPr>
          </a:p>
          <a:p>
            <a:pPr algn="l">
              <a:lnSpc>
                <a:spcPts val="3200"/>
              </a:lnSpc>
            </a:pPr>
            <a:r>
              <a:rPr lang="en-US" sz="2500">
                <a:solidFill>
                  <a:srgbClr val="2B2C30"/>
                </a:solidFill>
                <a:latin typeface="Public Sans"/>
              </a:rPr>
              <a:t>Definir el servidor web en el puerto 80</a:t>
            </a:r>
          </a:p>
          <a:p>
            <a:pPr algn="l">
              <a:lnSpc>
                <a:spcPts val="3200"/>
              </a:lnSpc>
            </a:pPr>
          </a:p>
          <a:p>
            <a:pPr algn="l">
              <a:lnSpc>
                <a:spcPts val="3200"/>
              </a:lnSpc>
            </a:pPr>
            <a:r>
              <a:rPr lang="en-US" sz="2500">
                <a:solidFill>
                  <a:srgbClr val="2B2C30"/>
                </a:solidFill>
                <a:latin typeface="Public Sans"/>
              </a:rPr>
              <a:t>Configurar la conexión WiFi en modo estación y conectar a la red WiFi especificada</a:t>
            </a:r>
          </a:p>
          <a:p>
            <a:pPr algn="l">
              <a:lnSpc>
                <a:spcPts val="3200"/>
              </a:lnSpc>
            </a:pPr>
          </a:p>
          <a:p>
            <a:pPr algn="l">
              <a:lnSpc>
                <a:spcPts val="3200"/>
              </a:lnSpc>
            </a:pPr>
            <a:r>
              <a:rPr lang="en-US" sz="2500">
                <a:solidFill>
                  <a:srgbClr val="2B2C30"/>
                </a:solidFill>
                <a:latin typeface="Public Sans"/>
              </a:rPr>
              <a:t>Si la conexión WiFi falla:</a:t>
            </a:r>
          </a:p>
          <a:p>
            <a:pPr algn="l">
              <a:lnSpc>
                <a:spcPts val="3200"/>
              </a:lnSpc>
            </a:pPr>
            <a:r>
              <a:rPr lang="en-US" sz="2500">
                <a:solidFill>
                  <a:srgbClr val="2B2C30"/>
                </a:solidFill>
                <a:latin typeface="Public Sans"/>
              </a:rPr>
              <a:t>    Imprimir "Fallo en la conexión WiFi"</a:t>
            </a:r>
          </a:p>
          <a:p>
            <a:pPr algn="l">
              <a:lnSpc>
                <a:spcPts val="3200"/>
              </a:lnSpc>
            </a:pPr>
            <a:r>
              <a:rPr lang="en-US" sz="2500">
                <a:solidFill>
                  <a:srgbClr val="2B2C30"/>
                </a:solidFill>
                <a:latin typeface="Public Sans"/>
              </a:rPr>
              <a:t>    Esperar 5 segundos</a:t>
            </a:r>
          </a:p>
          <a:p>
            <a:pPr algn="l">
              <a:lnSpc>
                <a:spcPts val="3200"/>
              </a:lnSpc>
            </a:pPr>
            <a:r>
              <a:rPr lang="en-US" sz="2500">
                <a:solidFill>
                  <a:srgbClr val="2B2C30"/>
                </a:solidFill>
                <a:latin typeface="Public Sans"/>
              </a:rPr>
              <a:t>    Reiniciar el ESP32</a:t>
            </a:r>
          </a:p>
          <a:p>
            <a:pPr algn="l">
              <a:lnSpc>
                <a:spcPts val="3200"/>
              </a:lnSpc>
            </a:pPr>
          </a:p>
          <a:p>
            <a:pPr algn="l">
              <a:lnSpc>
                <a:spcPts val="3200"/>
              </a:lnSpc>
            </a:pPr>
            <a:r>
              <a:rPr lang="en-US" sz="2500">
                <a:solidFill>
                  <a:srgbClr val="2B2C30"/>
                </a:solidFill>
                <a:latin typeface="Public Sans"/>
              </a:rPr>
              <a:t>Si la conexión es exitosa: </a:t>
            </a:r>
          </a:p>
          <a:p>
            <a:pPr algn="l">
              <a:lnSpc>
                <a:spcPts val="3200"/>
              </a:lnSpc>
            </a:pPr>
            <a:r>
              <a:rPr lang="en-US" sz="2500">
                <a:solidFill>
                  <a:srgbClr val="2B2C30"/>
                </a:solidFill>
                <a:latin typeface="Public Sans"/>
              </a:rPr>
              <a:t>    </a:t>
            </a:r>
            <a:r>
              <a:rPr lang="en-US" sz="2500">
                <a:solidFill>
                  <a:srgbClr val="2B2C30"/>
                </a:solidFill>
                <a:latin typeface="Public Sans"/>
              </a:rPr>
              <a:t>Imprimir "WiFi conectado"</a:t>
            </a:r>
          </a:p>
          <a:p>
            <a:pPr algn="l">
              <a:lnSpc>
                <a:spcPts val="3200"/>
              </a:lnSpc>
            </a:pPr>
          </a:p>
        </p:txBody>
      </p:sp>
      <p:sp>
        <p:nvSpPr>
          <p:cNvPr name="TextBox 5" id="5"/>
          <p:cNvSpPr txBox="true"/>
          <p:nvPr/>
        </p:nvSpPr>
        <p:spPr>
          <a:xfrm rot="0">
            <a:off x="8378652" y="2042157"/>
            <a:ext cx="9484545" cy="8002687"/>
          </a:xfrm>
          <a:prstGeom prst="rect">
            <a:avLst/>
          </a:prstGeom>
        </p:spPr>
        <p:txBody>
          <a:bodyPr anchor="t" rtlCol="false" tIns="0" lIns="0" bIns="0" rIns="0">
            <a:spAutoFit/>
          </a:bodyPr>
          <a:lstStyle/>
          <a:p>
            <a:pPr algn="l">
              <a:lnSpc>
                <a:spcPts val="3199"/>
              </a:lnSpc>
            </a:pPr>
            <a:r>
              <a:rPr lang="en-US" sz="2499">
                <a:solidFill>
                  <a:srgbClr val="2B2C30"/>
                </a:solidFill>
                <a:latin typeface="Public Sans"/>
              </a:rPr>
              <a:t>Configurar la resolución inicial y otros parámetros de la cámara</a:t>
            </a:r>
          </a:p>
          <a:p>
            <a:pPr algn="l">
              <a:lnSpc>
                <a:spcPts val="3199"/>
              </a:lnSpc>
            </a:pPr>
          </a:p>
          <a:p>
            <a:pPr algn="l">
              <a:lnSpc>
                <a:spcPts val="3199"/>
              </a:lnSpc>
            </a:pPr>
            <a:r>
              <a:rPr lang="en-US" sz="2499">
                <a:solidFill>
                  <a:srgbClr val="2B2C30"/>
                </a:solidFill>
                <a:latin typeface="Public Sans"/>
              </a:rPr>
              <a:t>Iniciar la cámara con la configuración especificada</a:t>
            </a:r>
          </a:p>
          <a:p>
            <a:pPr algn="l">
              <a:lnSpc>
                <a:spcPts val="3199"/>
              </a:lnSpc>
            </a:pPr>
          </a:p>
          <a:p>
            <a:pPr algn="l">
              <a:lnSpc>
                <a:spcPts val="3199"/>
              </a:lnSpc>
            </a:pPr>
            <a:r>
              <a:rPr lang="en-US" sz="2499">
                <a:solidFill>
                  <a:srgbClr val="2B2C30"/>
                </a:solidFill>
                <a:latin typeface="Public Sans"/>
              </a:rPr>
              <a:t>Si la inicialización de la cámara falla:</a:t>
            </a:r>
          </a:p>
          <a:p>
            <a:pPr algn="l">
              <a:lnSpc>
                <a:spcPts val="3199"/>
              </a:lnSpc>
            </a:pPr>
            <a:r>
              <a:rPr lang="en-US" sz="2499">
                <a:solidFill>
                  <a:srgbClr val="2B2C30"/>
                </a:solidFill>
                <a:latin typeface="Public Sans"/>
              </a:rPr>
              <a:t>   Imprimir "Fallo en la inicialización de la cámara"</a:t>
            </a:r>
          </a:p>
          <a:p>
            <a:pPr algn="l">
              <a:lnSpc>
                <a:spcPts val="3199"/>
              </a:lnSpc>
            </a:pPr>
            <a:r>
              <a:rPr lang="en-US" sz="2499">
                <a:solidFill>
                  <a:srgbClr val="2B2C30"/>
                </a:solidFill>
                <a:latin typeface="Public Sans"/>
              </a:rPr>
              <a:t>   Esperar 5 segundos</a:t>
            </a:r>
          </a:p>
          <a:p>
            <a:pPr algn="l">
              <a:lnSpc>
                <a:spcPts val="3199"/>
              </a:lnSpc>
            </a:pPr>
            <a:r>
              <a:rPr lang="en-US" sz="2499">
                <a:solidFill>
                  <a:srgbClr val="2B2C30"/>
                </a:solidFill>
                <a:latin typeface="Public Sans"/>
              </a:rPr>
              <a:t>   Reiniciar el ESP32</a:t>
            </a:r>
          </a:p>
          <a:p>
            <a:pPr algn="l">
              <a:lnSpc>
                <a:spcPts val="3199"/>
              </a:lnSpc>
            </a:pPr>
          </a:p>
          <a:p>
            <a:pPr algn="l">
              <a:lnSpc>
                <a:spcPts val="3199"/>
              </a:lnSpc>
            </a:pPr>
            <a:r>
              <a:rPr lang="en-US" sz="2499">
                <a:solidFill>
                  <a:srgbClr val="2B2C30"/>
                </a:solidFill>
                <a:latin typeface="Public Sans"/>
              </a:rPr>
              <a:t>Si se realiza de forma correcta i</a:t>
            </a:r>
            <a:r>
              <a:rPr lang="en-US" sz="2499">
                <a:solidFill>
                  <a:srgbClr val="2B2C30"/>
                </a:solidFill>
                <a:latin typeface="Public Sans"/>
              </a:rPr>
              <a:t>mprimir "Inicialización de la cámara exitosa"</a:t>
            </a:r>
          </a:p>
          <a:p>
            <a:pPr algn="l">
              <a:lnSpc>
                <a:spcPts val="3199"/>
              </a:lnSpc>
            </a:pPr>
          </a:p>
          <a:p>
            <a:pPr algn="l">
              <a:lnSpc>
                <a:spcPts val="3199"/>
              </a:lnSpc>
            </a:pPr>
            <a:r>
              <a:rPr lang="en-US" sz="2499">
                <a:solidFill>
                  <a:srgbClr val="2B2C30"/>
                </a:solidFill>
                <a:latin typeface="Public Sans"/>
              </a:rPr>
              <a:t>Imprimir la dirección IP local del ESP32</a:t>
            </a:r>
          </a:p>
          <a:p>
            <a:pPr algn="l">
              <a:lnSpc>
                <a:spcPts val="3199"/>
              </a:lnSpc>
            </a:pPr>
          </a:p>
          <a:p>
            <a:pPr algn="l">
              <a:lnSpc>
                <a:spcPts val="3199"/>
              </a:lnSpc>
            </a:pPr>
            <a:r>
              <a:rPr lang="en-US" sz="2499">
                <a:solidFill>
                  <a:srgbClr val="2B2C30"/>
                </a:solidFill>
                <a:latin typeface="Public Sans"/>
              </a:rPr>
              <a:t>Agregar los manejadores de solicitud HTTP al servidor web</a:t>
            </a:r>
          </a:p>
          <a:p>
            <a:pPr algn="l">
              <a:lnSpc>
                <a:spcPts val="3199"/>
              </a:lnSpc>
            </a:pPr>
          </a:p>
          <a:p>
            <a:pPr algn="l">
              <a:lnSpc>
                <a:spcPts val="3199"/>
              </a:lnSpc>
            </a:pPr>
            <a:r>
              <a:rPr lang="en-US" sz="2499">
                <a:solidFill>
                  <a:srgbClr val="2B2C30"/>
                </a:solidFill>
                <a:latin typeface="Public Sans"/>
              </a:rPr>
              <a:t>Iniciar el servidor web</a:t>
            </a:r>
          </a:p>
          <a:p>
            <a:pPr algn="l">
              <a:lnSpc>
                <a:spcPts val="3199"/>
              </a:lnSpc>
            </a:pPr>
          </a:p>
          <a:p>
            <a:pPr algn="l">
              <a:lnSpc>
                <a:spcPts val="3199"/>
              </a:lnSpc>
            </a:pPr>
            <a:r>
              <a:rPr lang="en-US" sz="2499">
                <a:solidFill>
                  <a:srgbClr val="2B2C30"/>
                </a:solidFill>
                <a:latin typeface="Public Sans"/>
              </a:rPr>
              <a:t>En el bucle principal:</a:t>
            </a:r>
          </a:p>
          <a:p>
            <a:pPr algn="l">
              <a:lnSpc>
                <a:spcPts val="3199"/>
              </a:lnSpc>
            </a:pPr>
            <a:r>
              <a:rPr lang="en-US" sz="2499">
                <a:solidFill>
                  <a:srgbClr val="2B2C30"/>
                </a:solidFill>
                <a:latin typeface="Public Sans"/>
              </a:rPr>
              <a:t> Manejar las solicitudes de clientes al servidor web</a:t>
            </a:r>
          </a:p>
        </p:txBody>
      </p:sp>
      <p:sp>
        <p:nvSpPr>
          <p:cNvPr name="AutoShape 6" id="6"/>
          <p:cNvSpPr/>
          <p:nvPr/>
        </p:nvSpPr>
        <p:spPr>
          <a:xfrm flipV="true">
            <a:off x="8136795" y="2132984"/>
            <a:ext cx="0" cy="7640059"/>
          </a:xfrm>
          <a:prstGeom prst="line">
            <a:avLst/>
          </a:prstGeom>
          <a:ln cap="flat" w="9525">
            <a:solidFill>
              <a:srgbClr val="2B2C3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7023316" cy="650989"/>
          </a:xfrm>
          <a:prstGeom prst="rect">
            <a:avLst/>
          </a:prstGeom>
        </p:spPr>
        <p:txBody>
          <a:bodyPr anchor="t" rtlCol="false" tIns="0" lIns="0" bIns="0" rIns="0">
            <a:spAutoFit/>
          </a:bodyPr>
          <a:lstStyle/>
          <a:p>
            <a:pPr algn="l">
              <a:lnSpc>
                <a:spcPts val="5200"/>
              </a:lnSpc>
              <a:spcBef>
                <a:spcPct val="0"/>
              </a:spcBef>
            </a:pPr>
            <a:r>
              <a:rPr lang="en-US" sz="3714" spc="843">
                <a:solidFill>
                  <a:srgbClr val="2B2C30"/>
                </a:solidFill>
                <a:latin typeface="Public Sans Bold"/>
              </a:rPr>
              <a:t>DIAGRAMA DE FLUJO</a:t>
            </a:r>
          </a:p>
        </p:txBody>
      </p:sp>
      <p:sp>
        <p:nvSpPr>
          <p:cNvPr name="AutoShape 3" id="3"/>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grpSp>
        <p:nvGrpSpPr>
          <p:cNvPr name="Group 4" id="4"/>
          <p:cNvGrpSpPr/>
          <p:nvPr/>
        </p:nvGrpSpPr>
        <p:grpSpPr>
          <a:xfrm rot="0">
            <a:off x="11136835" y="1369277"/>
            <a:ext cx="973380" cy="541779"/>
            <a:chOff x="0" y="0"/>
            <a:chExt cx="1297841" cy="722372"/>
          </a:xfrm>
        </p:grpSpPr>
        <p:grpSp>
          <p:nvGrpSpPr>
            <p:cNvPr name="Group 5" id="5"/>
            <p:cNvGrpSpPr/>
            <p:nvPr/>
          </p:nvGrpSpPr>
          <p:grpSpPr>
            <a:xfrm rot="0">
              <a:off x="0" y="95577"/>
              <a:ext cx="1297841" cy="626796"/>
              <a:chOff x="0" y="0"/>
              <a:chExt cx="601711" cy="290598"/>
            </a:xfrm>
          </p:grpSpPr>
          <p:sp>
            <p:nvSpPr>
              <p:cNvPr name="Freeform 6" id="6"/>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7" id="7"/>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8" id="8"/>
            <p:cNvGrpSpPr/>
            <p:nvPr/>
          </p:nvGrpSpPr>
          <p:grpSpPr>
            <a:xfrm rot="0">
              <a:off x="0" y="0"/>
              <a:ext cx="1297841" cy="626796"/>
              <a:chOff x="0" y="0"/>
              <a:chExt cx="601711" cy="290598"/>
            </a:xfrm>
          </p:grpSpPr>
          <p:sp>
            <p:nvSpPr>
              <p:cNvPr name="Freeform 9" id="9"/>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0" id="10"/>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1" id="11"/>
            <p:cNvSpPr txBox="true"/>
            <p:nvPr/>
          </p:nvSpPr>
          <p:spPr>
            <a:xfrm rot="0">
              <a:off x="29559" y="139831"/>
              <a:ext cx="1221860" cy="341660"/>
            </a:xfrm>
            <a:prstGeom prst="rect">
              <a:avLst/>
            </a:prstGeom>
          </p:spPr>
          <p:txBody>
            <a:bodyPr anchor="t" rtlCol="false" tIns="0" lIns="0" bIns="0" rIns="0">
              <a:spAutoFit/>
            </a:bodyPr>
            <a:lstStyle/>
            <a:p>
              <a:pPr algn="ctr">
                <a:lnSpc>
                  <a:spcPts val="1075"/>
                </a:lnSpc>
              </a:pPr>
              <a:r>
                <a:rPr lang="en-US" sz="768">
                  <a:solidFill>
                    <a:srgbClr val="000000"/>
                  </a:solidFill>
                  <a:latin typeface="Garet"/>
                </a:rPr>
                <a:t>Importar </a:t>
              </a:r>
            </a:p>
            <a:p>
              <a:pPr algn="ctr">
                <a:lnSpc>
                  <a:spcPts val="1075"/>
                </a:lnSpc>
                <a:spcBef>
                  <a:spcPct val="0"/>
                </a:spcBef>
              </a:pPr>
              <a:r>
                <a:rPr lang="en-US" sz="768">
                  <a:solidFill>
                    <a:srgbClr val="000000"/>
                  </a:solidFill>
                  <a:latin typeface="Garet"/>
                </a:rPr>
                <a:t>librerías</a:t>
              </a:r>
            </a:p>
          </p:txBody>
        </p:sp>
      </p:grpSp>
      <p:grpSp>
        <p:nvGrpSpPr>
          <p:cNvPr name="Group 12" id="12"/>
          <p:cNvGrpSpPr/>
          <p:nvPr/>
        </p:nvGrpSpPr>
        <p:grpSpPr>
          <a:xfrm rot="0">
            <a:off x="12567959" y="1367696"/>
            <a:ext cx="973380" cy="541779"/>
            <a:chOff x="0" y="0"/>
            <a:chExt cx="1297841" cy="722372"/>
          </a:xfrm>
        </p:grpSpPr>
        <p:grpSp>
          <p:nvGrpSpPr>
            <p:cNvPr name="Group 13" id="13"/>
            <p:cNvGrpSpPr/>
            <p:nvPr/>
          </p:nvGrpSpPr>
          <p:grpSpPr>
            <a:xfrm rot="0">
              <a:off x="0" y="95577"/>
              <a:ext cx="1297841" cy="626796"/>
              <a:chOff x="0" y="0"/>
              <a:chExt cx="601711" cy="290598"/>
            </a:xfrm>
          </p:grpSpPr>
          <p:sp>
            <p:nvSpPr>
              <p:cNvPr name="Freeform 14" id="14"/>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5" id="15"/>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6" id="16"/>
            <p:cNvGrpSpPr/>
            <p:nvPr/>
          </p:nvGrpSpPr>
          <p:grpSpPr>
            <a:xfrm rot="0">
              <a:off x="0" y="0"/>
              <a:ext cx="1297841" cy="626796"/>
              <a:chOff x="0" y="0"/>
              <a:chExt cx="601711" cy="290598"/>
            </a:xfrm>
          </p:grpSpPr>
          <p:sp>
            <p:nvSpPr>
              <p:cNvPr name="Freeform 17" id="1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8" id="1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9" id="19"/>
            <p:cNvSpPr txBox="true"/>
            <p:nvPr/>
          </p:nvSpPr>
          <p:spPr>
            <a:xfrm rot="0">
              <a:off x="109003" y="139831"/>
              <a:ext cx="1062972" cy="341660"/>
            </a:xfrm>
            <a:prstGeom prst="rect">
              <a:avLst/>
            </a:prstGeom>
          </p:spPr>
          <p:txBody>
            <a:bodyPr anchor="t" rtlCol="false" tIns="0" lIns="0" bIns="0" rIns="0">
              <a:spAutoFit/>
            </a:bodyPr>
            <a:lstStyle/>
            <a:p>
              <a:pPr algn="ctr">
                <a:lnSpc>
                  <a:spcPts val="1075"/>
                </a:lnSpc>
              </a:pPr>
              <a:r>
                <a:rPr lang="en-US" sz="768">
                  <a:solidFill>
                    <a:srgbClr val="000000"/>
                  </a:solidFill>
                  <a:latin typeface="Garet"/>
                </a:rPr>
                <a:t>Importar</a:t>
              </a:r>
            </a:p>
            <a:p>
              <a:pPr algn="ctr">
                <a:lnSpc>
                  <a:spcPts val="1075"/>
                </a:lnSpc>
                <a:spcBef>
                  <a:spcPct val="0"/>
                </a:spcBef>
              </a:pPr>
              <a:r>
                <a:rPr lang="en-US" sz="768">
                  <a:solidFill>
                    <a:srgbClr val="000000"/>
                  </a:solidFill>
                  <a:latin typeface="Garet"/>
                </a:rPr>
                <a:t>dataset</a:t>
              </a:r>
            </a:p>
          </p:txBody>
        </p:sp>
      </p:grpSp>
      <p:grpSp>
        <p:nvGrpSpPr>
          <p:cNvPr name="Group 20" id="20"/>
          <p:cNvGrpSpPr/>
          <p:nvPr/>
        </p:nvGrpSpPr>
        <p:grpSpPr>
          <a:xfrm rot="0">
            <a:off x="9467418" y="3067807"/>
            <a:ext cx="973420" cy="541779"/>
            <a:chOff x="0" y="0"/>
            <a:chExt cx="1297894" cy="722372"/>
          </a:xfrm>
        </p:grpSpPr>
        <p:grpSp>
          <p:nvGrpSpPr>
            <p:cNvPr name="Group 21" id="21"/>
            <p:cNvGrpSpPr/>
            <p:nvPr/>
          </p:nvGrpSpPr>
          <p:grpSpPr>
            <a:xfrm rot="0">
              <a:off x="53" y="95577"/>
              <a:ext cx="1297841" cy="626796"/>
              <a:chOff x="0" y="0"/>
              <a:chExt cx="601711" cy="290598"/>
            </a:xfrm>
          </p:grpSpPr>
          <p:sp>
            <p:nvSpPr>
              <p:cNvPr name="Freeform 22" id="22"/>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3" id="23"/>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4" id="24"/>
            <p:cNvGrpSpPr/>
            <p:nvPr/>
          </p:nvGrpSpPr>
          <p:grpSpPr>
            <a:xfrm rot="0">
              <a:off x="0" y="0"/>
              <a:ext cx="1297841" cy="626796"/>
              <a:chOff x="0" y="0"/>
              <a:chExt cx="601711" cy="290598"/>
            </a:xfrm>
          </p:grpSpPr>
          <p:sp>
            <p:nvSpPr>
              <p:cNvPr name="Freeform 25" id="25"/>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6" id="26"/>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7" id="27"/>
            <p:cNvSpPr txBox="true"/>
            <p:nvPr/>
          </p:nvSpPr>
          <p:spPr>
            <a:xfrm rot="0">
              <a:off x="124892" y="139831"/>
              <a:ext cx="1031194"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Entrenar modelo</a:t>
              </a:r>
            </a:p>
          </p:txBody>
        </p:sp>
      </p:grpSp>
      <p:sp>
        <p:nvSpPr>
          <p:cNvPr name="AutoShape 28" id="28"/>
          <p:cNvSpPr/>
          <p:nvPr/>
        </p:nvSpPr>
        <p:spPr>
          <a:xfrm flipH="true" flipV="true">
            <a:off x="13056559" y="1909475"/>
            <a:ext cx="3238" cy="308296"/>
          </a:xfrm>
          <a:prstGeom prst="line">
            <a:avLst/>
          </a:prstGeom>
          <a:ln cap="rnd" w="9525">
            <a:solidFill>
              <a:srgbClr val="000000"/>
            </a:solidFill>
            <a:prstDash val="solid"/>
            <a:headEnd type="arrow" len="sm" w="med"/>
            <a:tailEnd type="none" len="sm" w="sm"/>
          </a:ln>
        </p:spPr>
      </p:sp>
      <p:sp>
        <p:nvSpPr>
          <p:cNvPr name="AutoShape 29" id="29"/>
          <p:cNvSpPr/>
          <p:nvPr/>
        </p:nvSpPr>
        <p:spPr>
          <a:xfrm>
            <a:off x="11989704" y="3338709"/>
            <a:ext cx="575093" cy="15"/>
          </a:xfrm>
          <a:prstGeom prst="line">
            <a:avLst/>
          </a:prstGeom>
          <a:ln cap="rnd" w="9525">
            <a:solidFill>
              <a:srgbClr val="000000"/>
            </a:solidFill>
            <a:prstDash val="solid"/>
            <a:headEnd type="arrow" len="sm" w="med"/>
            <a:tailEnd type="none" len="sm" w="sm"/>
          </a:ln>
        </p:spPr>
      </p:sp>
      <p:sp>
        <p:nvSpPr>
          <p:cNvPr name="AutoShape 30" id="30"/>
          <p:cNvSpPr/>
          <p:nvPr/>
        </p:nvSpPr>
        <p:spPr>
          <a:xfrm flipV="true">
            <a:off x="10440838" y="3338697"/>
            <a:ext cx="575485" cy="0"/>
          </a:xfrm>
          <a:prstGeom prst="line">
            <a:avLst/>
          </a:prstGeom>
          <a:ln cap="rnd" w="9525">
            <a:solidFill>
              <a:srgbClr val="000000"/>
            </a:solidFill>
            <a:prstDash val="solid"/>
            <a:headEnd type="arrow" len="sm" w="med"/>
            <a:tailEnd type="none" len="sm" w="sm"/>
          </a:ln>
        </p:spPr>
      </p:sp>
      <p:sp>
        <p:nvSpPr>
          <p:cNvPr name="AutoShape 31" id="31"/>
          <p:cNvSpPr/>
          <p:nvPr/>
        </p:nvSpPr>
        <p:spPr>
          <a:xfrm>
            <a:off x="8891932" y="3338697"/>
            <a:ext cx="575485" cy="0"/>
          </a:xfrm>
          <a:prstGeom prst="line">
            <a:avLst/>
          </a:prstGeom>
          <a:ln cap="rnd" w="9525">
            <a:solidFill>
              <a:srgbClr val="000000"/>
            </a:solidFill>
            <a:prstDash val="solid"/>
            <a:headEnd type="arrow" len="sm" w="med"/>
            <a:tailEnd type="none" len="sm" w="sm"/>
          </a:ln>
        </p:spPr>
      </p:sp>
      <p:grpSp>
        <p:nvGrpSpPr>
          <p:cNvPr name="Group 32" id="32"/>
          <p:cNvGrpSpPr/>
          <p:nvPr/>
        </p:nvGrpSpPr>
        <p:grpSpPr>
          <a:xfrm rot="0">
            <a:off x="6369646" y="3059482"/>
            <a:ext cx="973380" cy="541779"/>
            <a:chOff x="0" y="0"/>
            <a:chExt cx="1297841" cy="722372"/>
          </a:xfrm>
        </p:grpSpPr>
        <p:grpSp>
          <p:nvGrpSpPr>
            <p:cNvPr name="Group 33" id="33"/>
            <p:cNvGrpSpPr/>
            <p:nvPr/>
          </p:nvGrpSpPr>
          <p:grpSpPr>
            <a:xfrm rot="0">
              <a:off x="0" y="95577"/>
              <a:ext cx="1297841" cy="626796"/>
              <a:chOff x="0" y="0"/>
              <a:chExt cx="601711" cy="290598"/>
            </a:xfrm>
          </p:grpSpPr>
          <p:sp>
            <p:nvSpPr>
              <p:cNvPr name="Freeform 34" id="34"/>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35" id="35"/>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36" id="36"/>
            <p:cNvGrpSpPr/>
            <p:nvPr/>
          </p:nvGrpSpPr>
          <p:grpSpPr>
            <a:xfrm rot="0">
              <a:off x="0" y="0"/>
              <a:ext cx="1297841" cy="626796"/>
              <a:chOff x="0" y="0"/>
              <a:chExt cx="601711" cy="290598"/>
            </a:xfrm>
          </p:grpSpPr>
          <p:sp>
            <p:nvSpPr>
              <p:cNvPr name="Freeform 37" id="3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38" id="3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39" id="39"/>
            <p:cNvSpPr txBox="true"/>
            <p:nvPr/>
          </p:nvSpPr>
          <p:spPr>
            <a:xfrm rot="0">
              <a:off x="57412" y="139831"/>
              <a:ext cx="1158305"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Recibir imágenes</a:t>
              </a:r>
            </a:p>
          </p:txBody>
        </p:sp>
      </p:grpSp>
      <p:sp>
        <p:nvSpPr>
          <p:cNvPr name="AutoShape 40" id="40"/>
          <p:cNvSpPr/>
          <p:nvPr/>
        </p:nvSpPr>
        <p:spPr>
          <a:xfrm flipV="true">
            <a:off x="4240745" y="7034886"/>
            <a:ext cx="323050" cy="0"/>
          </a:xfrm>
          <a:prstGeom prst="line">
            <a:avLst/>
          </a:prstGeom>
          <a:ln cap="rnd" w="9525">
            <a:solidFill>
              <a:srgbClr val="000000"/>
            </a:solidFill>
            <a:prstDash val="solid"/>
            <a:headEnd type="arrow" len="sm" w="med"/>
            <a:tailEnd type="none" len="sm" w="sm"/>
          </a:ln>
        </p:spPr>
      </p:sp>
      <p:sp>
        <p:nvSpPr>
          <p:cNvPr name="AutoShape 41" id="41"/>
          <p:cNvSpPr/>
          <p:nvPr/>
        </p:nvSpPr>
        <p:spPr>
          <a:xfrm flipV="true">
            <a:off x="5056488" y="3606970"/>
            <a:ext cx="11330" cy="512180"/>
          </a:xfrm>
          <a:prstGeom prst="line">
            <a:avLst/>
          </a:prstGeom>
          <a:ln cap="rnd" w="9525">
            <a:solidFill>
              <a:srgbClr val="000000"/>
            </a:solidFill>
            <a:prstDash val="solid"/>
            <a:headEnd type="arrow" len="sm" w="med"/>
            <a:tailEnd type="none" len="sm" w="sm"/>
          </a:ln>
        </p:spPr>
      </p:sp>
      <p:grpSp>
        <p:nvGrpSpPr>
          <p:cNvPr name="Group 42" id="42"/>
          <p:cNvGrpSpPr/>
          <p:nvPr/>
        </p:nvGrpSpPr>
        <p:grpSpPr>
          <a:xfrm rot="0">
            <a:off x="7918512" y="3067807"/>
            <a:ext cx="973420" cy="541779"/>
            <a:chOff x="0" y="0"/>
            <a:chExt cx="1297894" cy="722372"/>
          </a:xfrm>
        </p:grpSpPr>
        <p:grpSp>
          <p:nvGrpSpPr>
            <p:cNvPr name="Group 43" id="43"/>
            <p:cNvGrpSpPr/>
            <p:nvPr/>
          </p:nvGrpSpPr>
          <p:grpSpPr>
            <a:xfrm rot="0">
              <a:off x="53" y="95577"/>
              <a:ext cx="1297841" cy="626796"/>
              <a:chOff x="0" y="0"/>
              <a:chExt cx="601711" cy="290598"/>
            </a:xfrm>
          </p:grpSpPr>
          <p:sp>
            <p:nvSpPr>
              <p:cNvPr name="Freeform 44" id="44"/>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45" id="45"/>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46" id="46"/>
            <p:cNvGrpSpPr/>
            <p:nvPr/>
          </p:nvGrpSpPr>
          <p:grpSpPr>
            <a:xfrm rot="0">
              <a:off x="0" y="0"/>
              <a:ext cx="1297841" cy="626796"/>
              <a:chOff x="0" y="0"/>
              <a:chExt cx="601711" cy="290598"/>
            </a:xfrm>
          </p:grpSpPr>
          <p:sp>
            <p:nvSpPr>
              <p:cNvPr name="Freeform 47" id="4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48" id="4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49" id="49"/>
            <p:cNvSpPr txBox="true"/>
            <p:nvPr/>
          </p:nvSpPr>
          <p:spPr>
            <a:xfrm rot="0">
              <a:off x="124892" y="139831"/>
              <a:ext cx="1031194" cy="341660"/>
            </a:xfrm>
            <a:prstGeom prst="rect">
              <a:avLst/>
            </a:prstGeom>
          </p:spPr>
          <p:txBody>
            <a:bodyPr anchor="t" rtlCol="false" tIns="0" lIns="0" bIns="0" rIns="0">
              <a:spAutoFit/>
            </a:bodyPr>
            <a:lstStyle/>
            <a:p>
              <a:pPr algn="ctr">
                <a:lnSpc>
                  <a:spcPts val="1075"/>
                </a:lnSpc>
              </a:pPr>
              <a:r>
                <a:rPr lang="en-US" sz="768">
                  <a:solidFill>
                    <a:srgbClr val="000000"/>
                  </a:solidFill>
                  <a:latin typeface="Garet"/>
                </a:rPr>
                <a:t>Crear</a:t>
              </a:r>
            </a:p>
            <a:p>
              <a:pPr algn="ctr">
                <a:lnSpc>
                  <a:spcPts val="1075"/>
                </a:lnSpc>
                <a:spcBef>
                  <a:spcPct val="0"/>
                </a:spcBef>
              </a:pPr>
              <a:r>
                <a:rPr lang="en-US" sz="768">
                  <a:solidFill>
                    <a:srgbClr val="000000"/>
                  </a:solidFill>
                  <a:latin typeface="Garet"/>
                </a:rPr>
                <a:t> SVM</a:t>
              </a:r>
            </a:p>
          </p:txBody>
        </p:sp>
      </p:grpSp>
      <p:grpSp>
        <p:nvGrpSpPr>
          <p:cNvPr name="Group 50" id="50"/>
          <p:cNvGrpSpPr/>
          <p:nvPr/>
        </p:nvGrpSpPr>
        <p:grpSpPr>
          <a:xfrm rot="0">
            <a:off x="8818335" y="4123009"/>
            <a:ext cx="973400" cy="541779"/>
            <a:chOff x="0" y="0"/>
            <a:chExt cx="1297867" cy="722372"/>
          </a:xfrm>
        </p:grpSpPr>
        <p:grpSp>
          <p:nvGrpSpPr>
            <p:cNvPr name="Group 51" id="51"/>
            <p:cNvGrpSpPr/>
            <p:nvPr/>
          </p:nvGrpSpPr>
          <p:grpSpPr>
            <a:xfrm rot="0">
              <a:off x="27" y="95577"/>
              <a:ext cx="1297841" cy="626796"/>
              <a:chOff x="0" y="0"/>
              <a:chExt cx="601711" cy="290598"/>
            </a:xfrm>
          </p:grpSpPr>
          <p:sp>
            <p:nvSpPr>
              <p:cNvPr name="Freeform 52" id="52"/>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53" id="53"/>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54" id="54"/>
            <p:cNvGrpSpPr/>
            <p:nvPr/>
          </p:nvGrpSpPr>
          <p:grpSpPr>
            <a:xfrm rot="0">
              <a:off x="0" y="0"/>
              <a:ext cx="1297841" cy="626796"/>
              <a:chOff x="0" y="0"/>
              <a:chExt cx="601711" cy="290598"/>
            </a:xfrm>
          </p:grpSpPr>
          <p:sp>
            <p:nvSpPr>
              <p:cNvPr name="Freeform 55" id="55"/>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56" id="56"/>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57" id="57"/>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Reducir dimensiones</a:t>
              </a:r>
            </a:p>
          </p:txBody>
        </p:sp>
      </p:grpSp>
      <p:grpSp>
        <p:nvGrpSpPr>
          <p:cNvPr name="Group 58" id="58"/>
          <p:cNvGrpSpPr/>
          <p:nvPr/>
        </p:nvGrpSpPr>
        <p:grpSpPr>
          <a:xfrm rot="0">
            <a:off x="12573097" y="2217771"/>
            <a:ext cx="973400" cy="541779"/>
            <a:chOff x="0" y="0"/>
            <a:chExt cx="1297867" cy="722372"/>
          </a:xfrm>
        </p:grpSpPr>
        <p:grpSp>
          <p:nvGrpSpPr>
            <p:cNvPr name="Group 59" id="59"/>
            <p:cNvGrpSpPr/>
            <p:nvPr/>
          </p:nvGrpSpPr>
          <p:grpSpPr>
            <a:xfrm rot="0">
              <a:off x="27" y="95577"/>
              <a:ext cx="1297841" cy="626796"/>
              <a:chOff x="0" y="0"/>
              <a:chExt cx="601711" cy="290598"/>
            </a:xfrm>
          </p:grpSpPr>
          <p:sp>
            <p:nvSpPr>
              <p:cNvPr name="Freeform 60" id="60"/>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61" id="61"/>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62" id="62"/>
            <p:cNvGrpSpPr/>
            <p:nvPr/>
          </p:nvGrpSpPr>
          <p:grpSpPr>
            <a:xfrm rot="0">
              <a:off x="0" y="0"/>
              <a:ext cx="1297841" cy="626796"/>
              <a:chOff x="0" y="0"/>
              <a:chExt cx="601711" cy="290598"/>
            </a:xfrm>
          </p:grpSpPr>
          <p:sp>
            <p:nvSpPr>
              <p:cNvPr name="Freeform 63" id="63"/>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64" id="64"/>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65" id="65"/>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Asignación de variables</a:t>
              </a:r>
            </a:p>
          </p:txBody>
        </p:sp>
      </p:grpSp>
      <p:grpSp>
        <p:nvGrpSpPr>
          <p:cNvPr name="Group 66" id="66"/>
          <p:cNvGrpSpPr/>
          <p:nvPr/>
        </p:nvGrpSpPr>
        <p:grpSpPr>
          <a:xfrm rot="0">
            <a:off x="11016324" y="3067807"/>
            <a:ext cx="973380" cy="541779"/>
            <a:chOff x="0" y="0"/>
            <a:chExt cx="1297841" cy="722372"/>
          </a:xfrm>
        </p:grpSpPr>
        <p:grpSp>
          <p:nvGrpSpPr>
            <p:cNvPr name="Group 67" id="67"/>
            <p:cNvGrpSpPr/>
            <p:nvPr/>
          </p:nvGrpSpPr>
          <p:grpSpPr>
            <a:xfrm rot="0">
              <a:off x="0" y="95577"/>
              <a:ext cx="1297841" cy="626796"/>
              <a:chOff x="0" y="0"/>
              <a:chExt cx="601711" cy="290598"/>
            </a:xfrm>
          </p:grpSpPr>
          <p:sp>
            <p:nvSpPr>
              <p:cNvPr name="Freeform 68" id="68"/>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69" id="69"/>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70" id="70"/>
            <p:cNvGrpSpPr/>
            <p:nvPr/>
          </p:nvGrpSpPr>
          <p:grpSpPr>
            <a:xfrm rot="0">
              <a:off x="0" y="0"/>
              <a:ext cx="1297841" cy="626796"/>
              <a:chOff x="0" y="0"/>
              <a:chExt cx="601711" cy="290598"/>
            </a:xfrm>
          </p:grpSpPr>
          <p:sp>
            <p:nvSpPr>
              <p:cNvPr name="Freeform 71" id="71"/>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72" id="72"/>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73" id="73"/>
            <p:cNvSpPr txBox="true"/>
            <p:nvPr/>
          </p:nvSpPr>
          <p:spPr>
            <a:xfrm rot="0">
              <a:off x="124892" y="139831"/>
              <a:ext cx="1031194"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Reducir de dimensiones </a:t>
              </a:r>
            </a:p>
          </p:txBody>
        </p:sp>
      </p:grpSp>
      <p:grpSp>
        <p:nvGrpSpPr>
          <p:cNvPr name="Group 74" id="74"/>
          <p:cNvGrpSpPr/>
          <p:nvPr/>
        </p:nvGrpSpPr>
        <p:grpSpPr>
          <a:xfrm rot="0">
            <a:off x="12564797" y="3067846"/>
            <a:ext cx="973380" cy="541779"/>
            <a:chOff x="0" y="0"/>
            <a:chExt cx="1297841" cy="722372"/>
          </a:xfrm>
        </p:grpSpPr>
        <p:grpSp>
          <p:nvGrpSpPr>
            <p:cNvPr name="Group 75" id="75"/>
            <p:cNvGrpSpPr/>
            <p:nvPr/>
          </p:nvGrpSpPr>
          <p:grpSpPr>
            <a:xfrm rot="0">
              <a:off x="0" y="95577"/>
              <a:ext cx="1297841" cy="626796"/>
              <a:chOff x="0" y="0"/>
              <a:chExt cx="601711" cy="290598"/>
            </a:xfrm>
          </p:grpSpPr>
          <p:sp>
            <p:nvSpPr>
              <p:cNvPr name="Freeform 76" id="76"/>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77" id="77"/>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78" id="78"/>
            <p:cNvGrpSpPr/>
            <p:nvPr/>
          </p:nvGrpSpPr>
          <p:grpSpPr>
            <a:xfrm rot="0">
              <a:off x="0" y="0"/>
              <a:ext cx="1297841" cy="626796"/>
              <a:chOff x="0" y="0"/>
              <a:chExt cx="601711" cy="290598"/>
            </a:xfrm>
          </p:grpSpPr>
          <p:sp>
            <p:nvSpPr>
              <p:cNvPr name="Freeform 79" id="79"/>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80" id="80"/>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81" id="81"/>
            <p:cNvSpPr txBox="true"/>
            <p:nvPr/>
          </p:nvSpPr>
          <p:spPr>
            <a:xfrm rot="0">
              <a:off x="124892" y="139831"/>
              <a:ext cx="1031194"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Escalar los datos</a:t>
              </a:r>
            </a:p>
          </p:txBody>
        </p:sp>
      </p:grpSp>
      <p:grpSp>
        <p:nvGrpSpPr>
          <p:cNvPr name="Group 82" id="82"/>
          <p:cNvGrpSpPr/>
          <p:nvPr/>
        </p:nvGrpSpPr>
        <p:grpSpPr>
          <a:xfrm rot="0">
            <a:off x="7198835" y="4123009"/>
            <a:ext cx="973400" cy="541779"/>
            <a:chOff x="0" y="0"/>
            <a:chExt cx="1297867" cy="722372"/>
          </a:xfrm>
        </p:grpSpPr>
        <p:grpSp>
          <p:nvGrpSpPr>
            <p:cNvPr name="Group 83" id="83"/>
            <p:cNvGrpSpPr/>
            <p:nvPr/>
          </p:nvGrpSpPr>
          <p:grpSpPr>
            <a:xfrm rot="0">
              <a:off x="27" y="95577"/>
              <a:ext cx="1297841" cy="626796"/>
              <a:chOff x="0" y="0"/>
              <a:chExt cx="601711" cy="290598"/>
            </a:xfrm>
          </p:grpSpPr>
          <p:sp>
            <p:nvSpPr>
              <p:cNvPr name="Freeform 84" id="84"/>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85" id="85"/>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86" id="86"/>
            <p:cNvGrpSpPr/>
            <p:nvPr/>
          </p:nvGrpSpPr>
          <p:grpSpPr>
            <a:xfrm rot="0">
              <a:off x="0" y="0"/>
              <a:ext cx="1297841" cy="626796"/>
              <a:chOff x="0" y="0"/>
              <a:chExt cx="601711" cy="290598"/>
            </a:xfrm>
          </p:grpSpPr>
          <p:sp>
            <p:nvSpPr>
              <p:cNvPr name="Freeform 87" id="8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88" id="8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89" id="89"/>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Escalar datos recibidos</a:t>
              </a:r>
            </a:p>
          </p:txBody>
        </p:sp>
      </p:grpSp>
      <p:grpSp>
        <p:nvGrpSpPr>
          <p:cNvPr name="Group 90" id="90"/>
          <p:cNvGrpSpPr/>
          <p:nvPr/>
        </p:nvGrpSpPr>
        <p:grpSpPr>
          <a:xfrm rot="0">
            <a:off x="13963061" y="4148708"/>
            <a:ext cx="973400" cy="541779"/>
            <a:chOff x="0" y="0"/>
            <a:chExt cx="1297867" cy="722372"/>
          </a:xfrm>
        </p:grpSpPr>
        <p:grpSp>
          <p:nvGrpSpPr>
            <p:cNvPr name="Group 91" id="91"/>
            <p:cNvGrpSpPr/>
            <p:nvPr/>
          </p:nvGrpSpPr>
          <p:grpSpPr>
            <a:xfrm rot="0">
              <a:off x="27" y="95577"/>
              <a:ext cx="1297841" cy="626796"/>
              <a:chOff x="0" y="0"/>
              <a:chExt cx="601711" cy="290598"/>
            </a:xfrm>
          </p:grpSpPr>
          <p:sp>
            <p:nvSpPr>
              <p:cNvPr name="Freeform 92" id="92"/>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93" id="93"/>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94" id="94"/>
            <p:cNvGrpSpPr/>
            <p:nvPr/>
          </p:nvGrpSpPr>
          <p:grpSpPr>
            <a:xfrm rot="0">
              <a:off x="0" y="0"/>
              <a:ext cx="1297841" cy="626796"/>
              <a:chOff x="0" y="0"/>
              <a:chExt cx="601711" cy="290598"/>
            </a:xfrm>
          </p:grpSpPr>
          <p:sp>
            <p:nvSpPr>
              <p:cNvPr name="Freeform 95" id="95"/>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96" id="96"/>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97" id="97"/>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¿tecla “q” presionada?</a:t>
              </a:r>
            </a:p>
          </p:txBody>
        </p:sp>
      </p:grpSp>
      <p:grpSp>
        <p:nvGrpSpPr>
          <p:cNvPr name="Group 98" id="98"/>
          <p:cNvGrpSpPr/>
          <p:nvPr/>
        </p:nvGrpSpPr>
        <p:grpSpPr>
          <a:xfrm rot="0">
            <a:off x="10437835" y="4123009"/>
            <a:ext cx="973400" cy="541779"/>
            <a:chOff x="0" y="0"/>
            <a:chExt cx="1297867" cy="722372"/>
          </a:xfrm>
        </p:grpSpPr>
        <p:grpSp>
          <p:nvGrpSpPr>
            <p:cNvPr name="Group 99" id="99"/>
            <p:cNvGrpSpPr/>
            <p:nvPr/>
          </p:nvGrpSpPr>
          <p:grpSpPr>
            <a:xfrm rot="0">
              <a:off x="27" y="95577"/>
              <a:ext cx="1297841" cy="626796"/>
              <a:chOff x="0" y="0"/>
              <a:chExt cx="601711" cy="290598"/>
            </a:xfrm>
          </p:grpSpPr>
          <p:sp>
            <p:nvSpPr>
              <p:cNvPr name="Freeform 100" id="100"/>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01" id="101"/>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02" id="102"/>
            <p:cNvGrpSpPr/>
            <p:nvPr/>
          </p:nvGrpSpPr>
          <p:grpSpPr>
            <a:xfrm rot="0">
              <a:off x="0" y="0"/>
              <a:ext cx="1297841" cy="626796"/>
              <a:chOff x="0" y="0"/>
              <a:chExt cx="601711" cy="290598"/>
            </a:xfrm>
          </p:grpSpPr>
          <p:sp>
            <p:nvSpPr>
              <p:cNvPr name="Freeform 103" id="103"/>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04" id="104"/>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05" id="105"/>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Enviar datos al modelo</a:t>
              </a:r>
            </a:p>
          </p:txBody>
        </p:sp>
      </p:grpSp>
      <p:grpSp>
        <p:nvGrpSpPr>
          <p:cNvPr name="Group 106" id="106"/>
          <p:cNvGrpSpPr/>
          <p:nvPr/>
        </p:nvGrpSpPr>
        <p:grpSpPr>
          <a:xfrm rot="0">
            <a:off x="12057335" y="4123009"/>
            <a:ext cx="973400" cy="541779"/>
            <a:chOff x="0" y="0"/>
            <a:chExt cx="1297867" cy="722372"/>
          </a:xfrm>
        </p:grpSpPr>
        <p:grpSp>
          <p:nvGrpSpPr>
            <p:cNvPr name="Group 107" id="107"/>
            <p:cNvGrpSpPr/>
            <p:nvPr/>
          </p:nvGrpSpPr>
          <p:grpSpPr>
            <a:xfrm rot="0">
              <a:off x="27" y="95577"/>
              <a:ext cx="1297841" cy="626796"/>
              <a:chOff x="0" y="0"/>
              <a:chExt cx="601711" cy="290598"/>
            </a:xfrm>
          </p:grpSpPr>
          <p:sp>
            <p:nvSpPr>
              <p:cNvPr name="Freeform 108" id="108"/>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09" id="109"/>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10" id="110"/>
            <p:cNvGrpSpPr/>
            <p:nvPr/>
          </p:nvGrpSpPr>
          <p:grpSpPr>
            <a:xfrm rot="0">
              <a:off x="0" y="0"/>
              <a:ext cx="1297841" cy="626796"/>
              <a:chOff x="0" y="0"/>
              <a:chExt cx="601711" cy="290598"/>
            </a:xfrm>
          </p:grpSpPr>
          <p:sp>
            <p:nvSpPr>
              <p:cNvPr name="Freeform 111" id="111"/>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12" id="112"/>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13" id="113"/>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Retornar predicción</a:t>
              </a:r>
            </a:p>
          </p:txBody>
        </p:sp>
      </p:grpSp>
      <p:grpSp>
        <p:nvGrpSpPr>
          <p:cNvPr name="Group 114" id="114"/>
          <p:cNvGrpSpPr/>
          <p:nvPr/>
        </p:nvGrpSpPr>
        <p:grpSpPr>
          <a:xfrm rot="0">
            <a:off x="4563795" y="4119150"/>
            <a:ext cx="973400" cy="541779"/>
            <a:chOff x="0" y="0"/>
            <a:chExt cx="1297867" cy="722372"/>
          </a:xfrm>
        </p:grpSpPr>
        <p:grpSp>
          <p:nvGrpSpPr>
            <p:cNvPr name="Group 115" id="115"/>
            <p:cNvGrpSpPr/>
            <p:nvPr/>
          </p:nvGrpSpPr>
          <p:grpSpPr>
            <a:xfrm rot="0">
              <a:off x="27" y="95577"/>
              <a:ext cx="1297841" cy="626796"/>
              <a:chOff x="0" y="0"/>
              <a:chExt cx="601711" cy="290598"/>
            </a:xfrm>
          </p:grpSpPr>
          <p:sp>
            <p:nvSpPr>
              <p:cNvPr name="Freeform 116" id="116"/>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17" id="117"/>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18" id="118"/>
            <p:cNvGrpSpPr/>
            <p:nvPr/>
          </p:nvGrpSpPr>
          <p:grpSpPr>
            <a:xfrm rot="0">
              <a:off x="0" y="0"/>
              <a:ext cx="1297841" cy="626796"/>
              <a:chOff x="0" y="0"/>
              <a:chExt cx="601711" cy="290598"/>
            </a:xfrm>
          </p:grpSpPr>
          <p:sp>
            <p:nvSpPr>
              <p:cNvPr name="Freeform 119" id="119"/>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20" id="120"/>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21" id="121"/>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¿tecla “w” presionada?</a:t>
              </a:r>
            </a:p>
          </p:txBody>
        </p:sp>
      </p:grpSp>
      <p:grpSp>
        <p:nvGrpSpPr>
          <p:cNvPr name="Group 122" id="122"/>
          <p:cNvGrpSpPr/>
          <p:nvPr/>
        </p:nvGrpSpPr>
        <p:grpSpPr>
          <a:xfrm rot="0">
            <a:off x="13952563" y="6041948"/>
            <a:ext cx="973400" cy="541779"/>
            <a:chOff x="0" y="0"/>
            <a:chExt cx="1297867" cy="722372"/>
          </a:xfrm>
        </p:grpSpPr>
        <p:grpSp>
          <p:nvGrpSpPr>
            <p:cNvPr name="Group 123" id="123"/>
            <p:cNvGrpSpPr/>
            <p:nvPr/>
          </p:nvGrpSpPr>
          <p:grpSpPr>
            <a:xfrm rot="0">
              <a:off x="27" y="95577"/>
              <a:ext cx="1297841" cy="626796"/>
              <a:chOff x="0" y="0"/>
              <a:chExt cx="601711" cy="290598"/>
            </a:xfrm>
          </p:grpSpPr>
          <p:sp>
            <p:nvSpPr>
              <p:cNvPr name="Freeform 124" id="124"/>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25" id="125"/>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26" id="126"/>
            <p:cNvGrpSpPr/>
            <p:nvPr/>
          </p:nvGrpSpPr>
          <p:grpSpPr>
            <a:xfrm rot="0">
              <a:off x="0" y="0"/>
              <a:ext cx="1297841" cy="626796"/>
              <a:chOff x="0" y="0"/>
              <a:chExt cx="601711" cy="290598"/>
            </a:xfrm>
          </p:grpSpPr>
          <p:sp>
            <p:nvSpPr>
              <p:cNvPr name="Freeform 127" id="12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28" id="12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29" id="129"/>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Convertir a imagen </a:t>
              </a:r>
            </a:p>
          </p:txBody>
        </p:sp>
      </p:grpSp>
      <p:grpSp>
        <p:nvGrpSpPr>
          <p:cNvPr name="Group 130" id="130"/>
          <p:cNvGrpSpPr/>
          <p:nvPr/>
        </p:nvGrpSpPr>
        <p:grpSpPr>
          <a:xfrm rot="0">
            <a:off x="8974181" y="8278948"/>
            <a:ext cx="973400" cy="541779"/>
            <a:chOff x="0" y="0"/>
            <a:chExt cx="1297867" cy="722372"/>
          </a:xfrm>
        </p:grpSpPr>
        <p:grpSp>
          <p:nvGrpSpPr>
            <p:cNvPr name="Group 131" id="131"/>
            <p:cNvGrpSpPr/>
            <p:nvPr/>
          </p:nvGrpSpPr>
          <p:grpSpPr>
            <a:xfrm rot="0">
              <a:off x="27" y="95577"/>
              <a:ext cx="1297841" cy="626796"/>
              <a:chOff x="0" y="0"/>
              <a:chExt cx="601711" cy="290598"/>
            </a:xfrm>
          </p:grpSpPr>
          <p:sp>
            <p:nvSpPr>
              <p:cNvPr name="Freeform 132" id="132"/>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33" id="133"/>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34" id="134"/>
            <p:cNvGrpSpPr/>
            <p:nvPr/>
          </p:nvGrpSpPr>
          <p:grpSpPr>
            <a:xfrm rot="0">
              <a:off x="0" y="0"/>
              <a:ext cx="1297841" cy="626796"/>
              <a:chOff x="0" y="0"/>
              <a:chExt cx="601711" cy="290598"/>
            </a:xfrm>
          </p:grpSpPr>
          <p:sp>
            <p:nvSpPr>
              <p:cNvPr name="Freeform 135" id="135"/>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36" id="136"/>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37" id="137"/>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Identificar dedo índice</a:t>
              </a:r>
            </a:p>
          </p:txBody>
        </p:sp>
      </p:grpSp>
      <p:grpSp>
        <p:nvGrpSpPr>
          <p:cNvPr name="Group 138" id="138"/>
          <p:cNvGrpSpPr/>
          <p:nvPr/>
        </p:nvGrpSpPr>
        <p:grpSpPr>
          <a:xfrm rot="0">
            <a:off x="10437835" y="7034886"/>
            <a:ext cx="973400" cy="541779"/>
            <a:chOff x="0" y="0"/>
            <a:chExt cx="1297867" cy="722372"/>
          </a:xfrm>
        </p:grpSpPr>
        <p:grpSp>
          <p:nvGrpSpPr>
            <p:cNvPr name="Group 139" id="139"/>
            <p:cNvGrpSpPr/>
            <p:nvPr/>
          </p:nvGrpSpPr>
          <p:grpSpPr>
            <a:xfrm rot="0">
              <a:off x="27" y="95577"/>
              <a:ext cx="1297841" cy="626796"/>
              <a:chOff x="0" y="0"/>
              <a:chExt cx="601711" cy="290598"/>
            </a:xfrm>
          </p:grpSpPr>
          <p:sp>
            <p:nvSpPr>
              <p:cNvPr name="Freeform 140" id="140"/>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41" id="141"/>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42" id="142"/>
            <p:cNvGrpSpPr/>
            <p:nvPr/>
          </p:nvGrpSpPr>
          <p:grpSpPr>
            <a:xfrm rot="0">
              <a:off x="0" y="0"/>
              <a:ext cx="1297841" cy="626796"/>
              <a:chOff x="0" y="0"/>
              <a:chExt cx="601711" cy="290598"/>
            </a:xfrm>
          </p:grpSpPr>
          <p:sp>
            <p:nvSpPr>
              <p:cNvPr name="Freeform 143" id="143"/>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44" id="144"/>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45" id="145"/>
            <p:cNvSpPr txBox="true"/>
            <p:nvPr/>
          </p:nvSpPr>
          <p:spPr>
            <a:xfrm rot="0">
              <a:off x="156777" y="139831"/>
              <a:ext cx="967423" cy="341660"/>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Capturar trayectoria</a:t>
              </a:r>
            </a:p>
          </p:txBody>
        </p:sp>
      </p:grpSp>
      <p:grpSp>
        <p:nvGrpSpPr>
          <p:cNvPr name="Group 146" id="146"/>
          <p:cNvGrpSpPr/>
          <p:nvPr/>
        </p:nvGrpSpPr>
        <p:grpSpPr>
          <a:xfrm rot="0">
            <a:off x="6186536" y="4210799"/>
            <a:ext cx="366199" cy="366199"/>
            <a:chOff x="0" y="0"/>
            <a:chExt cx="488265" cy="488265"/>
          </a:xfrm>
        </p:grpSpPr>
        <p:grpSp>
          <p:nvGrpSpPr>
            <p:cNvPr name="Group 147" id="147"/>
            <p:cNvGrpSpPr/>
            <p:nvPr/>
          </p:nvGrpSpPr>
          <p:grpSpPr>
            <a:xfrm rot="0">
              <a:off x="0" y="0"/>
              <a:ext cx="488265" cy="488265"/>
              <a:chOff x="0" y="0"/>
              <a:chExt cx="812800" cy="812800"/>
            </a:xfrm>
          </p:grpSpPr>
          <p:sp>
            <p:nvSpPr>
              <p:cNvPr name="Freeform 148" id="148"/>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149" id="149"/>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150" id="150"/>
            <p:cNvSpPr txBox="true"/>
            <p:nvPr/>
          </p:nvSpPr>
          <p:spPr>
            <a:xfrm rot="0">
              <a:off x="8980" y="161986"/>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NO</a:t>
              </a:r>
            </a:p>
          </p:txBody>
        </p:sp>
      </p:grpSp>
      <p:grpSp>
        <p:nvGrpSpPr>
          <p:cNvPr name="Group 151" id="151"/>
          <p:cNvGrpSpPr/>
          <p:nvPr/>
        </p:nvGrpSpPr>
        <p:grpSpPr>
          <a:xfrm rot="0">
            <a:off x="4867396" y="4856574"/>
            <a:ext cx="366199" cy="366199"/>
            <a:chOff x="0" y="0"/>
            <a:chExt cx="488265" cy="488265"/>
          </a:xfrm>
        </p:grpSpPr>
        <p:grpSp>
          <p:nvGrpSpPr>
            <p:cNvPr name="Group 152" id="152"/>
            <p:cNvGrpSpPr/>
            <p:nvPr/>
          </p:nvGrpSpPr>
          <p:grpSpPr>
            <a:xfrm rot="0">
              <a:off x="0" y="0"/>
              <a:ext cx="488265" cy="488265"/>
              <a:chOff x="0" y="0"/>
              <a:chExt cx="812800" cy="812800"/>
            </a:xfrm>
          </p:grpSpPr>
          <p:sp>
            <p:nvSpPr>
              <p:cNvPr name="Freeform 153" id="153"/>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154" id="154"/>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155" id="155"/>
            <p:cNvSpPr txBox="true"/>
            <p:nvPr/>
          </p:nvSpPr>
          <p:spPr>
            <a:xfrm rot="0">
              <a:off x="8980" y="170471"/>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YES</a:t>
              </a:r>
            </a:p>
          </p:txBody>
        </p:sp>
      </p:grpSp>
      <p:grpSp>
        <p:nvGrpSpPr>
          <p:cNvPr name="Group 156" id="156"/>
          <p:cNvGrpSpPr/>
          <p:nvPr/>
        </p:nvGrpSpPr>
        <p:grpSpPr>
          <a:xfrm rot="0">
            <a:off x="14032272" y="2049988"/>
            <a:ext cx="765487" cy="683024"/>
            <a:chOff x="0" y="0"/>
            <a:chExt cx="1020649" cy="910699"/>
          </a:xfrm>
        </p:grpSpPr>
        <p:grpSp>
          <p:nvGrpSpPr>
            <p:cNvPr name="Group 157" id="157"/>
            <p:cNvGrpSpPr/>
            <p:nvPr/>
          </p:nvGrpSpPr>
          <p:grpSpPr>
            <a:xfrm rot="0">
              <a:off x="0" y="0"/>
              <a:ext cx="1020649" cy="910699"/>
              <a:chOff x="0" y="0"/>
              <a:chExt cx="910931" cy="812800"/>
            </a:xfrm>
          </p:grpSpPr>
          <p:sp>
            <p:nvSpPr>
              <p:cNvPr name="Freeform 158" id="158"/>
              <p:cNvSpPr/>
              <p:nvPr/>
            </p:nvSpPr>
            <p:spPr>
              <a:xfrm flipH="false" flipV="false" rot="0">
                <a:off x="23826" y="15237"/>
                <a:ext cx="863279" cy="782327"/>
              </a:xfrm>
              <a:custGeom>
                <a:avLst/>
                <a:gdLst/>
                <a:ahLst/>
                <a:cxnLst/>
                <a:rect r="r" b="b" t="t" l="l"/>
                <a:pathLst>
                  <a:path h="782327" w="863279">
                    <a:moveTo>
                      <a:pt x="471328" y="20176"/>
                    </a:moveTo>
                    <a:lnTo>
                      <a:pt x="847416" y="355750"/>
                    </a:lnTo>
                    <a:cubicBezTo>
                      <a:pt x="857508" y="364755"/>
                      <a:pt x="863279" y="377638"/>
                      <a:pt x="863279" y="391163"/>
                    </a:cubicBezTo>
                    <a:cubicBezTo>
                      <a:pt x="863279" y="404688"/>
                      <a:pt x="857508" y="417571"/>
                      <a:pt x="847416" y="426576"/>
                    </a:cubicBezTo>
                    <a:lnTo>
                      <a:pt x="471328" y="762150"/>
                    </a:lnTo>
                    <a:cubicBezTo>
                      <a:pt x="448716" y="782326"/>
                      <a:pt x="414563" y="782326"/>
                      <a:pt x="391950" y="762150"/>
                    </a:cubicBezTo>
                    <a:lnTo>
                      <a:pt x="15863" y="426576"/>
                    </a:lnTo>
                    <a:cubicBezTo>
                      <a:pt x="5771" y="417571"/>
                      <a:pt x="0" y="404688"/>
                      <a:pt x="0" y="391163"/>
                    </a:cubicBezTo>
                    <a:cubicBezTo>
                      <a:pt x="0" y="377638"/>
                      <a:pt x="5771" y="364755"/>
                      <a:pt x="15863" y="355750"/>
                    </a:cubicBezTo>
                    <a:lnTo>
                      <a:pt x="391950" y="20176"/>
                    </a:lnTo>
                    <a:cubicBezTo>
                      <a:pt x="414563" y="0"/>
                      <a:pt x="448716" y="0"/>
                      <a:pt x="471328" y="20176"/>
                    </a:cubicBezTo>
                    <a:close/>
                  </a:path>
                </a:pathLst>
              </a:custGeom>
              <a:solidFill>
                <a:srgbClr val="A3C6A5"/>
              </a:solidFill>
            </p:spPr>
          </p:sp>
          <p:sp>
            <p:nvSpPr>
              <p:cNvPr name="TextBox 159" id="159"/>
              <p:cNvSpPr txBox="true"/>
              <p:nvPr/>
            </p:nvSpPr>
            <p:spPr>
              <a:xfrm>
                <a:off x="156566" y="120650"/>
                <a:ext cx="597798" cy="552450"/>
              </a:xfrm>
              <a:prstGeom prst="rect">
                <a:avLst/>
              </a:prstGeom>
            </p:spPr>
            <p:txBody>
              <a:bodyPr anchor="ctr" rtlCol="false" tIns="37734" lIns="37734" bIns="37734" rIns="37734"/>
              <a:lstStyle/>
              <a:p>
                <a:pPr algn="ctr">
                  <a:lnSpc>
                    <a:spcPts val="1620"/>
                  </a:lnSpc>
                </a:pPr>
              </a:p>
            </p:txBody>
          </p:sp>
        </p:grpSp>
        <p:sp>
          <p:nvSpPr>
            <p:cNvPr name="TextBox 160" id="160"/>
            <p:cNvSpPr txBox="true"/>
            <p:nvPr/>
          </p:nvSpPr>
          <p:spPr>
            <a:xfrm rot="0">
              <a:off x="18771" y="291323"/>
              <a:ext cx="949077" cy="287690"/>
            </a:xfrm>
            <a:prstGeom prst="rect">
              <a:avLst/>
            </a:prstGeom>
          </p:spPr>
          <p:txBody>
            <a:bodyPr anchor="t" rtlCol="false" tIns="0" lIns="0" bIns="0" rIns="0">
              <a:spAutoFit/>
            </a:bodyPr>
            <a:lstStyle/>
            <a:p>
              <a:pPr algn="ctr">
                <a:lnSpc>
                  <a:spcPts val="1841"/>
                </a:lnSpc>
                <a:spcBef>
                  <a:spcPct val="0"/>
                </a:spcBef>
              </a:pPr>
              <a:r>
                <a:rPr lang="en-US" sz="1315">
                  <a:solidFill>
                    <a:srgbClr val="FFFFFF"/>
                  </a:solidFill>
                  <a:latin typeface="Garet Bold"/>
                </a:rPr>
                <a:t>END</a:t>
              </a:r>
            </a:p>
          </p:txBody>
        </p:sp>
      </p:grpSp>
      <p:grpSp>
        <p:nvGrpSpPr>
          <p:cNvPr name="Group 161" id="161"/>
          <p:cNvGrpSpPr/>
          <p:nvPr/>
        </p:nvGrpSpPr>
        <p:grpSpPr>
          <a:xfrm rot="0">
            <a:off x="9686963" y="1311332"/>
            <a:ext cx="776738" cy="693064"/>
            <a:chOff x="0" y="0"/>
            <a:chExt cx="1035651" cy="924085"/>
          </a:xfrm>
        </p:grpSpPr>
        <p:grpSp>
          <p:nvGrpSpPr>
            <p:cNvPr name="Group 162" id="162"/>
            <p:cNvGrpSpPr/>
            <p:nvPr/>
          </p:nvGrpSpPr>
          <p:grpSpPr>
            <a:xfrm rot="0">
              <a:off x="0" y="0"/>
              <a:ext cx="1035651" cy="924085"/>
              <a:chOff x="0" y="0"/>
              <a:chExt cx="910931" cy="812800"/>
            </a:xfrm>
          </p:grpSpPr>
          <p:sp>
            <p:nvSpPr>
              <p:cNvPr name="Freeform 163" id="163"/>
              <p:cNvSpPr/>
              <p:nvPr/>
            </p:nvSpPr>
            <p:spPr>
              <a:xfrm flipH="false" flipV="false" rot="0">
                <a:off x="23826" y="15237"/>
                <a:ext cx="863279" cy="782327"/>
              </a:xfrm>
              <a:custGeom>
                <a:avLst/>
                <a:gdLst/>
                <a:ahLst/>
                <a:cxnLst/>
                <a:rect r="r" b="b" t="t" l="l"/>
                <a:pathLst>
                  <a:path h="782327" w="863279">
                    <a:moveTo>
                      <a:pt x="471328" y="20176"/>
                    </a:moveTo>
                    <a:lnTo>
                      <a:pt x="847416" y="355750"/>
                    </a:lnTo>
                    <a:cubicBezTo>
                      <a:pt x="857508" y="364755"/>
                      <a:pt x="863279" y="377638"/>
                      <a:pt x="863279" y="391163"/>
                    </a:cubicBezTo>
                    <a:cubicBezTo>
                      <a:pt x="863279" y="404688"/>
                      <a:pt x="857508" y="417571"/>
                      <a:pt x="847416" y="426576"/>
                    </a:cubicBezTo>
                    <a:lnTo>
                      <a:pt x="471328" y="762150"/>
                    </a:lnTo>
                    <a:cubicBezTo>
                      <a:pt x="448716" y="782326"/>
                      <a:pt x="414563" y="782326"/>
                      <a:pt x="391950" y="762150"/>
                    </a:cubicBezTo>
                    <a:lnTo>
                      <a:pt x="15863" y="426576"/>
                    </a:lnTo>
                    <a:cubicBezTo>
                      <a:pt x="5771" y="417571"/>
                      <a:pt x="0" y="404688"/>
                      <a:pt x="0" y="391163"/>
                    </a:cubicBezTo>
                    <a:cubicBezTo>
                      <a:pt x="0" y="377638"/>
                      <a:pt x="5771" y="364755"/>
                      <a:pt x="15863" y="355750"/>
                    </a:cubicBezTo>
                    <a:lnTo>
                      <a:pt x="391950" y="20176"/>
                    </a:lnTo>
                    <a:cubicBezTo>
                      <a:pt x="414563" y="0"/>
                      <a:pt x="448716" y="0"/>
                      <a:pt x="471328" y="20176"/>
                    </a:cubicBezTo>
                    <a:close/>
                  </a:path>
                </a:pathLst>
              </a:custGeom>
              <a:solidFill>
                <a:srgbClr val="A3C6A5"/>
              </a:solidFill>
            </p:spPr>
          </p:sp>
          <p:sp>
            <p:nvSpPr>
              <p:cNvPr name="TextBox 164" id="164"/>
              <p:cNvSpPr txBox="true"/>
              <p:nvPr/>
            </p:nvSpPr>
            <p:spPr>
              <a:xfrm>
                <a:off x="156566" y="120650"/>
                <a:ext cx="597798" cy="552450"/>
              </a:xfrm>
              <a:prstGeom prst="rect">
                <a:avLst/>
              </a:prstGeom>
            </p:spPr>
            <p:txBody>
              <a:bodyPr anchor="ctr" rtlCol="false" tIns="37734" lIns="37734" bIns="37734" rIns="37734"/>
              <a:lstStyle/>
              <a:p>
                <a:pPr algn="ctr">
                  <a:lnSpc>
                    <a:spcPts val="1620"/>
                  </a:lnSpc>
                </a:pPr>
              </a:p>
            </p:txBody>
          </p:sp>
        </p:grpSp>
        <p:sp>
          <p:nvSpPr>
            <p:cNvPr name="TextBox 165" id="165"/>
            <p:cNvSpPr txBox="true"/>
            <p:nvPr/>
          </p:nvSpPr>
          <p:spPr>
            <a:xfrm rot="0">
              <a:off x="19046" y="305550"/>
              <a:ext cx="963027" cy="281974"/>
            </a:xfrm>
            <a:prstGeom prst="rect">
              <a:avLst/>
            </a:prstGeom>
          </p:spPr>
          <p:txBody>
            <a:bodyPr anchor="t" rtlCol="false" tIns="0" lIns="0" bIns="0" rIns="0">
              <a:spAutoFit/>
            </a:bodyPr>
            <a:lstStyle/>
            <a:p>
              <a:pPr algn="ctr">
                <a:lnSpc>
                  <a:spcPts val="1868"/>
                </a:lnSpc>
                <a:spcBef>
                  <a:spcPct val="0"/>
                </a:spcBef>
              </a:pPr>
              <a:r>
                <a:rPr lang="en-US" sz="1334">
                  <a:solidFill>
                    <a:srgbClr val="FFFFFF"/>
                  </a:solidFill>
                  <a:latin typeface="Garet Bold"/>
                </a:rPr>
                <a:t>START</a:t>
              </a:r>
            </a:p>
          </p:txBody>
        </p:sp>
      </p:grpSp>
      <p:sp>
        <p:nvSpPr>
          <p:cNvPr name="AutoShape 166" id="166"/>
          <p:cNvSpPr/>
          <p:nvPr/>
        </p:nvSpPr>
        <p:spPr>
          <a:xfrm flipV="true">
            <a:off x="13054135" y="2759551"/>
            <a:ext cx="3014" cy="308296"/>
          </a:xfrm>
          <a:prstGeom prst="line">
            <a:avLst/>
          </a:prstGeom>
          <a:ln cap="rnd" w="9525">
            <a:solidFill>
              <a:srgbClr val="000000"/>
            </a:solidFill>
            <a:prstDash val="solid"/>
            <a:headEnd type="arrow" len="sm" w="med"/>
            <a:tailEnd type="none" len="sm" w="sm"/>
          </a:ln>
        </p:spPr>
      </p:sp>
      <p:sp>
        <p:nvSpPr>
          <p:cNvPr name="AutoShape 167" id="167"/>
          <p:cNvSpPr/>
          <p:nvPr/>
        </p:nvSpPr>
        <p:spPr>
          <a:xfrm flipH="true" flipV="true">
            <a:off x="3225402" y="2320877"/>
            <a:ext cx="1665309" cy="12103"/>
          </a:xfrm>
          <a:prstGeom prst="line">
            <a:avLst/>
          </a:prstGeom>
          <a:ln cap="rnd" w="9525">
            <a:solidFill>
              <a:srgbClr val="000000"/>
            </a:solidFill>
            <a:prstDash val="solid"/>
            <a:headEnd type="arrow" len="sm" w="med"/>
            <a:tailEnd type="none" len="sm" w="sm"/>
          </a:ln>
        </p:spPr>
      </p:sp>
      <p:sp>
        <p:nvSpPr>
          <p:cNvPr name="AutoShape 168" id="168"/>
          <p:cNvSpPr/>
          <p:nvPr/>
        </p:nvSpPr>
        <p:spPr>
          <a:xfrm flipV="true">
            <a:off x="2726765" y="2591767"/>
            <a:ext cx="10973" cy="3083983"/>
          </a:xfrm>
          <a:prstGeom prst="line">
            <a:avLst/>
          </a:prstGeom>
          <a:ln cap="rnd" w="9525">
            <a:solidFill>
              <a:srgbClr val="000000"/>
            </a:solidFill>
            <a:prstDash val="solid"/>
            <a:headEnd type="arrow" len="sm" w="med"/>
            <a:tailEnd type="none" len="sm" w="sm"/>
          </a:ln>
        </p:spPr>
      </p:sp>
      <p:sp>
        <p:nvSpPr>
          <p:cNvPr name="AutoShape 169" id="169"/>
          <p:cNvSpPr/>
          <p:nvPr/>
        </p:nvSpPr>
        <p:spPr>
          <a:xfrm>
            <a:off x="5073811" y="8820727"/>
            <a:ext cx="0" cy="547780"/>
          </a:xfrm>
          <a:prstGeom prst="line">
            <a:avLst/>
          </a:prstGeom>
          <a:ln cap="rnd" w="9525">
            <a:solidFill>
              <a:srgbClr val="000000"/>
            </a:solidFill>
            <a:prstDash val="solid"/>
            <a:headEnd type="arrow" len="sm" w="med"/>
            <a:tailEnd type="none" len="sm" w="sm"/>
          </a:ln>
        </p:spPr>
      </p:sp>
      <p:sp>
        <p:nvSpPr>
          <p:cNvPr name="AutoShape 170" id="170"/>
          <p:cNvSpPr/>
          <p:nvPr/>
        </p:nvSpPr>
        <p:spPr>
          <a:xfrm flipV="true">
            <a:off x="5560511" y="3330372"/>
            <a:ext cx="809135" cy="5709"/>
          </a:xfrm>
          <a:prstGeom prst="line">
            <a:avLst/>
          </a:prstGeom>
          <a:ln cap="rnd" w="9525">
            <a:solidFill>
              <a:srgbClr val="000000"/>
            </a:solidFill>
            <a:prstDash val="solid"/>
            <a:headEnd type="arrow" len="sm" w="med"/>
            <a:tailEnd type="none" len="sm" w="sm"/>
          </a:ln>
        </p:spPr>
      </p:sp>
      <p:sp>
        <p:nvSpPr>
          <p:cNvPr name="AutoShape 171" id="171"/>
          <p:cNvSpPr/>
          <p:nvPr/>
        </p:nvSpPr>
        <p:spPr>
          <a:xfrm flipV="true">
            <a:off x="5050495" y="7305776"/>
            <a:ext cx="0" cy="316993"/>
          </a:xfrm>
          <a:prstGeom prst="line">
            <a:avLst/>
          </a:prstGeom>
          <a:ln cap="rnd" w="9525">
            <a:solidFill>
              <a:srgbClr val="000000"/>
            </a:solidFill>
            <a:prstDash val="solid"/>
            <a:headEnd type="arrow" len="sm" w="med"/>
            <a:tailEnd type="none" len="sm" w="sm"/>
          </a:ln>
        </p:spPr>
      </p:sp>
      <p:sp>
        <p:nvSpPr>
          <p:cNvPr name="AutoShape 172" id="172"/>
          <p:cNvSpPr/>
          <p:nvPr/>
        </p:nvSpPr>
        <p:spPr>
          <a:xfrm>
            <a:off x="7343026" y="3332988"/>
            <a:ext cx="575485" cy="3093"/>
          </a:xfrm>
          <a:prstGeom prst="line">
            <a:avLst/>
          </a:prstGeom>
          <a:ln cap="rnd" w="9525">
            <a:solidFill>
              <a:srgbClr val="000000"/>
            </a:solidFill>
            <a:prstDash val="solid"/>
            <a:headEnd type="arrow" len="sm" w="med"/>
            <a:tailEnd type="none" len="sm" w="sm"/>
          </a:ln>
        </p:spPr>
      </p:sp>
      <p:sp>
        <p:nvSpPr>
          <p:cNvPr name="AutoShape 173" id="173"/>
          <p:cNvSpPr/>
          <p:nvPr/>
        </p:nvSpPr>
        <p:spPr>
          <a:xfrm flipH="true" flipV="true">
            <a:off x="5050495" y="4660930"/>
            <a:ext cx="0" cy="195644"/>
          </a:xfrm>
          <a:prstGeom prst="line">
            <a:avLst/>
          </a:prstGeom>
          <a:ln cap="rnd" w="9525">
            <a:solidFill>
              <a:srgbClr val="000000"/>
            </a:solidFill>
            <a:prstDash val="solid"/>
            <a:headEnd type="arrow" len="sm" w="med"/>
            <a:tailEnd type="none" len="sm" w="sm"/>
          </a:ln>
        </p:spPr>
      </p:sp>
      <p:sp>
        <p:nvSpPr>
          <p:cNvPr name="AutoShape 174" id="174"/>
          <p:cNvSpPr/>
          <p:nvPr/>
        </p:nvSpPr>
        <p:spPr>
          <a:xfrm flipH="true">
            <a:off x="2909213" y="5858849"/>
            <a:ext cx="1654582" cy="0"/>
          </a:xfrm>
          <a:prstGeom prst="line">
            <a:avLst/>
          </a:prstGeom>
          <a:ln cap="rnd" w="9525">
            <a:solidFill>
              <a:srgbClr val="000000"/>
            </a:solidFill>
            <a:prstDash val="solid"/>
            <a:headEnd type="arrow" len="sm" w="med"/>
            <a:tailEnd type="none" len="sm" w="sm"/>
          </a:ln>
        </p:spPr>
      </p:sp>
      <p:sp>
        <p:nvSpPr>
          <p:cNvPr name="AutoShape 175" id="175"/>
          <p:cNvSpPr/>
          <p:nvPr/>
        </p:nvSpPr>
        <p:spPr>
          <a:xfrm flipH="true">
            <a:off x="4057646" y="3336081"/>
            <a:ext cx="529464" cy="0"/>
          </a:xfrm>
          <a:prstGeom prst="line">
            <a:avLst/>
          </a:prstGeom>
          <a:ln cap="rnd" w="9525">
            <a:solidFill>
              <a:srgbClr val="000000"/>
            </a:solidFill>
            <a:prstDash val="solid"/>
            <a:headEnd type="arrow" len="sm" w="med"/>
            <a:tailEnd type="none" len="sm" w="sm"/>
          </a:ln>
        </p:spPr>
      </p:sp>
      <p:sp>
        <p:nvSpPr>
          <p:cNvPr name="AutoShape 176" id="176"/>
          <p:cNvSpPr/>
          <p:nvPr/>
        </p:nvSpPr>
        <p:spPr>
          <a:xfrm flipV="true">
            <a:off x="5050495" y="5222773"/>
            <a:ext cx="0" cy="365187"/>
          </a:xfrm>
          <a:prstGeom prst="line">
            <a:avLst/>
          </a:prstGeom>
          <a:ln cap="rnd" w="9525">
            <a:solidFill>
              <a:srgbClr val="000000"/>
            </a:solidFill>
            <a:prstDash val="solid"/>
            <a:headEnd type="arrow" len="sm" w="med"/>
            <a:tailEnd type="none" len="sm" w="sm"/>
          </a:ln>
        </p:spPr>
      </p:sp>
      <p:grpSp>
        <p:nvGrpSpPr>
          <p:cNvPr name="Group 177" id="177"/>
          <p:cNvGrpSpPr/>
          <p:nvPr/>
        </p:nvGrpSpPr>
        <p:grpSpPr>
          <a:xfrm rot="0">
            <a:off x="6552735" y="8278948"/>
            <a:ext cx="973400" cy="541779"/>
            <a:chOff x="0" y="0"/>
            <a:chExt cx="1297867" cy="722372"/>
          </a:xfrm>
        </p:grpSpPr>
        <p:grpSp>
          <p:nvGrpSpPr>
            <p:cNvPr name="Group 178" id="178"/>
            <p:cNvGrpSpPr/>
            <p:nvPr/>
          </p:nvGrpSpPr>
          <p:grpSpPr>
            <a:xfrm rot="0">
              <a:off x="27" y="95577"/>
              <a:ext cx="1297841" cy="626796"/>
              <a:chOff x="0" y="0"/>
              <a:chExt cx="601711" cy="290598"/>
            </a:xfrm>
          </p:grpSpPr>
          <p:sp>
            <p:nvSpPr>
              <p:cNvPr name="Freeform 179" id="179"/>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80" id="180"/>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81" id="181"/>
            <p:cNvGrpSpPr/>
            <p:nvPr/>
          </p:nvGrpSpPr>
          <p:grpSpPr>
            <a:xfrm rot="0">
              <a:off x="0" y="0"/>
              <a:ext cx="1297841" cy="626796"/>
              <a:chOff x="0" y="0"/>
              <a:chExt cx="601711" cy="290598"/>
            </a:xfrm>
          </p:grpSpPr>
          <p:sp>
            <p:nvSpPr>
              <p:cNvPr name="Freeform 182" id="182"/>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83" id="183"/>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84" id="184"/>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¿tecla “i” presionada?</a:t>
              </a:r>
            </a:p>
          </p:txBody>
        </p:sp>
      </p:grpSp>
      <p:grpSp>
        <p:nvGrpSpPr>
          <p:cNvPr name="Group 185" id="185"/>
          <p:cNvGrpSpPr/>
          <p:nvPr/>
        </p:nvGrpSpPr>
        <p:grpSpPr>
          <a:xfrm rot="0">
            <a:off x="12679212" y="8292304"/>
            <a:ext cx="973400" cy="541779"/>
            <a:chOff x="0" y="0"/>
            <a:chExt cx="1297867" cy="722372"/>
          </a:xfrm>
        </p:grpSpPr>
        <p:grpSp>
          <p:nvGrpSpPr>
            <p:cNvPr name="Group 186" id="186"/>
            <p:cNvGrpSpPr/>
            <p:nvPr/>
          </p:nvGrpSpPr>
          <p:grpSpPr>
            <a:xfrm rot="0">
              <a:off x="27" y="95577"/>
              <a:ext cx="1297841" cy="626796"/>
              <a:chOff x="0" y="0"/>
              <a:chExt cx="601711" cy="290598"/>
            </a:xfrm>
          </p:grpSpPr>
          <p:sp>
            <p:nvSpPr>
              <p:cNvPr name="Freeform 187" id="18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88" id="18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89" id="189"/>
            <p:cNvGrpSpPr/>
            <p:nvPr/>
          </p:nvGrpSpPr>
          <p:grpSpPr>
            <a:xfrm rot="0">
              <a:off x="0" y="0"/>
              <a:ext cx="1297841" cy="626796"/>
              <a:chOff x="0" y="0"/>
              <a:chExt cx="601711" cy="290598"/>
            </a:xfrm>
          </p:grpSpPr>
          <p:sp>
            <p:nvSpPr>
              <p:cNvPr name="Freeform 190" id="190"/>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91" id="191"/>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192" id="192"/>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¿tecla “x” presionada?</a:t>
              </a:r>
            </a:p>
          </p:txBody>
        </p:sp>
      </p:grpSp>
      <p:grpSp>
        <p:nvGrpSpPr>
          <p:cNvPr name="Group 193" id="193"/>
          <p:cNvGrpSpPr/>
          <p:nvPr/>
        </p:nvGrpSpPr>
        <p:grpSpPr>
          <a:xfrm rot="0">
            <a:off x="8974181" y="7034886"/>
            <a:ext cx="973400" cy="541779"/>
            <a:chOff x="0" y="0"/>
            <a:chExt cx="1297867" cy="722372"/>
          </a:xfrm>
        </p:grpSpPr>
        <p:grpSp>
          <p:nvGrpSpPr>
            <p:cNvPr name="Group 194" id="194"/>
            <p:cNvGrpSpPr/>
            <p:nvPr/>
          </p:nvGrpSpPr>
          <p:grpSpPr>
            <a:xfrm rot="0">
              <a:off x="27" y="95577"/>
              <a:ext cx="1297841" cy="626796"/>
              <a:chOff x="0" y="0"/>
              <a:chExt cx="601711" cy="290598"/>
            </a:xfrm>
          </p:grpSpPr>
          <p:sp>
            <p:nvSpPr>
              <p:cNvPr name="Freeform 195" id="195"/>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196" id="196"/>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197" id="197"/>
            <p:cNvGrpSpPr/>
            <p:nvPr/>
          </p:nvGrpSpPr>
          <p:grpSpPr>
            <a:xfrm rot="0">
              <a:off x="0" y="0"/>
              <a:ext cx="1297841" cy="626796"/>
              <a:chOff x="0" y="0"/>
              <a:chExt cx="601711" cy="290598"/>
            </a:xfrm>
          </p:grpSpPr>
          <p:sp>
            <p:nvSpPr>
              <p:cNvPr name="Freeform 198" id="198"/>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199" id="199"/>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00" id="200"/>
            <p:cNvSpPr txBox="true"/>
            <p:nvPr/>
          </p:nvSpPr>
          <p:spPr>
            <a:xfrm rot="0">
              <a:off x="156777" y="139831"/>
              <a:ext cx="967423" cy="341533"/>
            </a:xfrm>
            <a:prstGeom prst="rect">
              <a:avLst/>
            </a:prstGeom>
          </p:spPr>
          <p:txBody>
            <a:bodyPr anchor="t" rtlCol="false" tIns="0" lIns="0" bIns="0" rIns="0">
              <a:spAutoFit/>
            </a:bodyPr>
            <a:lstStyle/>
            <a:p>
              <a:pPr algn="ctr">
                <a:lnSpc>
                  <a:spcPts val="1075"/>
                </a:lnSpc>
              </a:pPr>
              <a:r>
                <a:rPr lang="en-US" sz="768">
                  <a:solidFill>
                    <a:srgbClr val="000000"/>
                  </a:solidFill>
                  <a:latin typeface="Garet"/>
                </a:rPr>
                <a:t>Iniciar </a:t>
              </a:r>
            </a:p>
            <a:p>
              <a:pPr algn="ctr">
                <a:lnSpc>
                  <a:spcPts val="1075"/>
                </a:lnSpc>
                <a:spcBef>
                  <a:spcPct val="0"/>
                </a:spcBef>
              </a:pPr>
              <a:r>
                <a:rPr lang="en-US" sz="768">
                  <a:solidFill>
                    <a:srgbClr val="000000"/>
                  </a:solidFill>
                  <a:latin typeface="Garet"/>
                </a:rPr>
                <a:t>dibujo</a:t>
              </a:r>
            </a:p>
          </p:txBody>
        </p:sp>
      </p:grpSp>
      <p:grpSp>
        <p:nvGrpSpPr>
          <p:cNvPr name="Group 201" id="201"/>
          <p:cNvGrpSpPr/>
          <p:nvPr/>
        </p:nvGrpSpPr>
        <p:grpSpPr>
          <a:xfrm rot="0">
            <a:off x="12721349" y="7034886"/>
            <a:ext cx="973400" cy="541779"/>
            <a:chOff x="0" y="0"/>
            <a:chExt cx="1297867" cy="722372"/>
          </a:xfrm>
        </p:grpSpPr>
        <p:grpSp>
          <p:nvGrpSpPr>
            <p:cNvPr name="Group 202" id="202"/>
            <p:cNvGrpSpPr/>
            <p:nvPr/>
          </p:nvGrpSpPr>
          <p:grpSpPr>
            <a:xfrm rot="0">
              <a:off x="27" y="95577"/>
              <a:ext cx="1297841" cy="626796"/>
              <a:chOff x="0" y="0"/>
              <a:chExt cx="601711" cy="290598"/>
            </a:xfrm>
          </p:grpSpPr>
          <p:sp>
            <p:nvSpPr>
              <p:cNvPr name="Freeform 203" id="203"/>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04" id="204"/>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05" id="205"/>
            <p:cNvGrpSpPr/>
            <p:nvPr/>
          </p:nvGrpSpPr>
          <p:grpSpPr>
            <a:xfrm rot="0">
              <a:off x="0" y="0"/>
              <a:ext cx="1297841" cy="626796"/>
              <a:chOff x="0" y="0"/>
              <a:chExt cx="601711" cy="290598"/>
            </a:xfrm>
          </p:grpSpPr>
          <p:sp>
            <p:nvSpPr>
              <p:cNvPr name="Freeform 206" id="206"/>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07" id="207"/>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08" id="208"/>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Reiniciar dibujo</a:t>
              </a:r>
            </a:p>
          </p:txBody>
        </p:sp>
      </p:grpSp>
      <p:grpSp>
        <p:nvGrpSpPr>
          <p:cNvPr name="Group 209" id="209"/>
          <p:cNvGrpSpPr/>
          <p:nvPr/>
        </p:nvGrpSpPr>
        <p:grpSpPr>
          <a:xfrm rot="0">
            <a:off x="4587110" y="9368507"/>
            <a:ext cx="973400" cy="541779"/>
            <a:chOff x="0" y="0"/>
            <a:chExt cx="1297867" cy="722372"/>
          </a:xfrm>
        </p:grpSpPr>
        <p:grpSp>
          <p:nvGrpSpPr>
            <p:cNvPr name="Group 210" id="210"/>
            <p:cNvGrpSpPr/>
            <p:nvPr/>
          </p:nvGrpSpPr>
          <p:grpSpPr>
            <a:xfrm rot="0">
              <a:off x="27" y="95577"/>
              <a:ext cx="1297841" cy="626796"/>
              <a:chOff x="0" y="0"/>
              <a:chExt cx="601711" cy="290598"/>
            </a:xfrm>
          </p:grpSpPr>
          <p:sp>
            <p:nvSpPr>
              <p:cNvPr name="Freeform 211" id="211"/>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12" id="212"/>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13" id="213"/>
            <p:cNvGrpSpPr/>
            <p:nvPr/>
          </p:nvGrpSpPr>
          <p:grpSpPr>
            <a:xfrm rot="0">
              <a:off x="0" y="0"/>
              <a:ext cx="1297841" cy="626796"/>
              <a:chOff x="0" y="0"/>
              <a:chExt cx="601711" cy="290598"/>
            </a:xfrm>
          </p:grpSpPr>
          <p:sp>
            <p:nvSpPr>
              <p:cNvPr name="Freeform 214" id="214"/>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15" id="215"/>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16" id="216"/>
            <p:cNvSpPr txBox="true"/>
            <p:nvPr/>
          </p:nvSpPr>
          <p:spPr>
            <a:xfrm rot="0">
              <a:off x="156777" y="139831"/>
              <a:ext cx="967423" cy="341533"/>
            </a:xfrm>
            <a:prstGeom prst="rect">
              <a:avLst/>
            </a:prstGeom>
          </p:spPr>
          <p:txBody>
            <a:bodyPr anchor="t" rtlCol="false" tIns="0" lIns="0" bIns="0" rIns="0">
              <a:spAutoFit/>
            </a:bodyPr>
            <a:lstStyle/>
            <a:p>
              <a:pPr algn="ctr">
                <a:lnSpc>
                  <a:spcPts val="1075"/>
                </a:lnSpc>
              </a:pPr>
              <a:r>
                <a:rPr lang="en-US" sz="768">
                  <a:solidFill>
                    <a:srgbClr val="000000"/>
                  </a:solidFill>
                  <a:latin typeface="Garet"/>
                </a:rPr>
                <a:t>Detener</a:t>
              </a:r>
            </a:p>
            <a:p>
              <a:pPr algn="ctr">
                <a:lnSpc>
                  <a:spcPts val="1075"/>
                </a:lnSpc>
                <a:spcBef>
                  <a:spcPct val="0"/>
                </a:spcBef>
              </a:pPr>
              <a:r>
                <a:rPr lang="en-US" sz="768">
                  <a:solidFill>
                    <a:srgbClr val="000000"/>
                  </a:solidFill>
                  <a:latin typeface="Garet"/>
                </a:rPr>
                <a:t>dibujo</a:t>
              </a:r>
            </a:p>
          </p:txBody>
        </p:sp>
      </p:grpSp>
      <p:grpSp>
        <p:nvGrpSpPr>
          <p:cNvPr name="Group 217" id="217"/>
          <p:cNvGrpSpPr/>
          <p:nvPr/>
        </p:nvGrpSpPr>
        <p:grpSpPr>
          <a:xfrm rot="0">
            <a:off x="10437835" y="8278948"/>
            <a:ext cx="973400" cy="541779"/>
            <a:chOff x="0" y="0"/>
            <a:chExt cx="1297867" cy="722372"/>
          </a:xfrm>
        </p:grpSpPr>
        <p:grpSp>
          <p:nvGrpSpPr>
            <p:cNvPr name="Group 218" id="218"/>
            <p:cNvGrpSpPr/>
            <p:nvPr/>
          </p:nvGrpSpPr>
          <p:grpSpPr>
            <a:xfrm rot="0">
              <a:off x="27" y="95577"/>
              <a:ext cx="1297841" cy="626796"/>
              <a:chOff x="0" y="0"/>
              <a:chExt cx="601711" cy="290598"/>
            </a:xfrm>
          </p:grpSpPr>
          <p:sp>
            <p:nvSpPr>
              <p:cNvPr name="Freeform 219" id="219"/>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20" id="220"/>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21" id="221"/>
            <p:cNvGrpSpPr/>
            <p:nvPr/>
          </p:nvGrpSpPr>
          <p:grpSpPr>
            <a:xfrm rot="0">
              <a:off x="0" y="0"/>
              <a:ext cx="1297841" cy="626796"/>
              <a:chOff x="0" y="0"/>
              <a:chExt cx="601711" cy="290598"/>
            </a:xfrm>
          </p:grpSpPr>
          <p:sp>
            <p:nvSpPr>
              <p:cNvPr name="Freeform 222" id="222"/>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23" id="223"/>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24" id="224"/>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¿tecla “v” presionada?</a:t>
              </a:r>
            </a:p>
          </p:txBody>
        </p:sp>
      </p:grpSp>
      <p:grpSp>
        <p:nvGrpSpPr>
          <p:cNvPr name="Group 225" id="225"/>
          <p:cNvGrpSpPr/>
          <p:nvPr/>
        </p:nvGrpSpPr>
        <p:grpSpPr>
          <a:xfrm rot="0">
            <a:off x="4587110" y="3065191"/>
            <a:ext cx="973400" cy="541779"/>
            <a:chOff x="0" y="0"/>
            <a:chExt cx="1297867" cy="722372"/>
          </a:xfrm>
        </p:grpSpPr>
        <p:grpSp>
          <p:nvGrpSpPr>
            <p:cNvPr name="Group 226" id="226"/>
            <p:cNvGrpSpPr/>
            <p:nvPr/>
          </p:nvGrpSpPr>
          <p:grpSpPr>
            <a:xfrm rot="0">
              <a:off x="27" y="95577"/>
              <a:ext cx="1297841" cy="626796"/>
              <a:chOff x="0" y="0"/>
              <a:chExt cx="601711" cy="290598"/>
            </a:xfrm>
          </p:grpSpPr>
          <p:sp>
            <p:nvSpPr>
              <p:cNvPr name="Freeform 227" id="22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28" id="22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29" id="229"/>
            <p:cNvGrpSpPr/>
            <p:nvPr/>
          </p:nvGrpSpPr>
          <p:grpSpPr>
            <a:xfrm rot="0">
              <a:off x="0" y="0"/>
              <a:ext cx="1297841" cy="626796"/>
              <a:chOff x="0" y="0"/>
              <a:chExt cx="601711" cy="290598"/>
            </a:xfrm>
          </p:grpSpPr>
          <p:sp>
            <p:nvSpPr>
              <p:cNvPr name="Freeform 230" id="230"/>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31" id="231"/>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32" id="232"/>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Ejecutar modo 1</a:t>
              </a:r>
            </a:p>
          </p:txBody>
        </p:sp>
      </p:grpSp>
      <p:grpSp>
        <p:nvGrpSpPr>
          <p:cNvPr name="Group 233" id="233"/>
          <p:cNvGrpSpPr/>
          <p:nvPr/>
        </p:nvGrpSpPr>
        <p:grpSpPr>
          <a:xfrm rot="0">
            <a:off x="4563795" y="5587959"/>
            <a:ext cx="973400" cy="541779"/>
            <a:chOff x="0" y="0"/>
            <a:chExt cx="1297867" cy="722372"/>
          </a:xfrm>
        </p:grpSpPr>
        <p:grpSp>
          <p:nvGrpSpPr>
            <p:cNvPr name="Group 234" id="234"/>
            <p:cNvGrpSpPr/>
            <p:nvPr/>
          </p:nvGrpSpPr>
          <p:grpSpPr>
            <a:xfrm rot="0">
              <a:off x="27" y="95577"/>
              <a:ext cx="1297841" cy="626796"/>
              <a:chOff x="0" y="0"/>
              <a:chExt cx="601711" cy="290598"/>
            </a:xfrm>
          </p:grpSpPr>
          <p:sp>
            <p:nvSpPr>
              <p:cNvPr name="Freeform 235" id="235"/>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36" id="236"/>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37" id="237"/>
            <p:cNvGrpSpPr/>
            <p:nvPr/>
          </p:nvGrpSpPr>
          <p:grpSpPr>
            <a:xfrm rot="0">
              <a:off x="0" y="0"/>
              <a:ext cx="1297841" cy="626796"/>
              <a:chOff x="0" y="0"/>
              <a:chExt cx="601711" cy="290598"/>
            </a:xfrm>
          </p:grpSpPr>
          <p:sp>
            <p:nvSpPr>
              <p:cNvPr name="Freeform 238" id="238"/>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39" id="239"/>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40" id="240"/>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Ejecutar modo 2</a:t>
              </a:r>
            </a:p>
          </p:txBody>
        </p:sp>
      </p:grpSp>
      <p:grpSp>
        <p:nvGrpSpPr>
          <p:cNvPr name="Group 241" id="241"/>
          <p:cNvGrpSpPr/>
          <p:nvPr/>
        </p:nvGrpSpPr>
        <p:grpSpPr>
          <a:xfrm rot="0">
            <a:off x="4587110" y="8278948"/>
            <a:ext cx="973400" cy="541779"/>
            <a:chOff x="0" y="0"/>
            <a:chExt cx="1297867" cy="722372"/>
          </a:xfrm>
        </p:grpSpPr>
        <p:grpSp>
          <p:nvGrpSpPr>
            <p:cNvPr name="Group 242" id="242"/>
            <p:cNvGrpSpPr/>
            <p:nvPr/>
          </p:nvGrpSpPr>
          <p:grpSpPr>
            <a:xfrm rot="0">
              <a:off x="27" y="95577"/>
              <a:ext cx="1297841" cy="626796"/>
              <a:chOff x="0" y="0"/>
              <a:chExt cx="601711" cy="290598"/>
            </a:xfrm>
          </p:grpSpPr>
          <p:sp>
            <p:nvSpPr>
              <p:cNvPr name="Freeform 243" id="243"/>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44" id="244"/>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45" id="245"/>
            <p:cNvGrpSpPr/>
            <p:nvPr/>
          </p:nvGrpSpPr>
          <p:grpSpPr>
            <a:xfrm rot="0">
              <a:off x="0" y="0"/>
              <a:ext cx="1297841" cy="626796"/>
              <a:chOff x="0" y="0"/>
              <a:chExt cx="601711" cy="290598"/>
            </a:xfrm>
          </p:grpSpPr>
          <p:sp>
            <p:nvSpPr>
              <p:cNvPr name="Freeform 246" id="246"/>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47" id="247"/>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48" id="248"/>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Identificar mano</a:t>
              </a:r>
            </a:p>
          </p:txBody>
        </p:sp>
      </p:grpSp>
      <p:grpSp>
        <p:nvGrpSpPr>
          <p:cNvPr name="Group 249" id="249"/>
          <p:cNvGrpSpPr/>
          <p:nvPr/>
        </p:nvGrpSpPr>
        <p:grpSpPr>
          <a:xfrm rot="0">
            <a:off x="6832636" y="5675750"/>
            <a:ext cx="366199" cy="366199"/>
            <a:chOff x="0" y="0"/>
            <a:chExt cx="488265" cy="488265"/>
          </a:xfrm>
        </p:grpSpPr>
        <p:grpSp>
          <p:nvGrpSpPr>
            <p:cNvPr name="Group 250" id="250"/>
            <p:cNvGrpSpPr/>
            <p:nvPr/>
          </p:nvGrpSpPr>
          <p:grpSpPr>
            <a:xfrm rot="0">
              <a:off x="0" y="0"/>
              <a:ext cx="488265" cy="488265"/>
              <a:chOff x="0" y="0"/>
              <a:chExt cx="812800" cy="812800"/>
            </a:xfrm>
          </p:grpSpPr>
          <p:sp>
            <p:nvSpPr>
              <p:cNvPr name="Freeform 251" id="251"/>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52" id="252"/>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53" id="253"/>
            <p:cNvSpPr txBox="true"/>
            <p:nvPr/>
          </p:nvSpPr>
          <p:spPr>
            <a:xfrm rot="0">
              <a:off x="8980" y="161986"/>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NO</a:t>
              </a:r>
            </a:p>
          </p:txBody>
        </p:sp>
      </p:grpSp>
      <p:grpSp>
        <p:nvGrpSpPr>
          <p:cNvPr name="Group 254" id="254"/>
          <p:cNvGrpSpPr/>
          <p:nvPr/>
        </p:nvGrpSpPr>
        <p:grpSpPr>
          <a:xfrm rot="0">
            <a:off x="11821416" y="8366738"/>
            <a:ext cx="366199" cy="366199"/>
            <a:chOff x="0" y="0"/>
            <a:chExt cx="488265" cy="488265"/>
          </a:xfrm>
        </p:grpSpPr>
        <p:grpSp>
          <p:nvGrpSpPr>
            <p:cNvPr name="Group 255" id="255"/>
            <p:cNvGrpSpPr/>
            <p:nvPr/>
          </p:nvGrpSpPr>
          <p:grpSpPr>
            <a:xfrm rot="0">
              <a:off x="0" y="0"/>
              <a:ext cx="488265" cy="488265"/>
              <a:chOff x="0" y="0"/>
              <a:chExt cx="812800" cy="812800"/>
            </a:xfrm>
          </p:grpSpPr>
          <p:sp>
            <p:nvSpPr>
              <p:cNvPr name="Freeform 256" id="256"/>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57" id="257"/>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58" id="258"/>
            <p:cNvSpPr txBox="true"/>
            <p:nvPr/>
          </p:nvSpPr>
          <p:spPr>
            <a:xfrm rot="0">
              <a:off x="8980" y="161986"/>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NO</a:t>
              </a:r>
            </a:p>
          </p:txBody>
        </p:sp>
      </p:grpSp>
      <p:grpSp>
        <p:nvGrpSpPr>
          <p:cNvPr name="Group 259" id="259"/>
          <p:cNvGrpSpPr/>
          <p:nvPr/>
        </p:nvGrpSpPr>
        <p:grpSpPr>
          <a:xfrm rot="0">
            <a:off x="13024950" y="7805868"/>
            <a:ext cx="366199" cy="366199"/>
            <a:chOff x="0" y="0"/>
            <a:chExt cx="488265" cy="488265"/>
          </a:xfrm>
        </p:grpSpPr>
        <p:grpSp>
          <p:nvGrpSpPr>
            <p:cNvPr name="Group 260" id="260"/>
            <p:cNvGrpSpPr/>
            <p:nvPr/>
          </p:nvGrpSpPr>
          <p:grpSpPr>
            <a:xfrm rot="0">
              <a:off x="0" y="0"/>
              <a:ext cx="488265" cy="488265"/>
              <a:chOff x="0" y="0"/>
              <a:chExt cx="812800" cy="812800"/>
            </a:xfrm>
          </p:grpSpPr>
          <p:sp>
            <p:nvSpPr>
              <p:cNvPr name="Freeform 261" id="261"/>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62" id="262"/>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63" id="263"/>
            <p:cNvSpPr txBox="true"/>
            <p:nvPr/>
          </p:nvSpPr>
          <p:spPr>
            <a:xfrm rot="0">
              <a:off x="8980" y="170471"/>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YES</a:t>
              </a:r>
            </a:p>
          </p:txBody>
        </p:sp>
      </p:grpSp>
      <p:grpSp>
        <p:nvGrpSpPr>
          <p:cNvPr name="Group 264" id="264"/>
          <p:cNvGrpSpPr/>
          <p:nvPr/>
        </p:nvGrpSpPr>
        <p:grpSpPr>
          <a:xfrm rot="0">
            <a:off x="14266662" y="8380094"/>
            <a:ext cx="366199" cy="366199"/>
            <a:chOff x="0" y="0"/>
            <a:chExt cx="488265" cy="488265"/>
          </a:xfrm>
        </p:grpSpPr>
        <p:grpSp>
          <p:nvGrpSpPr>
            <p:cNvPr name="Group 265" id="265"/>
            <p:cNvGrpSpPr/>
            <p:nvPr/>
          </p:nvGrpSpPr>
          <p:grpSpPr>
            <a:xfrm rot="0">
              <a:off x="0" y="0"/>
              <a:ext cx="488265" cy="488265"/>
              <a:chOff x="0" y="0"/>
              <a:chExt cx="812800" cy="812800"/>
            </a:xfrm>
          </p:grpSpPr>
          <p:sp>
            <p:nvSpPr>
              <p:cNvPr name="Freeform 266" id="266"/>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67" id="267"/>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68" id="268"/>
            <p:cNvSpPr txBox="true"/>
            <p:nvPr/>
          </p:nvSpPr>
          <p:spPr>
            <a:xfrm rot="0">
              <a:off x="8980" y="161986"/>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NO</a:t>
              </a:r>
            </a:p>
          </p:txBody>
        </p:sp>
      </p:grpSp>
      <p:grpSp>
        <p:nvGrpSpPr>
          <p:cNvPr name="Group 269" id="269"/>
          <p:cNvGrpSpPr/>
          <p:nvPr/>
        </p:nvGrpSpPr>
        <p:grpSpPr>
          <a:xfrm rot="0">
            <a:off x="8060202" y="8366738"/>
            <a:ext cx="366199" cy="366199"/>
            <a:chOff x="0" y="0"/>
            <a:chExt cx="488265" cy="488265"/>
          </a:xfrm>
        </p:grpSpPr>
        <p:grpSp>
          <p:nvGrpSpPr>
            <p:cNvPr name="Group 270" id="270"/>
            <p:cNvGrpSpPr/>
            <p:nvPr/>
          </p:nvGrpSpPr>
          <p:grpSpPr>
            <a:xfrm rot="0">
              <a:off x="0" y="0"/>
              <a:ext cx="488265" cy="488265"/>
              <a:chOff x="0" y="0"/>
              <a:chExt cx="812800" cy="812800"/>
            </a:xfrm>
          </p:grpSpPr>
          <p:sp>
            <p:nvSpPr>
              <p:cNvPr name="Freeform 271" id="271"/>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72" id="272"/>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73" id="273"/>
            <p:cNvSpPr txBox="true"/>
            <p:nvPr/>
          </p:nvSpPr>
          <p:spPr>
            <a:xfrm rot="0">
              <a:off x="8980" y="170471"/>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YES</a:t>
              </a:r>
            </a:p>
          </p:txBody>
        </p:sp>
      </p:grpSp>
      <p:grpSp>
        <p:nvGrpSpPr>
          <p:cNvPr name="Group 274" id="274"/>
          <p:cNvGrpSpPr/>
          <p:nvPr/>
        </p:nvGrpSpPr>
        <p:grpSpPr>
          <a:xfrm rot="0">
            <a:off x="4563795" y="6763997"/>
            <a:ext cx="973400" cy="541779"/>
            <a:chOff x="0" y="0"/>
            <a:chExt cx="1297867" cy="722372"/>
          </a:xfrm>
        </p:grpSpPr>
        <p:grpSp>
          <p:nvGrpSpPr>
            <p:cNvPr name="Group 275" id="275"/>
            <p:cNvGrpSpPr/>
            <p:nvPr/>
          </p:nvGrpSpPr>
          <p:grpSpPr>
            <a:xfrm rot="0">
              <a:off x="27" y="95577"/>
              <a:ext cx="1297841" cy="626796"/>
              <a:chOff x="0" y="0"/>
              <a:chExt cx="601711" cy="290598"/>
            </a:xfrm>
          </p:grpSpPr>
          <p:sp>
            <p:nvSpPr>
              <p:cNvPr name="Freeform 276" id="276"/>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277" id="277"/>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278" id="278"/>
            <p:cNvGrpSpPr/>
            <p:nvPr/>
          </p:nvGrpSpPr>
          <p:grpSpPr>
            <a:xfrm rot="0">
              <a:off x="0" y="0"/>
              <a:ext cx="1297841" cy="626796"/>
              <a:chOff x="0" y="0"/>
              <a:chExt cx="601711" cy="290598"/>
            </a:xfrm>
          </p:grpSpPr>
          <p:sp>
            <p:nvSpPr>
              <p:cNvPr name="Freeform 279" id="279"/>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280" id="280"/>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281" id="281"/>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¿tecla “w” presionada?</a:t>
              </a:r>
            </a:p>
          </p:txBody>
        </p:sp>
      </p:grpSp>
      <p:grpSp>
        <p:nvGrpSpPr>
          <p:cNvPr name="Group 282" id="282"/>
          <p:cNvGrpSpPr/>
          <p:nvPr/>
        </p:nvGrpSpPr>
        <p:grpSpPr>
          <a:xfrm rot="0">
            <a:off x="4867396" y="7622769"/>
            <a:ext cx="366199" cy="366199"/>
            <a:chOff x="0" y="0"/>
            <a:chExt cx="488265" cy="488265"/>
          </a:xfrm>
        </p:grpSpPr>
        <p:grpSp>
          <p:nvGrpSpPr>
            <p:cNvPr name="Group 283" id="283"/>
            <p:cNvGrpSpPr/>
            <p:nvPr/>
          </p:nvGrpSpPr>
          <p:grpSpPr>
            <a:xfrm rot="0">
              <a:off x="0" y="0"/>
              <a:ext cx="488265" cy="488265"/>
              <a:chOff x="0" y="0"/>
              <a:chExt cx="812800" cy="812800"/>
            </a:xfrm>
          </p:grpSpPr>
          <p:sp>
            <p:nvSpPr>
              <p:cNvPr name="Freeform 284" id="284"/>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85" id="285"/>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86" id="286"/>
            <p:cNvSpPr txBox="true"/>
            <p:nvPr/>
          </p:nvSpPr>
          <p:spPr>
            <a:xfrm rot="0">
              <a:off x="8980" y="161986"/>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NO</a:t>
              </a:r>
            </a:p>
          </p:txBody>
        </p:sp>
      </p:grpSp>
      <p:grpSp>
        <p:nvGrpSpPr>
          <p:cNvPr name="Group 287" id="287"/>
          <p:cNvGrpSpPr/>
          <p:nvPr/>
        </p:nvGrpSpPr>
        <p:grpSpPr>
          <a:xfrm rot="0">
            <a:off x="3874546" y="6851787"/>
            <a:ext cx="366199" cy="366199"/>
            <a:chOff x="0" y="0"/>
            <a:chExt cx="488265" cy="488265"/>
          </a:xfrm>
        </p:grpSpPr>
        <p:grpSp>
          <p:nvGrpSpPr>
            <p:cNvPr name="Group 288" id="288"/>
            <p:cNvGrpSpPr/>
            <p:nvPr/>
          </p:nvGrpSpPr>
          <p:grpSpPr>
            <a:xfrm rot="0">
              <a:off x="0" y="0"/>
              <a:ext cx="488265" cy="488265"/>
              <a:chOff x="0" y="0"/>
              <a:chExt cx="812800" cy="812800"/>
            </a:xfrm>
          </p:grpSpPr>
          <p:sp>
            <p:nvSpPr>
              <p:cNvPr name="Freeform 289" id="289"/>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90" id="290"/>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91" id="291"/>
            <p:cNvSpPr txBox="true"/>
            <p:nvPr/>
          </p:nvSpPr>
          <p:spPr>
            <a:xfrm rot="0">
              <a:off x="8980" y="170471"/>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YES</a:t>
              </a:r>
            </a:p>
          </p:txBody>
        </p:sp>
      </p:grpSp>
      <p:grpSp>
        <p:nvGrpSpPr>
          <p:cNvPr name="Group 292" id="292"/>
          <p:cNvGrpSpPr/>
          <p:nvPr/>
        </p:nvGrpSpPr>
        <p:grpSpPr>
          <a:xfrm rot="0">
            <a:off x="15584161" y="4236498"/>
            <a:ext cx="366199" cy="366199"/>
            <a:chOff x="0" y="0"/>
            <a:chExt cx="488265" cy="488265"/>
          </a:xfrm>
        </p:grpSpPr>
        <p:grpSp>
          <p:nvGrpSpPr>
            <p:cNvPr name="Group 293" id="293"/>
            <p:cNvGrpSpPr/>
            <p:nvPr/>
          </p:nvGrpSpPr>
          <p:grpSpPr>
            <a:xfrm rot="0">
              <a:off x="0" y="0"/>
              <a:ext cx="488265" cy="488265"/>
              <a:chOff x="0" y="0"/>
              <a:chExt cx="812800" cy="812800"/>
            </a:xfrm>
          </p:grpSpPr>
          <p:sp>
            <p:nvSpPr>
              <p:cNvPr name="Freeform 294" id="294"/>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295" id="295"/>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296" id="296"/>
            <p:cNvSpPr txBox="true"/>
            <p:nvPr/>
          </p:nvSpPr>
          <p:spPr>
            <a:xfrm rot="0">
              <a:off x="8980" y="161986"/>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NO</a:t>
              </a:r>
            </a:p>
          </p:txBody>
        </p:sp>
      </p:grpSp>
      <p:grpSp>
        <p:nvGrpSpPr>
          <p:cNvPr name="Group 297" id="297"/>
          <p:cNvGrpSpPr/>
          <p:nvPr/>
        </p:nvGrpSpPr>
        <p:grpSpPr>
          <a:xfrm rot="0">
            <a:off x="14256164" y="3235063"/>
            <a:ext cx="366199" cy="366199"/>
            <a:chOff x="0" y="0"/>
            <a:chExt cx="488265" cy="488265"/>
          </a:xfrm>
        </p:grpSpPr>
        <p:grpSp>
          <p:nvGrpSpPr>
            <p:cNvPr name="Group 298" id="298"/>
            <p:cNvGrpSpPr/>
            <p:nvPr/>
          </p:nvGrpSpPr>
          <p:grpSpPr>
            <a:xfrm rot="0">
              <a:off x="0" y="0"/>
              <a:ext cx="488265" cy="488265"/>
              <a:chOff x="0" y="0"/>
              <a:chExt cx="812800" cy="812800"/>
            </a:xfrm>
          </p:grpSpPr>
          <p:sp>
            <p:nvSpPr>
              <p:cNvPr name="Freeform 299" id="299"/>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300" id="300"/>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301" id="301"/>
            <p:cNvSpPr txBox="true"/>
            <p:nvPr/>
          </p:nvSpPr>
          <p:spPr>
            <a:xfrm rot="0">
              <a:off x="8980" y="170471"/>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YES</a:t>
              </a:r>
            </a:p>
          </p:txBody>
        </p:sp>
      </p:grpSp>
      <p:grpSp>
        <p:nvGrpSpPr>
          <p:cNvPr name="Group 302" id="302"/>
          <p:cNvGrpSpPr/>
          <p:nvPr/>
        </p:nvGrpSpPr>
        <p:grpSpPr>
          <a:xfrm rot="0">
            <a:off x="2252002" y="2049988"/>
            <a:ext cx="973400" cy="541779"/>
            <a:chOff x="0" y="0"/>
            <a:chExt cx="1297867" cy="722372"/>
          </a:xfrm>
        </p:grpSpPr>
        <p:grpSp>
          <p:nvGrpSpPr>
            <p:cNvPr name="Group 303" id="303"/>
            <p:cNvGrpSpPr/>
            <p:nvPr/>
          </p:nvGrpSpPr>
          <p:grpSpPr>
            <a:xfrm rot="0">
              <a:off x="27" y="95577"/>
              <a:ext cx="1297841" cy="626796"/>
              <a:chOff x="0" y="0"/>
              <a:chExt cx="601711" cy="290598"/>
            </a:xfrm>
          </p:grpSpPr>
          <p:sp>
            <p:nvSpPr>
              <p:cNvPr name="Freeform 304" id="304"/>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A3C6A5"/>
              </a:solidFill>
              <a:ln w="19050" cap="sq">
                <a:solidFill>
                  <a:srgbClr val="000000"/>
                </a:solidFill>
                <a:prstDash val="solid"/>
                <a:miter/>
              </a:ln>
            </p:spPr>
          </p:sp>
          <p:sp>
            <p:nvSpPr>
              <p:cNvPr name="TextBox 305" id="305"/>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grpSp>
          <p:nvGrpSpPr>
            <p:cNvPr name="Group 306" id="306"/>
            <p:cNvGrpSpPr/>
            <p:nvPr/>
          </p:nvGrpSpPr>
          <p:grpSpPr>
            <a:xfrm rot="0">
              <a:off x="0" y="0"/>
              <a:ext cx="1297841" cy="626796"/>
              <a:chOff x="0" y="0"/>
              <a:chExt cx="601711" cy="290598"/>
            </a:xfrm>
          </p:grpSpPr>
          <p:sp>
            <p:nvSpPr>
              <p:cNvPr name="Freeform 307" id="307"/>
              <p:cNvSpPr/>
              <p:nvPr/>
            </p:nvSpPr>
            <p:spPr>
              <a:xfrm flipH="false" flipV="false" rot="0">
                <a:off x="0" y="0"/>
                <a:ext cx="601711" cy="290598"/>
              </a:xfrm>
              <a:custGeom>
                <a:avLst/>
                <a:gdLst/>
                <a:ahLst/>
                <a:cxnLst/>
                <a:rect r="r" b="b" t="t" l="l"/>
                <a:pathLst>
                  <a:path h="290598" w="601711">
                    <a:moveTo>
                      <a:pt x="53825" y="0"/>
                    </a:moveTo>
                    <a:lnTo>
                      <a:pt x="547886" y="0"/>
                    </a:lnTo>
                    <a:cubicBezTo>
                      <a:pt x="562161" y="0"/>
                      <a:pt x="575852" y="5671"/>
                      <a:pt x="585946" y="15765"/>
                    </a:cubicBezTo>
                    <a:cubicBezTo>
                      <a:pt x="596040" y="25859"/>
                      <a:pt x="601711" y="39550"/>
                      <a:pt x="601711" y="53825"/>
                    </a:cubicBezTo>
                    <a:lnTo>
                      <a:pt x="601711" y="236773"/>
                    </a:lnTo>
                    <a:cubicBezTo>
                      <a:pt x="601711" y="251048"/>
                      <a:pt x="596040" y="264739"/>
                      <a:pt x="585946" y="274833"/>
                    </a:cubicBezTo>
                    <a:cubicBezTo>
                      <a:pt x="575852" y="284927"/>
                      <a:pt x="562161" y="290598"/>
                      <a:pt x="547886" y="290598"/>
                    </a:cubicBezTo>
                    <a:lnTo>
                      <a:pt x="53825" y="290598"/>
                    </a:lnTo>
                    <a:cubicBezTo>
                      <a:pt x="39550" y="290598"/>
                      <a:pt x="25859" y="284927"/>
                      <a:pt x="15765" y="274833"/>
                    </a:cubicBezTo>
                    <a:cubicBezTo>
                      <a:pt x="5671" y="264739"/>
                      <a:pt x="0" y="251048"/>
                      <a:pt x="0" y="236773"/>
                    </a:cubicBezTo>
                    <a:lnTo>
                      <a:pt x="0" y="53825"/>
                    </a:lnTo>
                    <a:cubicBezTo>
                      <a:pt x="0" y="39550"/>
                      <a:pt x="5671" y="25859"/>
                      <a:pt x="15765" y="15765"/>
                    </a:cubicBezTo>
                    <a:cubicBezTo>
                      <a:pt x="25859" y="5671"/>
                      <a:pt x="39550" y="0"/>
                      <a:pt x="53825" y="0"/>
                    </a:cubicBezTo>
                    <a:close/>
                  </a:path>
                </a:pathLst>
              </a:custGeom>
              <a:solidFill>
                <a:srgbClr val="FFFFFF"/>
              </a:solidFill>
              <a:ln w="19050" cap="sq">
                <a:solidFill>
                  <a:srgbClr val="000000"/>
                </a:solidFill>
                <a:prstDash val="solid"/>
                <a:miter/>
              </a:ln>
            </p:spPr>
          </p:sp>
          <p:sp>
            <p:nvSpPr>
              <p:cNvPr name="TextBox 308" id="308"/>
              <p:cNvSpPr txBox="true"/>
              <p:nvPr/>
            </p:nvSpPr>
            <p:spPr>
              <a:xfrm>
                <a:off x="0" y="-19050"/>
                <a:ext cx="601711" cy="309648"/>
              </a:xfrm>
              <a:prstGeom prst="rect">
                <a:avLst/>
              </a:prstGeom>
            </p:spPr>
            <p:txBody>
              <a:bodyPr anchor="ctr" rtlCol="false" tIns="37734" lIns="37734" bIns="37734" rIns="37734"/>
              <a:lstStyle/>
              <a:p>
                <a:pPr algn="ctr">
                  <a:lnSpc>
                    <a:spcPts val="1620"/>
                  </a:lnSpc>
                </a:pPr>
              </a:p>
            </p:txBody>
          </p:sp>
        </p:grpSp>
        <p:sp>
          <p:nvSpPr>
            <p:cNvPr name="TextBox 309" id="309"/>
            <p:cNvSpPr txBox="true"/>
            <p:nvPr/>
          </p:nvSpPr>
          <p:spPr>
            <a:xfrm rot="0">
              <a:off x="156777" y="139831"/>
              <a:ext cx="967423" cy="341533"/>
            </a:xfrm>
            <a:prstGeom prst="rect">
              <a:avLst/>
            </a:prstGeom>
          </p:spPr>
          <p:txBody>
            <a:bodyPr anchor="t" rtlCol="false" tIns="0" lIns="0" bIns="0" rIns="0">
              <a:spAutoFit/>
            </a:bodyPr>
            <a:lstStyle/>
            <a:p>
              <a:pPr algn="ctr">
                <a:lnSpc>
                  <a:spcPts val="1075"/>
                </a:lnSpc>
                <a:spcBef>
                  <a:spcPct val="0"/>
                </a:spcBef>
              </a:pPr>
              <a:r>
                <a:rPr lang="en-US" sz="768">
                  <a:solidFill>
                    <a:srgbClr val="000000"/>
                  </a:solidFill>
                  <a:latin typeface="Garet"/>
                </a:rPr>
                <a:t>¿Modo actual?</a:t>
              </a:r>
            </a:p>
          </p:txBody>
        </p:sp>
      </p:grpSp>
      <p:grpSp>
        <p:nvGrpSpPr>
          <p:cNvPr name="Group 310" id="310"/>
          <p:cNvGrpSpPr/>
          <p:nvPr/>
        </p:nvGrpSpPr>
        <p:grpSpPr>
          <a:xfrm rot="0">
            <a:off x="4890711" y="2151212"/>
            <a:ext cx="366199" cy="366199"/>
            <a:chOff x="0" y="0"/>
            <a:chExt cx="488265" cy="488265"/>
          </a:xfrm>
        </p:grpSpPr>
        <p:grpSp>
          <p:nvGrpSpPr>
            <p:cNvPr name="Group 311" id="311"/>
            <p:cNvGrpSpPr/>
            <p:nvPr/>
          </p:nvGrpSpPr>
          <p:grpSpPr>
            <a:xfrm rot="0">
              <a:off x="0" y="0"/>
              <a:ext cx="488265" cy="488265"/>
              <a:chOff x="0" y="0"/>
              <a:chExt cx="812800" cy="812800"/>
            </a:xfrm>
          </p:grpSpPr>
          <p:sp>
            <p:nvSpPr>
              <p:cNvPr name="Freeform 312" id="312"/>
              <p:cNvSpPr/>
              <p:nvPr/>
            </p:nvSpPr>
            <p:spPr>
              <a:xfrm flipH="false" flipV="false" rot="0">
                <a:off x="64566" y="64566"/>
                <a:ext cx="683668" cy="683668"/>
              </a:xfrm>
              <a:custGeom>
                <a:avLst/>
                <a:gdLst/>
                <a:ahLst/>
                <a:cxnLst/>
                <a:rect r="r" b="b" t="t" l="l"/>
                <a:pathLst>
                  <a:path h="683668" w="683668">
                    <a:moveTo>
                      <a:pt x="452055" y="45655"/>
                    </a:moveTo>
                    <a:lnTo>
                      <a:pt x="638013" y="231613"/>
                    </a:lnTo>
                    <a:cubicBezTo>
                      <a:pt x="667246" y="260846"/>
                      <a:pt x="683668" y="300493"/>
                      <a:pt x="683668" y="341834"/>
                    </a:cubicBezTo>
                    <a:cubicBezTo>
                      <a:pt x="683668" y="383175"/>
                      <a:pt x="667246" y="422822"/>
                      <a:pt x="638013" y="452055"/>
                    </a:cubicBezTo>
                    <a:lnTo>
                      <a:pt x="452055" y="638013"/>
                    </a:lnTo>
                    <a:cubicBezTo>
                      <a:pt x="422822" y="667246"/>
                      <a:pt x="383175" y="683668"/>
                      <a:pt x="341834" y="683668"/>
                    </a:cubicBezTo>
                    <a:cubicBezTo>
                      <a:pt x="300493" y="683668"/>
                      <a:pt x="260846" y="667246"/>
                      <a:pt x="231613" y="638013"/>
                    </a:cubicBezTo>
                    <a:lnTo>
                      <a:pt x="45655" y="452055"/>
                    </a:lnTo>
                    <a:cubicBezTo>
                      <a:pt x="16422" y="422822"/>
                      <a:pt x="0" y="383175"/>
                      <a:pt x="0" y="341834"/>
                    </a:cubicBezTo>
                    <a:cubicBezTo>
                      <a:pt x="0" y="300493"/>
                      <a:pt x="16422" y="260846"/>
                      <a:pt x="45655" y="231613"/>
                    </a:cubicBezTo>
                    <a:lnTo>
                      <a:pt x="231613" y="45655"/>
                    </a:lnTo>
                    <a:cubicBezTo>
                      <a:pt x="260846" y="16422"/>
                      <a:pt x="300493" y="0"/>
                      <a:pt x="341834" y="0"/>
                    </a:cubicBezTo>
                    <a:cubicBezTo>
                      <a:pt x="383175" y="0"/>
                      <a:pt x="422822" y="16422"/>
                      <a:pt x="452055" y="45655"/>
                    </a:cubicBezTo>
                    <a:close/>
                  </a:path>
                </a:pathLst>
              </a:custGeom>
              <a:solidFill>
                <a:srgbClr val="000000"/>
              </a:solidFill>
            </p:spPr>
          </p:sp>
          <p:sp>
            <p:nvSpPr>
              <p:cNvPr name="TextBox 313" id="313"/>
              <p:cNvSpPr txBox="true"/>
              <p:nvPr/>
            </p:nvSpPr>
            <p:spPr>
              <a:xfrm>
                <a:off x="139700" y="120650"/>
                <a:ext cx="533400" cy="552450"/>
              </a:xfrm>
              <a:prstGeom prst="rect">
                <a:avLst/>
              </a:prstGeom>
            </p:spPr>
            <p:txBody>
              <a:bodyPr anchor="ctr" rtlCol="false" tIns="14431" lIns="14431" bIns="14431" rIns="14431"/>
              <a:lstStyle/>
              <a:p>
                <a:pPr algn="ctr">
                  <a:lnSpc>
                    <a:spcPts val="1620"/>
                  </a:lnSpc>
                </a:pPr>
              </a:p>
            </p:txBody>
          </p:sp>
        </p:grpSp>
        <p:sp>
          <p:nvSpPr>
            <p:cNvPr name="TextBox 314" id="314"/>
            <p:cNvSpPr txBox="true"/>
            <p:nvPr/>
          </p:nvSpPr>
          <p:spPr>
            <a:xfrm rot="0">
              <a:off x="8980" y="161986"/>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1</a:t>
              </a:r>
            </a:p>
          </p:txBody>
        </p:sp>
      </p:grpSp>
      <p:grpSp>
        <p:nvGrpSpPr>
          <p:cNvPr name="Group 315" id="315"/>
          <p:cNvGrpSpPr/>
          <p:nvPr/>
        </p:nvGrpSpPr>
        <p:grpSpPr>
          <a:xfrm rot="0">
            <a:off x="2543015" y="5675750"/>
            <a:ext cx="366199" cy="366199"/>
            <a:chOff x="0" y="0"/>
            <a:chExt cx="488265" cy="488265"/>
          </a:xfrm>
        </p:grpSpPr>
        <p:grpSp>
          <p:nvGrpSpPr>
            <p:cNvPr name="Group 316" id="316"/>
            <p:cNvGrpSpPr/>
            <p:nvPr/>
          </p:nvGrpSpPr>
          <p:grpSpPr>
            <a:xfrm rot="0">
              <a:off x="0" y="0"/>
              <a:ext cx="488265" cy="488265"/>
              <a:chOff x="0" y="0"/>
              <a:chExt cx="812800" cy="812800"/>
            </a:xfrm>
          </p:grpSpPr>
          <p:sp>
            <p:nvSpPr>
              <p:cNvPr name="Freeform 317" id="317"/>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318" id="318"/>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319" id="319"/>
            <p:cNvSpPr txBox="true"/>
            <p:nvPr/>
          </p:nvSpPr>
          <p:spPr>
            <a:xfrm rot="0">
              <a:off x="8980" y="170471"/>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2</a:t>
              </a:r>
            </a:p>
          </p:txBody>
        </p:sp>
      </p:grpSp>
      <p:sp>
        <p:nvSpPr>
          <p:cNvPr name="AutoShape 320" id="320"/>
          <p:cNvSpPr/>
          <p:nvPr/>
        </p:nvSpPr>
        <p:spPr>
          <a:xfrm>
            <a:off x="14423081" y="2733012"/>
            <a:ext cx="11858" cy="502051"/>
          </a:xfrm>
          <a:prstGeom prst="line">
            <a:avLst/>
          </a:prstGeom>
          <a:ln cap="rnd" w="9525">
            <a:solidFill>
              <a:srgbClr val="000000"/>
            </a:solidFill>
            <a:prstDash val="solid"/>
            <a:headEnd type="arrow" len="sm" w="med"/>
            <a:tailEnd type="none" len="sm" w="sm"/>
          </a:ln>
        </p:spPr>
      </p:sp>
      <p:sp>
        <p:nvSpPr>
          <p:cNvPr name="AutoShape 321" id="321"/>
          <p:cNvSpPr/>
          <p:nvPr/>
        </p:nvSpPr>
        <p:spPr>
          <a:xfrm flipV="true">
            <a:off x="10924535" y="7576666"/>
            <a:ext cx="0" cy="702282"/>
          </a:xfrm>
          <a:prstGeom prst="line">
            <a:avLst/>
          </a:prstGeom>
          <a:ln cap="rnd" w="9525">
            <a:solidFill>
              <a:srgbClr val="000000"/>
            </a:solidFill>
            <a:prstDash val="solid"/>
            <a:headEnd type="arrow" len="sm" w="med"/>
            <a:tailEnd type="none" len="sm" w="sm"/>
          </a:ln>
        </p:spPr>
      </p:sp>
      <p:sp>
        <p:nvSpPr>
          <p:cNvPr name="AutoShape 322" id="322"/>
          <p:cNvSpPr/>
          <p:nvPr/>
        </p:nvSpPr>
        <p:spPr>
          <a:xfrm>
            <a:off x="5537196" y="5858849"/>
            <a:ext cx="1295441" cy="0"/>
          </a:xfrm>
          <a:prstGeom prst="line">
            <a:avLst/>
          </a:prstGeom>
          <a:ln cap="rnd" w="9525">
            <a:solidFill>
              <a:srgbClr val="000000"/>
            </a:solidFill>
            <a:prstDash val="solid"/>
            <a:headEnd type="arrow" len="sm" w="med"/>
            <a:tailEnd type="none" len="sm" w="sm"/>
          </a:ln>
        </p:spPr>
      </p:sp>
      <p:sp>
        <p:nvSpPr>
          <p:cNvPr name="AutoShape 323" id="323"/>
          <p:cNvSpPr/>
          <p:nvPr/>
        </p:nvSpPr>
        <p:spPr>
          <a:xfrm flipH="true" flipV="true">
            <a:off x="9947581" y="7305776"/>
            <a:ext cx="490254" cy="0"/>
          </a:xfrm>
          <a:prstGeom prst="line">
            <a:avLst/>
          </a:prstGeom>
          <a:ln cap="rnd" w="9525">
            <a:solidFill>
              <a:srgbClr val="000000"/>
            </a:solidFill>
            <a:prstDash val="solid"/>
            <a:headEnd type="arrow" len="sm" w="med"/>
            <a:tailEnd type="none" len="sm" w="sm"/>
          </a:ln>
        </p:spPr>
      </p:sp>
      <p:sp>
        <p:nvSpPr>
          <p:cNvPr name="AutoShape 324" id="324"/>
          <p:cNvSpPr/>
          <p:nvPr/>
        </p:nvSpPr>
        <p:spPr>
          <a:xfrm flipH="true" flipV="true">
            <a:off x="12187615" y="8551943"/>
            <a:ext cx="491598" cy="5653"/>
          </a:xfrm>
          <a:prstGeom prst="line">
            <a:avLst/>
          </a:prstGeom>
          <a:ln cap="rnd" w="9525">
            <a:solidFill>
              <a:srgbClr val="000000"/>
            </a:solidFill>
            <a:prstDash val="solid"/>
            <a:headEnd type="arrow" len="sm" w="med"/>
            <a:tailEnd type="none" len="sm" w="sm"/>
          </a:ln>
        </p:spPr>
      </p:sp>
      <p:sp>
        <p:nvSpPr>
          <p:cNvPr name="AutoShape 325" id="325"/>
          <p:cNvSpPr/>
          <p:nvPr/>
        </p:nvSpPr>
        <p:spPr>
          <a:xfrm flipV="true">
            <a:off x="10924535" y="8820727"/>
            <a:ext cx="0" cy="635570"/>
          </a:xfrm>
          <a:prstGeom prst="line">
            <a:avLst/>
          </a:prstGeom>
          <a:ln cap="rnd" w="9525">
            <a:solidFill>
              <a:srgbClr val="000000"/>
            </a:solidFill>
            <a:prstDash val="solid"/>
            <a:headEnd type="arrow" len="sm" w="med"/>
            <a:tailEnd type="none" len="sm" w="sm"/>
          </a:ln>
        </p:spPr>
      </p:sp>
      <p:sp>
        <p:nvSpPr>
          <p:cNvPr name="AutoShape 326" id="326"/>
          <p:cNvSpPr/>
          <p:nvPr/>
        </p:nvSpPr>
        <p:spPr>
          <a:xfrm flipH="true">
            <a:off x="9791735" y="4393899"/>
            <a:ext cx="646100" cy="0"/>
          </a:xfrm>
          <a:prstGeom prst="line">
            <a:avLst/>
          </a:prstGeom>
          <a:ln cap="rnd" w="9525">
            <a:solidFill>
              <a:srgbClr val="000000"/>
            </a:solidFill>
            <a:prstDash val="solid"/>
            <a:headEnd type="arrow" len="sm" w="med"/>
            <a:tailEnd type="none" len="sm" w="sm"/>
          </a:ln>
        </p:spPr>
      </p:sp>
      <p:sp>
        <p:nvSpPr>
          <p:cNvPr name="AutoShape 327" id="327"/>
          <p:cNvSpPr/>
          <p:nvPr/>
        </p:nvSpPr>
        <p:spPr>
          <a:xfrm flipH="true">
            <a:off x="13208050" y="7576666"/>
            <a:ext cx="0" cy="229203"/>
          </a:xfrm>
          <a:prstGeom prst="line">
            <a:avLst/>
          </a:prstGeom>
          <a:ln cap="rnd" w="9525">
            <a:solidFill>
              <a:srgbClr val="000000"/>
            </a:solidFill>
            <a:prstDash val="solid"/>
            <a:headEnd type="arrow" len="sm" w="med"/>
            <a:tailEnd type="none" len="sm" w="sm"/>
          </a:ln>
        </p:spPr>
      </p:sp>
      <p:sp>
        <p:nvSpPr>
          <p:cNvPr name="AutoShape 328" id="328"/>
          <p:cNvSpPr/>
          <p:nvPr/>
        </p:nvSpPr>
        <p:spPr>
          <a:xfrm>
            <a:off x="7017529" y="6041948"/>
            <a:ext cx="21907" cy="2237000"/>
          </a:xfrm>
          <a:prstGeom prst="line">
            <a:avLst/>
          </a:prstGeom>
          <a:ln cap="rnd" w="9525">
            <a:solidFill>
              <a:srgbClr val="000000"/>
            </a:solidFill>
            <a:prstDash val="solid"/>
            <a:headEnd type="arrow" len="sm" w="med"/>
            <a:tailEnd type="none" len="sm" w="sm"/>
          </a:ln>
        </p:spPr>
      </p:sp>
      <p:sp>
        <p:nvSpPr>
          <p:cNvPr name="AutoShape 329" id="329"/>
          <p:cNvSpPr/>
          <p:nvPr/>
        </p:nvSpPr>
        <p:spPr>
          <a:xfrm flipH="true" flipV="true">
            <a:off x="5073811" y="2517411"/>
            <a:ext cx="0" cy="547780"/>
          </a:xfrm>
          <a:prstGeom prst="line">
            <a:avLst/>
          </a:prstGeom>
          <a:ln cap="rnd" w="9525">
            <a:solidFill>
              <a:srgbClr val="000000"/>
            </a:solidFill>
            <a:prstDash val="solid"/>
            <a:headEnd type="arrow" len="sm" w="med"/>
            <a:tailEnd type="none" len="sm" w="sm"/>
          </a:ln>
        </p:spPr>
      </p:sp>
      <p:sp>
        <p:nvSpPr>
          <p:cNvPr name="AutoShape 330" id="330"/>
          <p:cNvSpPr/>
          <p:nvPr/>
        </p:nvSpPr>
        <p:spPr>
          <a:xfrm flipH="true">
            <a:off x="11411236" y="8549838"/>
            <a:ext cx="410181" cy="0"/>
          </a:xfrm>
          <a:prstGeom prst="line">
            <a:avLst/>
          </a:prstGeom>
          <a:ln cap="rnd" w="9525">
            <a:solidFill>
              <a:srgbClr val="000000"/>
            </a:solidFill>
            <a:prstDash val="solid"/>
            <a:headEnd type="arrow" len="sm" w="med"/>
            <a:tailEnd type="none" len="sm" w="sm"/>
          </a:ln>
        </p:spPr>
      </p:sp>
      <p:sp>
        <p:nvSpPr>
          <p:cNvPr name="AutoShape 331" id="331"/>
          <p:cNvSpPr/>
          <p:nvPr/>
        </p:nvSpPr>
        <p:spPr>
          <a:xfrm flipH="true">
            <a:off x="6552735" y="4393899"/>
            <a:ext cx="646100" cy="0"/>
          </a:xfrm>
          <a:prstGeom prst="line">
            <a:avLst/>
          </a:prstGeom>
          <a:ln cap="rnd" w="9525">
            <a:solidFill>
              <a:srgbClr val="000000"/>
            </a:solidFill>
            <a:prstDash val="solid"/>
            <a:headEnd type="arrow" len="sm" w="med"/>
            <a:tailEnd type="none" len="sm" w="sm"/>
          </a:ln>
        </p:spPr>
      </p:sp>
      <p:sp>
        <p:nvSpPr>
          <p:cNvPr name="AutoShape 332" id="332"/>
          <p:cNvSpPr/>
          <p:nvPr/>
        </p:nvSpPr>
        <p:spPr>
          <a:xfrm flipH="true" flipV="true">
            <a:off x="5537196" y="4391464"/>
            <a:ext cx="649341" cy="1899"/>
          </a:xfrm>
          <a:prstGeom prst="line">
            <a:avLst/>
          </a:prstGeom>
          <a:ln cap="rnd" w="9525">
            <a:solidFill>
              <a:srgbClr val="000000"/>
            </a:solidFill>
            <a:prstDash val="solid"/>
            <a:headEnd type="arrow" len="sm" w="med"/>
            <a:tailEnd type="none" len="sm" w="sm"/>
          </a:ln>
        </p:spPr>
      </p:sp>
      <p:sp>
        <p:nvSpPr>
          <p:cNvPr name="AutoShape 333" id="333"/>
          <p:cNvSpPr/>
          <p:nvPr/>
        </p:nvSpPr>
        <p:spPr>
          <a:xfrm flipH="true" flipV="true">
            <a:off x="7526136" y="8549838"/>
            <a:ext cx="534066" cy="0"/>
          </a:xfrm>
          <a:prstGeom prst="line">
            <a:avLst/>
          </a:prstGeom>
          <a:ln cap="rnd" w="9525">
            <a:solidFill>
              <a:srgbClr val="000000"/>
            </a:solidFill>
            <a:prstDash val="solid"/>
            <a:headEnd type="arrow" len="sm" w="med"/>
            <a:tailEnd type="none" len="sm" w="sm"/>
          </a:ln>
        </p:spPr>
      </p:sp>
      <p:sp>
        <p:nvSpPr>
          <p:cNvPr name="AutoShape 334" id="334"/>
          <p:cNvSpPr/>
          <p:nvPr/>
        </p:nvSpPr>
        <p:spPr>
          <a:xfrm flipH="true" flipV="true">
            <a:off x="8172235" y="4393899"/>
            <a:ext cx="646100" cy="0"/>
          </a:xfrm>
          <a:prstGeom prst="line">
            <a:avLst/>
          </a:prstGeom>
          <a:ln cap="rnd" w="9525">
            <a:solidFill>
              <a:srgbClr val="000000"/>
            </a:solidFill>
            <a:prstDash val="solid"/>
            <a:headEnd type="arrow" len="sm" w="med"/>
            <a:tailEnd type="none" len="sm" w="sm"/>
          </a:ln>
        </p:spPr>
      </p:sp>
      <p:sp>
        <p:nvSpPr>
          <p:cNvPr name="AutoShape 335" id="335"/>
          <p:cNvSpPr/>
          <p:nvPr/>
        </p:nvSpPr>
        <p:spPr>
          <a:xfrm flipH="true" flipV="true">
            <a:off x="13030736" y="4400462"/>
            <a:ext cx="932325" cy="12572"/>
          </a:xfrm>
          <a:prstGeom prst="line">
            <a:avLst/>
          </a:prstGeom>
          <a:ln cap="rnd" w="9525">
            <a:solidFill>
              <a:srgbClr val="000000"/>
            </a:solidFill>
            <a:prstDash val="solid"/>
            <a:headEnd type="arrow" len="sm" w="med"/>
            <a:tailEnd type="none" len="sm" w="sm"/>
          </a:ln>
        </p:spPr>
      </p:sp>
      <p:sp>
        <p:nvSpPr>
          <p:cNvPr name="AutoShape 336" id="336"/>
          <p:cNvSpPr/>
          <p:nvPr/>
        </p:nvSpPr>
        <p:spPr>
          <a:xfrm>
            <a:off x="5560511" y="9639397"/>
            <a:ext cx="5180925" cy="0"/>
          </a:xfrm>
          <a:prstGeom prst="line">
            <a:avLst/>
          </a:prstGeom>
          <a:ln cap="rnd" w="9525">
            <a:solidFill>
              <a:srgbClr val="000000"/>
            </a:solidFill>
            <a:prstDash val="solid"/>
            <a:headEnd type="arrow" len="sm" w="med"/>
            <a:tailEnd type="none" len="sm" w="sm"/>
          </a:ln>
        </p:spPr>
      </p:sp>
      <p:sp>
        <p:nvSpPr>
          <p:cNvPr name="AutoShape 337" id="337"/>
          <p:cNvSpPr/>
          <p:nvPr/>
        </p:nvSpPr>
        <p:spPr>
          <a:xfrm flipV="true">
            <a:off x="11411236" y="7305776"/>
            <a:ext cx="1310114" cy="0"/>
          </a:xfrm>
          <a:prstGeom prst="line">
            <a:avLst/>
          </a:prstGeom>
          <a:ln cap="rnd" w="9525">
            <a:solidFill>
              <a:srgbClr val="000000"/>
            </a:solidFill>
            <a:prstDash val="solid"/>
            <a:headEnd type="arrow" len="sm" w="med"/>
            <a:tailEnd type="none" len="sm" w="sm"/>
          </a:ln>
        </p:spPr>
      </p:sp>
      <p:sp>
        <p:nvSpPr>
          <p:cNvPr name="AutoShape 338" id="338"/>
          <p:cNvSpPr/>
          <p:nvPr/>
        </p:nvSpPr>
        <p:spPr>
          <a:xfrm>
            <a:off x="7685535" y="4664789"/>
            <a:ext cx="0" cy="1648049"/>
          </a:xfrm>
          <a:prstGeom prst="line">
            <a:avLst/>
          </a:prstGeom>
          <a:ln cap="rnd" w="9525">
            <a:solidFill>
              <a:srgbClr val="000000"/>
            </a:solidFill>
            <a:prstDash val="solid"/>
            <a:headEnd type="arrow" len="sm" w="med"/>
            <a:tailEnd type="none" len="sm" w="sm"/>
          </a:ln>
        </p:spPr>
      </p:sp>
      <p:sp>
        <p:nvSpPr>
          <p:cNvPr name="AutoShape 339" id="339"/>
          <p:cNvSpPr/>
          <p:nvPr/>
        </p:nvSpPr>
        <p:spPr>
          <a:xfrm flipH="true">
            <a:off x="13185791" y="8172067"/>
            <a:ext cx="8823" cy="120237"/>
          </a:xfrm>
          <a:prstGeom prst="line">
            <a:avLst/>
          </a:prstGeom>
          <a:ln cap="rnd" w="9525">
            <a:solidFill>
              <a:srgbClr val="000000"/>
            </a:solidFill>
            <a:prstDash val="solid"/>
            <a:headEnd type="arrow" len="sm" w="med"/>
            <a:tailEnd type="none" len="sm" w="sm"/>
          </a:ln>
        </p:spPr>
      </p:sp>
      <p:sp>
        <p:nvSpPr>
          <p:cNvPr name="AutoShape 340" id="340"/>
          <p:cNvSpPr/>
          <p:nvPr/>
        </p:nvSpPr>
        <p:spPr>
          <a:xfrm flipH="true" flipV="true">
            <a:off x="11411236" y="4393899"/>
            <a:ext cx="646100" cy="0"/>
          </a:xfrm>
          <a:prstGeom prst="line">
            <a:avLst/>
          </a:prstGeom>
          <a:ln cap="rnd" w="9525">
            <a:solidFill>
              <a:srgbClr val="000000"/>
            </a:solidFill>
            <a:prstDash val="solid"/>
            <a:headEnd type="arrow" len="sm" w="med"/>
            <a:tailEnd type="none" len="sm" w="sm"/>
          </a:ln>
        </p:spPr>
      </p:sp>
      <p:sp>
        <p:nvSpPr>
          <p:cNvPr name="AutoShape 341" id="341"/>
          <p:cNvSpPr/>
          <p:nvPr/>
        </p:nvSpPr>
        <p:spPr>
          <a:xfrm flipH="true">
            <a:off x="8426401" y="8549838"/>
            <a:ext cx="547780" cy="0"/>
          </a:xfrm>
          <a:prstGeom prst="line">
            <a:avLst/>
          </a:prstGeom>
          <a:ln cap="rnd" w="9525">
            <a:solidFill>
              <a:srgbClr val="000000"/>
            </a:solidFill>
            <a:prstDash val="solid"/>
            <a:headEnd type="arrow" len="sm" w="med"/>
            <a:tailEnd type="none" len="sm" w="sm"/>
          </a:ln>
        </p:spPr>
      </p:sp>
      <p:sp>
        <p:nvSpPr>
          <p:cNvPr name="AutoShape 342" id="342"/>
          <p:cNvSpPr/>
          <p:nvPr/>
        </p:nvSpPr>
        <p:spPr>
          <a:xfrm flipH="true">
            <a:off x="14936461" y="4419597"/>
            <a:ext cx="647700" cy="0"/>
          </a:xfrm>
          <a:prstGeom prst="line">
            <a:avLst/>
          </a:prstGeom>
          <a:ln cap="rnd" w="9525">
            <a:solidFill>
              <a:srgbClr val="000000"/>
            </a:solidFill>
            <a:prstDash val="solid"/>
            <a:headEnd type="arrow" len="sm" w="med"/>
            <a:tailEnd type="none" len="sm" w="sm"/>
          </a:ln>
        </p:spPr>
      </p:sp>
      <p:sp>
        <p:nvSpPr>
          <p:cNvPr name="AutoShape 343" id="343"/>
          <p:cNvSpPr/>
          <p:nvPr/>
        </p:nvSpPr>
        <p:spPr>
          <a:xfrm>
            <a:off x="14441183" y="3601261"/>
            <a:ext cx="5739" cy="547446"/>
          </a:xfrm>
          <a:prstGeom prst="line">
            <a:avLst/>
          </a:prstGeom>
          <a:ln cap="rnd" w="9525">
            <a:solidFill>
              <a:srgbClr val="000000"/>
            </a:solidFill>
            <a:prstDash val="solid"/>
            <a:headEnd type="arrow" len="sm" w="med"/>
            <a:tailEnd type="none" len="sm" w="sm"/>
          </a:ln>
        </p:spPr>
      </p:sp>
      <p:sp>
        <p:nvSpPr>
          <p:cNvPr name="AutoShape 344" id="344"/>
          <p:cNvSpPr/>
          <p:nvPr/>
        </p:nvSpPr>
        <p:spPr>
          <a:xfrm flipH="true">
            <a:off x="5560511" y="8549838"/>
            <a:ext cx="992224" cy="0"/>
          </a:xfrm>
          <a:prstGeom prst="line">
            <a:avLst/>
          </a:prstGeom>
          <a:ln cap="rnd" w="9525">
            <a:solidFill>
              <a:srgbClr val="000000"/>
            </a:solidFill>
            <a:prstDash val="solid"/>
            <a:headEnd type="arrow" len="sm" w="med"/>
            <a:tailEnd type="none" len="sm" w="sm"/>
          </a:ln>
        </p:spPr>
      </p:sp>
      <p:sp>
        <p:nvSpPr>
          <p:cNvPr name="AutoShape 345" id="345"/>
          <p:cNvSpPr/>
          <p:nvPr/>
        </p:nvSpPr>
        <p:spPr>
          <a:xfrm flipV="true">
            <a:off x="5050495" y="6129739"/>
            <a:ext cx="0" cy="634258"/>
          </a:xfrm>
          <a:prstGeom prst="line">
            <a:avLst/>
          </a:prstGeom>
          <a:ln cap="rnd" w="9525">
            <a:solidFill>
              <a:srgbClr val="000000"/>
            </a:solidFill>
            <a:prstDash val="solid"/>
            <a:headEnd type="arrow" len="sm" w="med"/>
            <a:tailEnd type="none" len="sm" w="sm"/>
          </a:ln>
        </p:spPr>
      </p:sp>
      <p:sp>
        <p:nvSpPr>
          <p:cNvPr name="AutoShape 346" id="346"/>
          <p:cNvSpPr/>
          <p:nvPr/>
        </p:nvSpPr>
        <p:spPr>
          <a:xfrm>
            <a:off x="14440527" y="6583728"/>
            <a:ext cx="8380" cy="1796367"/>
          </a:xfrm>
          <a:prstGeom prst="line">
            <a:avLst/>
          </a:prstGeom>
          <a:ln cap="rnd" w="9525">
            <a:solidFill>
              <a:srgbClr val="000000"/>
            </a:solidFill>
            <a:prstDash val="solid"/>
            <a:headEnd type="arrow" len="sm" w="med"/>
            <a:tailEnd type="none" len="sm" w="sm"/>
          </a:ln>
        </p:spPr>
      </p:sp>
      <p:sp>
        <p:nvSpPr>
          <p:cNvPr name="AutoShape 347" id="347"/>
          <p:cNvSpPr/>
          <p:nvPr/>
        </p:nvSpPr>
        <p:spPr>
          <a:xfrm flipH="true" flipV="true">
            <a:off x="5056233" y="7988968"/>
            <a:ext cx="9088" cy="289980"/>
          </a:xfrm>
          <a:prstGeom prst="line">
            <a:avLst/>
          </a:prstGeom>
          <a:ln cap="rnd" w="9525">
            <a:solidFill>
              <a:srgbClr val="000000"/>
            </a:solidFill>
            <a:prstDash val="solid"/>
            <a:headEnd type="arrow" len="sm" w="med"/>
            <a:tailEnd type="none" len="sm" w="sm"/>
          </a:ln>
        </p:spPr>
      </p:sp>
      <p:sp>
        <p:nvSpPr>
          <p:cNvPr name="AutoShape 348" id="348"/>
          <p:cNvSpPr/>
          <p:nvPr/>
        </p:nvSpPr>
        <p:spPr>
          <a:xfrm flipH="true">
            <a:off x="9460881" y="7576666"/>
            <a:ext cx="0" cy="702282"/>
          </a:xfrm>
          <a:prstGeom prst="line">
            <a:avLst/>
          </a:prstGeom>
          <a:ln cap="rnd" w="9525">
            <a:solidFill>
              <a:srgbClr val="000000"/>
            </a:solidFill>
            <a:prstDash val="solid"/>
            <a:headEnd type="arrow" len="sm" w="med"/>
            <a:tailEnd type="none" len="sm" w="sm"/>
          </a:ln>
        </p:spPr>
      </p:sp>
      <p:sp>
        <p:nvSpPr>
          <p:cNvPr name="AutoShape 349" id="349"/>
          <p:cNvSpPr/>
          <p:nvPr/>
        </p:nvSpPr>
        <p:spPr>
          <a:xfrm flipH="true" flipV="true">
            <a:off x="13652613" y="8563194"/>
            <a:ext cx="614049" cy="0"/>
          </a:xfrm>
          <a:prstGeom prst="line">
            <a:avLst/>
          </a:prstGeom>
          <a:ln cap="rnd" w="9525">
            <a:solidFill>
              <a:srgbClr val="000000"/>
            </a:solidFill>
            <a:prstDash val="solid"/>
            <a:headEnd type="arrow" len="sm" w="med"/>
            <a:tailEnd type="none" len="sm" w="sm"/>
          </a:ln>
        </p:spPr>
      </p:sp>
      <p:grpSp>
        <p:nvGrpSpPr>
          <p:cNvPr name="Group 350" id="350"/>
          <p:cNvGrpSpPr/>
          <p:nvPr/>
        </p:nvGrpSpPr>
        <p:grpSpPr>
          <a:xfrm rot="0">
            <a:off x="10741436" y="9456298"/>
            <a:ext cx="366199" cy="366199"/>
            <a:chOff x="0" y="0"/>
            <a:chExt cx="488265" cy="488265"/>
          </a:xfrm>
        </p:grpSpPr>
        <p:grpSp>
          <p:nvGrpSpPr>
            <p:cNvPr name="Group 351" id="351"/>
            <p:cNvGrpSpPr/>
            <p:nvPr/>
          </p:nvGrpSpPr>
          <p:grpSpPr>
            <a:xfrm rot="0">
              <a:off x="0" y="0"/>
              <a:ext cx="488265" cy="488265"/>
              <a:chOff x="0" y="0"/>
              <a:chExt cx="812800" cy="812800"/>
            </a:xfrm>
          </p:grpSpPr>
          <p:sp>
            <p:nvSpPr>
              <p:cNvPr name="Freeform 352" id="352"/>
              <p:cNvSpPr/>
              <p:nvPr/>
            </p:nvSpPr>
            <p:spPr>
              <a:xfrm flipH="false" flipV="false" rot="0">
                <a:off x="24693" y="24693"/>
                <a:ext cx="763415" cy="763415"/>
              </a:xfrm>
              <a:custGeom>
                <a:avLst/>
                <a:gdLst/>
                <a:ahLst/>
                <a:cxnLst/>
                <a:rect r="r" b="b" t="t" l="l"/>
                <a:pathLst>
                  <a:path h="763415" w="763415">
                    <a:moveTo>
                      <a:pt x="423860" y="17460"/>
                    </a:moveTo>
                    <a:lnTo>
                      <a:pt x="745954" y="339554"/>
                    </a:lnTo>
                    <a:cubicBezTo>
                      <a:pt x="757134" y="350734"/>
                      <a:pt x="763414" y="365897"/>
                      <a:pt x="763414" y="381707"/>
                    </a:cubicBezTo>
                    <a:cubicBezTo>
                      <a:pt x="763414" y="397517"/>
                      <a:pt x="757134" y="412680"/>
                      <a:pt x="745954" y="423860"/>
                    </a:cubicBezTo>
                    <a:lnTo>
                      <a:pt x="423860" y="745954"/>
                    </a:lnTo>
                    <a:cubicBezTo>
                      <a:pt x="412680" y="757134"/>
                      <a:pt x="397517" y="763414"/>
                      <a:pt x="381707" y="763414"/>
                    </a:cubicBezTo>
                    <a:cubicBezTo>
                      <a:pt x="365897" y="763414"/>
                      <a:pt x="350734" y="757134"/>
                      <a:pt x="339554" y="745954"/>
                    </a:cubicBezTo>
                    <a:lnTo>
                      <a:pt x="17460" y="423860"/>
                    </a:lnTo>
                    <a:cubicBezTo>
                      <a:pt x="6280" y="412680"/>
                      <a:pt x="0" y="397517"/>
                      <a:pt x="0" y="381707"/>
                    </a:cubicBezTo>
                    <a:cubicBezTo>
                      <a:pt x="0" y="365897"/>
                      <a:pt x="6280" y="350734"/>
                      <a:pt x="17460" y="339554"/>
                    </a:cubicBezTo>
                    <a:lnTo>
                      <a:pt x="339554" y="17460"/>
                    </a:lnTo>
                    <a:cubicBezTo>
                      <a:pt x="350734" y="6280"/>
                      <a:pt x="365897" y="0"/>
                      <a:pt x="381707" y="0"/>
                    </a:cubicBezTo>
                    <a:cubicBezTo>
                      <a:pt x="397517" y="0"/>
                      <a:pt x="412680" y="6280"/>
                      <a:pt x="423860" y="17460"/>
                    </a:cubicBezTo>
                    <a:close/>
                  </a:path>
                </a:pathLst>
              </a:custGeom>
              <a:solidFill>
                <a:srgbClr val="000000"/>
              </a:solidFill>
            </p:spPr>
          </p:sp>
          <p:sp>
            <p:nvSpPr>
              <p:cNvPr name="TextBox 353" id="353"/>
              <p:cNvSpPr txBox="true"/>
              <p:nvPr/>
            </p:nvSpPr>
            <p:spPr>
              <a:xfrm>
                <a:off x="139700" y="120650"/>
                <a:ext cx="533400" cy="552450"/>
              </a:xfrm>
              <a:prstGeom prst="rect">
                <a:avLst/>
              </a:prstGeom>
            </p:spPr>
            <p:txBody>
              <a:bodyPr anchor="ctr" rtlCol="false" tIns="37734" lIns="37734" bIns="37734" rIns="37734"/>
              <a:lstStyle/>
              <a:p>
                <a:pPr algn="ctr">
                  <a:lnSpc>
                    <a:spcPts val="1620"/>
                  </a:lnSpc>
                </a:pPr>
              </a:p>
            </p:txBody>
          </p:sp>
        </p:grpSp>
        <p:sp>
          <p:nvSpPr>
            <p:cNvPr name="TextBox 354" id="354"/>
            <p:cNvSpPr txBox="true"/>
            <p:nvPr/>
          </p:nvSpPr>
          <p:spPr>
            <a:xfrm rot="0">
              <a:off x="8980" y="170471"/>
              <a:ext cx="454026" cy="148448"/>
            </a:xfrm>
            <a:prstGeom prst="rect">
              <a:avLst/>
            </a:prstGeom>
          </p:spPr>
          <p:txBody>
            <a:bodyPr anchor="t" rtlCol="false" tIns="0" lIns="0" bIns="0" rIns="0">
              <a:spAutoFit/>
            </a:bodyPr>
            <a:lstStyle/>
            <a:p>
              <a:pPr algn="ctr">
                <a:lnSpc>
                  <a:spcPts val="987"/>
                </a:lnSpc>
                <a:spcBef>
                  <a:spcPct val="0"/>
                </a:spcBef>
              </a:pPr>
              <a:r>
                <a:rPr lang="en-US" sz="705">
                  <a:solidFill>
                    <a:srgbClr val="FFFFFF"/>
                  </a:solidFill>
                  <a:latin typeface="Garet Bold"/>
                </a:rPr>
                <a:t>YES</a:t>
              </a:r>
            </a:p>
          </p:txBody>
        </p:sp>
      </p:grpSp>
      <p:sp>
        <p:nvSpPr>
          <p:cNvPr name="AutoShape 355" id="355"/>
          <p:cNvSpPr/>
          <p:nvPr/>
        </p:nvSpPr>
        <p:spPr>
          <a:xfrm flipH="true">
            <a:off x="10463702" y="1640167"/>
            <a:ext cx="1159824" cy="13258"/>
          </a:xfrm>
          <a:prstGeom prst="line">
            <a:avLst/>
          </a:prstGeom>
          <a:ln cap="rnd" w="9525">
            <a:solidFill>
              <a:srgbClr val="000000"/>
            </a:solidFill>
            <a:prstDash val="solid"/>
            <a:headEnd type="arrow" len="sm" w="med"/>
            <a:tailEnd type="none" len="sm" w="sm"/>
          </a:ln>
        </p:spPr>
      </p:sp>
      <p:sp>
        <p:nvSpPr>
          <p:cNvPr name="AutoShape 356" id="356"/>
          <p:cNvSpPr/>
          <p:nvPr/>
        </p:nvSpPr>
        <p:spPr>
          <a:xfrm flipH="true">
            <a:off x="11623525" y="1639123"/>
            <a:ext cx="944433" cy="1043"/>
          </a:xfrm>
          <a:prstGeom prst="line">
            <a:avLst/>
          </a:prstGeom>
          <a:ln cap="rnd" w="9525">
            <a:solidFill>
              <a:srgbClr val="000000"/>
            </a:solidFill>
            <a:prstDash val="solid"/>
            <a:headEnd type="arrow" len="sm" w="med"/>
            <a:tailEnd type="none" len="sm" w="sm"/>
          </a:ln>
        </p:spPr>
      </p:sp>
      <p:sp>
        <p:nvSpPr>
          <p:cNvPr name="AutoShape 357" id="357"/>
          <p:cNvSpPr/>
          <p:nvPr/>
        </p:nvSpPr>
        <p:spPr>
          <a:xfrm>
            <a:off x="1620210" y="10067449"/>
            <a:ext cx="14147050" cy="0"/>
          </a:xfrm>
          <a:prstGeom prst="line">
            <a:avLst/>
          </a:prstGeom>
          <a:ln cap="flat" w="9525">
            <a:solidFill>
              <a:srgbClr val="000000"/>
            </a:solidFill>
            <a:prstDash val="solid"/>
            <a:headEnd type="none" len="sm" w="sm"/>
            <a:tailEnd type="none" len="sm" w="sm"/>
          </a:ln>
        </p:spPr>
      </p:sp>
      <p:sp>
        <p:nvSpPr>
          <p:cNvPr name="AutoShape 358" id="358"/>
          <p:cNvSpPr/>
          <p:nvPr/>
        </p:nvSpPr>
        <p:spPr>
          <a:xfrm flipH="true" flipV="true">
            <a:off x="1620210" y="2320877"/>
            <a:ext cx="0" cy="7746572"/>
          </a:xfrm>
          <a:prstGeom prst="line">
            <a:avLst/>
          </a:prstGeom>
          <a:ln cap="flat" w="9525">
            <a:solidFill>
              <a:srgbClr val="000000"/>
            </a:solidFill>
            <a:prstDash val="solid"/>
            <a:headEnd type="none" len="sm" w="sm"/>
            <a:tailEnd type="none" len="sm" w="sm"/>
          </a:ln>
        </p:spPr>
      </p:sp>
      <p:sp>
        <p:nvSpPr>
          <p:cNvPr name="AutoShape 359" id="359"/>
          <p:cNvSpPr/>
          <p:nvPr/>
        </p:nvSpPr>
        <p:spPr>
          <a:xfrm flipV="true">
            <a:off x="15762498" y="4602697"/>
            <a:ext cx="4762" cy="5464753"/>
          </a:xfrm>
          <a:prstGeom prst="line">
            <a:avLst/>
          </a:prstGeom>
          <a:ln cap="flat" w="9525">
            <a:solidFill>
              <a:srgbClr val="000000"/>
            </a:solidFill>
            <a:prstDash val="solid"/>
            <a:headEnd type="none" len="sm" w="sm"/>
            <a:tailEnd type="none" len="sm" w="sm"/>
          </a:ln>
        </p:spPr>
      </p:sp>
      <p:sp>
        <p:nvSpPr>
          <p:cNvPr name="AutoShape 360" id="360"/>
          <p:cNvSpPr/>
          <p:nvPr/>
        </p:nvSpPr>
        <p:spPr>
          <a:xfrm flipH="true" flipV="true">
            <a:off x="1620210" y="2320877"/>
            <a:ext cx="631791" cy="4762"/>
          </a:xfrm>
          <a:prstGeom prst="line">
            <a:avLst/>
          </a:prstGeom>
          <a:ln cap="rnd" w="9525">
            <a:solidFill>
              <a:srgbClr val="000000"/>
            </a:solidFill>
            <a:prstDash val="solid"/>
            <a:headEnd type="arrow" len="sm" w="med"/>
            <a:tailEnd type="none" len="sm" w="sm"/>
          </a:ln>
        </p:spPr>
      </p:sp>
      <p:sp>
        <p:nvSpPr>
          <p:cNvPr name="AutoShape 361" id="361"/>
          <p:cNvSpPr/>
          <p:nvPr/>
        </p:nvSpPr>
        <p:spPr>
          <a:xfrm flipH="true" flipV="true">
            <a:off x="4052883" y="3336081"/>
            <a:ext cx="4762" cy="3698806"/>
          </a:xfrm>
          <a:prstGeom prst="line">
            <a:avLst/>
          </a:prstGeom>
          <a:ln cap="flat" w="9525">
            <a:solidFill>
              <a:srgbClr val="000000"/>
            </a:solidFill>
            <a:prstDash val="solid"/>
            <a:headEnd type="none" len="sm" w="sm"/>
            <a:tailEnd type="none" len="sm" w="sm"/>
          </a:ln>
        </p:spPr>
      </p:sp>
      <p:sp>
        <p:nvSpPr>
          <p:cNvPr name="AutoShape 362" id="362"/>
          <p:cNvSpPr/>
          <p:nvPr/>
        </p:nvSpPr>
        <p:spPr>
          <a:xfrm flipV="true">
            <a:off x="7685535" y="6312838"/>
            <a:ext cx="6753728" cy="0"/>
          </a:xfrm>
          <a:prstGeom prst="line">
            <a:avLst/>
          </a:prstGeom>
          <a:ln cap="flat" w="9525">
            <a:solidFill>
              <a:srgbClr val="00000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DAGHwJtXDcc</dc:identifier>
  <dcterms:modified xsi:type="dcterms:W3CDTF">2011-08-01T06:04:30Z</dcterms:modified>
  <cp:revision>1</cp:revision>
  <dc:title>Presentación ML 12 slides </dc:title>
</cp:coreProperties>
</file>