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6" r:id="rId9"/>
    <p:sldId id="269" r:id="rId10"/>
    <p:sldId id="270" r:id="rId11"/>
    <p:sldId id="262" r:id="rId12"/>
    <p:sldId id="265" r:id="rId13"/>
    <p:sldId id="263" r:id="rId14"/>
    <p:sldId id="268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1" r:id="rId26"/>
    <p:sldId id="282" r:id="rId27"/>
    <p:sldId id="284" r:id="rId28"/>
    <p:sldId id="285" r:id="rId29"/>
    <p:sldId id="267" r:id="rId30"/>
    <p:sldId id="286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A47D00"/>
    <a:srgbClr val="E3D62F"/>
    <a:srgbClr val="8BB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92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08D56-41CA-438F-B135-C804D969BA8A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4E0C2-6377-4927-9C8A-654E108283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0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E0C2-6377-4927-9C8A-654E108283E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00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9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17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82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49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92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87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58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30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79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8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26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1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5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98BB17-FCAD-44C3-95EC-465F153C6BA7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9A6DC-0A34-4CB8-A8DD-D0F6E571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53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DearGreatTeacher/AI4ALL/blob/master/%E8%B3%87%E6%96%99%E5%88%86%E6%9E%90/Numpy%E5%AF%A6%E6%88%B0.md" TargetMode="External"/><Relationship Id="rId2" Type="http://schemas.openxmlformats.org/officeDocument/2006/relationships/hyperlink" Target="https://en.wikipedia.org/wiki/Convolu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3348" y="646269"/>
            <a:ext cx="5372055" cy="1259455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崑山科技大學</a:t>
            </a:r>
            <a:r>
              <a:rPr lang="en-US" altLang="zh-TW" b="1" dirty="0" smtClean="0">
                <a:solidFill>
                  <a:schemeClr val="accent1"/>
                </a:solidFill>
              </a:rPr>
              <a:t/>
            </a:r>
            <a:br>
              <a:rPr lang="en-US" altLang="zh-TW" b="1" dirty="0" smtClean="0">
                <a:solidFill>
                  <a:schemeClr val="accent1"/>
                </a:solidFill>
              </a:rPr>
            </a:br>
            <a:r>
              <a:rPr lang="zh-TW" altLang="en-US" sz="2800" b="1" dirty="0" smtClean="0">
                <a:solidFill>
                  <a:schemeClr val="accent1"/>
                </a:solidFill>
              </a:rPr>
              <a:t>深度學習</a:t>
            </a:r>
            <a:r>
              <a:rPr lang="en-US" altLang="zh-TW" sz="2800" b="1" dirty="0">
                <a:solidFill>
                  <a:srgbClr val="FFC000"/>
                </a:solidFill>
              </a:rPr>
              <a:t>Deep </a:t>
            </a:r>
            <a:r>
              <a:rPr lang="en-US" altLang="zh-TW" sz="2800" b="1" dirty="0" smtClean="0">
                <a:solidFill>
                  <a:srgbClr val="FFC000"/>
                </a:solidFill>
              </a:rPr>
              <a:t>Learning</a:t>
            </a:r>
            <a:r>
              <a:rPr lang="zh-TW" altLang="en-US" sz="2800" b="1" dirty="0">
                <a:solidFill>
                  <a:schemeClr val="accent1"/>
                </a:solidFill>
              </a:rPr>
              <a:t>課程</a:t>
            </a:r>
            <a:endParaRPr lang="zh-TW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56671" y="2587557"/>
            <a:ext cx="6655277" cy="3839122"/>
          </a:xfrm>
          <a:ln>
            <a:noFill/>
          </a:ln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3600" b="1" i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technical </a:t>
            </a:r>
            <a:r>
              <a:rPr lang="en-US" altLang="zh-TW" sz="3600" b="1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report</a:t>
            </a:r>
          </a:p>
          <a:p>
            <a:pPr lvl="0"/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報告人</a:t>
            </a:r>
            <a:r>
              <a:rPr lang="en-US" altLang="zh-TW" sz="2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zh-TW" altLang="en-US" sz="2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 蘇偉哲  大學部</a:t>
            </a:r>
            <a:endParaRPr lang="en-US" altLang="zh-TW" sz="2400" b="1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0"/>
            <a:r>
              <a:rPr lang="zh-TW" altLang="en-US" sz="2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繳交</a:t>
            </a:r>
            <a:r>
              <a:rPr lang="zh-TW" altLang="en-US" sz="2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日期</a:t>
            </a:r>
            <a:r>
              <a:rPr lang="en-US" altLang="zh-TW" sz="2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en-US" altLang="zh-TW" sz="2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2020.3.31</a:t>
            </a:r>
            <a:endParaRPr lang="zh-TW" altLang="en-US" sz="24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76" y="2691768"/>
            <a:ext cx="4443611" cy="133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6068" y="3353247"/>
            <a:ext cx="751935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TW" altLang="en-US" b="1" dirty="0">
                <a:solidFill>
                  <a:schemeClr val="accent1"/>
                </a:solidFill>
              </a:rPr>
              <a:t>多维数组增加一</a:t>
            </a:r>
            <a:r>
              <a:rPr lang="zh-TW" altLang="en-US" b="1" dirty="0" smtClean="0">
                <a:solidFill>
                  <a:schemeClr val="accent1"/>
                </a:solidFill>
              </a:rPr>
              <a:t>軸</a:t>
            </a:r>
            <a:endParaRPr lang="zh-TW" altLang="en-US" b="1" dirty="0">
              <a:solidFill>
                <a:schemeClr val="accent1"/>
              </a:solidFill>
            </a:endParaRPr>
          </a:p>
          <a:p>
            <a:r>
              <a:rPr lang="pt-BR" altLang="zh-TW" dirty="0"/>
              <a:t>import numpy as np</a:t>
            </a:r>
          </a:p>
          <a:p>
            <a:r>
              <a:rPr lang="pt-BR" altLang="zh-TW" dirty="0"/>
              <a:t>ar=ar[:, np.</a:t>
            </a:r>
            <a:r>
              <a:rPr lang="pt-BR" altLang="zh-TW" dirty="0">
                <a:solidFill>
                  <a:srgbClr val="FFC000"/>
                </a:solidFill>
              </a:rPr>
              <a:t>newaxis</a:t>
            </a:r>
            <a:r>
              <a:rPr lang="pt-BR" altLang="zh-TW" dirty="0"/>
              <a:t>]; ar.shape</a:t>
            </a:r>
          </a:p>
          <a:p>
            <a:r>
              <a:rPr lang="pt-BR" altLang="zh-TW" dirty="0" smtClean="0"/>
              <a:t>Ar</a:t>
            </a:r>
          </a:p>
          <a:p>
            <a:r>
              <a:rPr lang="en-US" altLang="zh-TW" dirty="0"/>
              <a:t>array([[[ 1, 2, 3, 4, 5]], [[10, 11, 12, 13, 14]]])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966067" y="1107435"/>
            <a:ext cx="75193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改变数组形</a:t>
            </a:r>
            <a:r>
              <a:rPr lang="zh-CN" altLang="en-US" b="1" dirty="0" smtClean="0">
                <a:solidFill>
                  <a:schemeClr val="accent1"/>
                </a:solidFill>
              </a:rPr>
              <a:t>状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np</a:t>
            </a:r>
          </a:p>
          <a:p>
            <a:r>
              <a:rPr lang="en-US" altLang="zh-TW" dirty="0" err="1"/>
              <a:t>ar</a:t>
            </a:r>
            <a:r>
              <a:rPr lang="en-US" altLang="zh-TW" dirty="0"/>
              <a:t>=</a:t>
            </a:r>
            <a:r>
              <a:rPr lang="en-US" altLang="zh-TW" dirty="0" err="1"/>
              <a:t>np.array</a:t>
            </a:r>
            <a:r>
              <a:rPr lang="en-US" altLang="zh-TW" dirty="0"/>
              <a:t>([</a:t>
            </a:r>
            <a:r>
              <a:rPr lang="en-US" altLang="zh-TW" dirty="0" err="1"/>
              <a:t>np.arange</a:t>
            </a:r>
            <a:r>
              <a:rPr lang="en-US" altLang="zh-TW" dirty="0"/>
              <a:t>(1,6),</a:t>
            </a:r>
            <a:r>
              <a:rPr lang="en-US" altLang="zh-TW" dirty="0" err="1"/>
              <a:t>np.arange</a:t>
            </a:r>
            <a:r>
              <a:rPr lang="en-US" altLang="zh-TW" dirty="0"/>
              <a:t>(10,15)])</a:t>
            </a:r>
          </a:p>
          <a:p>
            <a:r>
              <a:rPr lang="en-US" altLang="zh-TW" dirty="0" err="1" smtClean="0"/>
              <a:t>ar.</a:t>
            </a:r>
            <a:r>
              <a:rPr lang="en-US" altLang="zh-TW" dirty="0" err="1" smtClean="0">
                <a:solidFill>
                  <a:srgbClr val="FFC000"/>
                </a:solidFill>
              </a:rPr>
              <a:t>T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0" defTabSz="457200">
              <a:defRPr/>
            </a:pPr>
            <a:r>
              <a:rPr lang="en-US" altLang="zh-TW" dirty="0"/>
              <a:t>array([[ 1, 10], [ 2, 11], [ 3, 12], [ 4, 13], [ 5, 14]])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432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0703" y="600992"/>
            <a:ext cx="6855274" cy="938682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zh-TW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ndarray</a:t>
            </a:r>
            <a:r>
              <a:rPr lang="zh-TW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cap="none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0"/>
                <a:ea typeface="inherit"/>
              </a:rPr>
              <a:t>Operation</a:t>
            </a:r>
            <a:endParaRPr lang="zh-TW" alt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33012" y="1451441"/>
            <a:ext cx="7789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3---&gt;3*2---&gt;</a:t>
            </a:r>
            <a:r>
              <a:rPr lang="en-US" altLang="zh-TW" dirty="0" smtClean="0">
                <a:sym typeface="Wingdings" panose="05000000000000000000" pitchFamily="2" charset="2"/>
              </a:rPr>
              <a:t>6*1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sz="2400" dirty="0"/>
              <a:t>Array shape manipulation::reshape()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8406" y="2694407"/>
            <a:ext cx="9844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import numpy as np</a:t>
            </a:r>
          </a:p>
          <a:p>
            <a:r>
              <a:rPr lang="zh-TW" altLang="en-US" sz="2400" dirty="0" smtClean="0"/>
              <a:t>x </a:t>
            </a:r>
            <a:r>
              <a:rPr lang="zh-TW" altLang="en-US" sz="2400" dirty="0"/>
              <a:t>= np.arange(2,10).reshape(2,4)</a:t>
            </a:r>
          </a:p>
          <a:p>
            <a:r>
              <a:rPr lang="zh-TW" altLang="en-US" sz="2400" dirty="0"/>
              <a:t>x</a:t>
            </a:r>
          </a:p>
        </p:txBody>
      </p:sp>
      <p:sp>
        <p:nvSpPr>
          <p:cNvPr id="7" name="矩形 6"/>
          <p:cNvSpPr/>
          <p:nvPr/>
        </p:nvSpPr>
        <p:spPr>
          <a:xfrm>
            <a:off x="2518406" y="4037334"/>
            <a:ext cx="8200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err="1"/>
              <a:t>np.arange</a:t>
            </a:r>
            <a:r>
              <a:rPr lang="en-US" altLang="zh-TW" sz="2400" dirty="0"/>
              <a:t>(2,10).reshape(4,2)</a:t>
            </a:r>
          </a:p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22" y="739360"/>
            <a:ext cx="712936" cy="7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2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92846" y="963621"/>
            <a:ext cx="891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NUMPY</a:t>
            </a:r>
            <a:r>
              <a:rPr lang="en-US" altLang="zh-TW" sz="3200" b="1" dirty="0"/>
              <a:t> </a:t>
            </a:r>
            <a:r>
              <a:rPr lang="en-US" altLang="zh-TW" sz="3200" b="1" dirty="0" err="1" smtClean="0">
                <a:solidFill>
                  <a:srgbClr val="FFC000"/>
                </a:solidFill>
              </a:rPr>
              <a:t>ndarray</a:t>
            </a:r>
            <a:r>
              <a:rPr lang="zh-TW" altLang="zh-TW" sz="3200" dirty="0">
                <a:solidFill>
                  <a:srgbClr val="FFC000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sz="2800" b="1" dirty="0" smtClean="0">
                <a:solidFill>
                  <a:srgbClr val="FFC000"/>
                </a:solidFill>
                <a:latin typeface="Arial Unicode MS" panose="020B0604020202020204" pitchFamily="34" charset="-120"/>
                <a:ea typeface="inherit"/>
              </a:rPr>
              <a:t>Operation</a:t>
            </a:r>
            <a:r>
              <a:rPr lang="en-US" altLang="zh-TW" sz="2800" b="1" dirty="0" smtClean="0"/>
              <a:t> </a:t>
            </a:r>
          </a:p>
          <a:p>
            <a:r>
              <a:rPr lang="en-US" altLang="zh-TW" sz="2800" b="1" dirty="0" smtClean="0">
                <a:solidFill>
                  <a:schemeClr val="accent1"/>
                </a:solidFill>
              </a:rPr>
              <a:t>(</a:t>
            </a:r>
            <a:r>
              <a:rPr lang="en-US" altLang="zh-TW" sz="2800" b="1" dirty="0">
                <a:solidFill>
                  <a:schemeClr val="accent1"/>
                </a:solidFill>
              </a:rPr>
              <a:t>Array shape manipulation</a:t>
            </a:r>
            <a:r>
              <a:rPr lang="en-US" altLang="zh-TW" sz="2800" b="1" dirty="0" smtClean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865994" y="2461286"/>
            <a:ext cx="8574658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import 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 as np</a:t>
            </a:r>
          </a:p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 = 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np.arange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(2,10).reshape(2,4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  2</a:t>
            </a:r>
            <a:r>
              <a:rPr lang="zh-TW" altLang="en-US" sz="2000" dirty="0" smtClean="0">
                <a:latin typeface="Cambria Math" panose="02040503050406030204" pitchFamily="18" charset="0"/>
              </a:rPr>
              <a:t>到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zh-TW" altLang="en-US" sz="2000" dirty="0" smtClean="0">
                <a:latin typeface="Cambria Math" panose="02040503050406030204" pitchFamily="18" charset="0"/>
              </a:rPr>
              <a:t>   分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TW" altLang="en-US" sz="2000" dirty="0" smtClean="0">
                <a:latin typeface="Cambria Math" panose="02040503050406030204" pitchFamily="18" charset="0"/>
              </a:rPr>
              <a:t>組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TW" altLang="en-US" sz="2000" dirty="0" smtClean="0">
                <a:latin typeface="Cambria Math" panose="02040503050406030204" pitchFamily="18" charset="0"/>
              </a:rPr>
              <a:t>列</a:t>
            </a:r>
            <a:endParaRPr lang="en-US" altLang="zh-TW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([[2, 3, 4, 5], [6, 7, 8, 9]])</a:t>
            </a:r>
            <a:endParaRPr lang="en-US" altLang="zh-TW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65994" y="4200824"/>
            <a:ext cx="8771303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import 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 as 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np</a:t>
            </a: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 = 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np.arange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(2,10).</a:t>
            </a:r>
            <a:r>
              <a:rPr lang="en-US" altLang="zh-TW" sz="2000" dirty="0">
                <a:solidFill>
                  <a:srgbClr val="E6A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reshape(4,2</a:t>
            </a:r>
            <a:r>
              <a:rPr lang="en-US" altLang="zh-TW" sz="2000" dirty="0" smtClean="0">
                <a:solidFill>
                  <a:srgbClr val="E6A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TW" altLang="en-US" sz="2000" dirty="0" smtClean="0">
                <a:solidFill>
                  <a:srgbClr val="E6AF00"/>
                </a:solidFill>
                <a:latin typeface="Cambria Math" panose="02040503050406030204" pitchFamily="18" charset="0"/>
              </a:rPr>
              <a:t>分</a:t>
            </a:r>
            <a:r>
              <a:rPr lang="en-US" altLang="zh-TW" sz="2000" dirty="0" smtClean="0">
                <a:solidFill>
                  <a:srgbClr val="E6A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TW" altLang="en-US" sz="2000" dirty="0" smtClean="0">
                <a:solidFill>
                  <a:srgbClr val="E6AF00"/>
                </a:solidFill>
                <a:latin typeface="Cambria Math" panose="02040503050406030204" pitchFamily="18" charset="0"/>
              </a:rPr>
              <a:t>組</a:t>
            </a:r>
            <a:r>
              <a:rPr lang="en-US" altLang="zh-TW" sz="2000" dirty="0" smtClean="0">
                <a:solidFill>
                  <a:srgbClr val="E6A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TW" altLang="en-US" sz="2000" dirty="0" smtClean="0">
                <a:solidFill>
                  <a:srgbClr val="E6AF00"/>
                </a:solidFill>
                <a:latin typeface="Cambria Math" panose="02040503050406030204" pitchFamily="18" charset="0"/>
              </a:rPr>
              <a:t>列</a:t>
            </a:r>
            <a:r>
              <a:rPr lang="zh-TW" altLang="en-US" sz="2000" dirty="0" smtClean="0">
                <a:solidFill>
                  <a:srgbClr val="E6A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zh-TW" sz="2000" dirty="0" smtClean="0">
              <a:solidFill>
                <a:srgbClr val="E6A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TW" altLang="en-US" sz="2000" dirty="0" smtClean="0">
                <a:latin typeface="Cambria Math" panose="02040503050406030204" pitchFamily="18" charset="0"/>
                <a:ea typeface="DengXian" panose="02010600030101010101" pitchFamily="2" charset="-122"/>
              </a:rPr>
              <a:t>  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TW" altLang="en-US" sz="2000" dirty="0" smtClean="0">
                <a:latin typeface="Cambria Math" panose="02040503050406030204" pitchFamily="18" charset="0"/>
                <a:ea typeface="DengXian" panose="02010600030101010101" pitchFamily="2" charset="-122"/>
              </a:rPr>
              <a:t>到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zh-TW" altLang="en-US" sz="2000" dirty="0" smtClean="0">
                <a:latin typeface="Cambria Math" panose="02040503050406030204" pitchFamily="18" charset="0"/>
                <a:ea typeface="DengXian" panose="02010600030101010101" pitchFamily="2" charset="-122"/>
              </a:rPr>
              <a:t>    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([[2, 3, 4, 5], [6, 7, 8, 9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]])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49" y="1052716"/>
            <a:ext cx="783863" cy="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5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8137" y="681505"/>
            <a:ext cx="9443199" cy="1507067"/>
          </a:xfrm>
        </p:spPr>
        <p:txBody>
          <a:bodyPr/>
          <a:lstStyle/>
          <a:p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chemeClr val="accent1"/>
                </a:solidFill>
              </a:rPr>
              <a:t>Array </a:t>
            </a:r>
            <a:r>
              <a:rPr lang="en-US" altLang="zh-TW" dirty="0">
                <a:solidFill>
                  <a:schemeClr val="accent1"/>
                </a:solidFill>
              </a:rPr>
              <a:t>shape manipulation::reshape()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07217" y="2060753"/>
            <a:ext cx="9282172" cy="35981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14" y="1918941"/>
            <a:ext cx="7451450" cy="38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4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75881" y="710119"/>
            <a:ext cx="940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1"/>
                </a:solidFill>
              </a:rPr>
              <a:t>NUMPY </a:t>
            </a:r>
            <a:r>
              <a:rPr lang="en-US" altLang="zh-TW" sz="3200" b="1" dirty="0" err="1">
                <a:solidFill>
                  <a:schemeClr val="accent1"/>
                </a:solidFill>
              </a:rPr>
              <a:t>ndarray</a:t>
            </a:r>
            <a:r>
              <a:rPr lang="en-US" altLang="zh-TW" sz="3200" b="1" dirty="0">
                <a:solidFill>
                  <a:schemeClr val="accent1"/>
                </a:solidFill>
              </a:rPr>
              <a:t> </a:t>
            </a:r>
            <a:r>
              <a:rPr lang="en-US" altLang="zh-TW" sz="3200" b="1" dirty="0">
                <a:solidFill>
                  <a:srgbClr val="FFC000"/>
                </a:solidFill>
              </a:rPr>
              <a:t>(N-Dimensional Arrays)</a:t>
            </a:r>
            <a:r>
              <a:rPr lang="zh-TW" altLang="en-US" sz="3200" b="1" dirty="0">
                <a:solidFill>
                  <a:srgbClr val="FFC000"/>
                </a:solidFill>
              </a:rPr>
              <a:t>切片與運算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67799"/>
              </p:ext>
            </p:extLst>
          </p:nvPr>
        </p:nvGraphicFramePr>
        <p:xfrm>
          <a:off x="2454782" y="1610572"/>
          <a:ext cx="6468894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4447"/>
                <a:gridCol w="3234447"/>
              </a:tblGrid>
              <a:tr h="418291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accent1"/>
                          </a:solidFill>
                        </a:rPr>
                        <a:t>index</a:t>
                      </a:r>
                      <a:endParaRPr lang="en-US" altLang="zh-TW" sz="24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50643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import 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en-US" altLang="zh-TW" dirty="0" smtClean="0"/>
                        <a:t> as np</a:t>
                      </a:r>
                    </a:p>
                    <a:p>
                      <a:r>
                        <a:rPr lang="en-US" altLang="zh-TW" dirty="0" smtClean="0"/>
                        <a:t>x = </a:t>
                      </a:r>
                      <a:r>
                        <a:rPr lang="en-US" altLang="zh-TW" dirty="0" err="1" smtClean="0"/>
                        <a:t>np.arange</a:t>
                      </a:r>
                      <a:r>
                        <a:rPr lang="en-US" altLang="zh-TW" dirty="0" smtClean="0"/>
                        <a:t>(2,10)</a:t>
                      </a:r>
                    </a:p>
                    <a:p>
                      <a:r>
                        <a:rPr lang="en-US" altLang="zh-TW" dirty="0" smtClean="0"/>
                        <a:t># x</a:t>
                      </a:r>
                    </a:p>
                    <a:p>
                      <a:r>
                        <a:rPr lang="en-US" altLang="zh-TW" dirty="0" smtClean="0"/>
                        <a:t>print(x[0])</a:t>
                      </a:r>
                    </a:p>
                    <a:p>
                      <a:r>
                        <a:rPr lang="en-US" altLang="zh-TW" dirty="0" smtClean="0"/>
                        <a:t>print(x[-2])</a:t>
                      </a:r>
                    </a:p>
                    <a:p>
                      <a:r>
                        <a:rPr lang="en-US" altLang="zh-TW" dirty="0" smtClean="0"/>
                        <a:t>print(x[-1])</a:t>
                      </a:r>
                      <a:endParaRPr lang="en-US" altLang="zh-TW" dirty="0" smtClean="0">
                        <a:effectLst/>
                      </a:endParaRPr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 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+mn-ea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8 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 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9</a:t>
                      </a:r>
                      <a:endParaRPr lang="zh-TW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altLang="zh-TW" dirty="0" smtClean="0"/>
                        <a:t>import numpy as np</a:t>
                      </a:r>
                    </a:p>
                    <a:p>
                      <a:r>
                        <a:rPr lang="pt-BR" altLang="zh-TW" dirty="0" smtClean="0"/>
                        <a:t>ar = np.array([[2,3,4],</a:t>
                      </a:r>
                      <a:r>
                        <a:rPr lang="zh-TW" altLang="en-US" dirty="0" smtClean="0"/>
                        <a:t> 第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行</a:t>
                      </a:r>
                      <a:endParaRPr lang="pt-BR" altLang="zh-TW" dirty="0" smtClean="0"/>
                    </a:p>
                    <a:p>
                      <a:r>
                        <a:rPr lang="pt-BR" altLang="zh-TW" dirty="0" smtClean="0"/>
                        <a:t>               </a:t>
                      </a:r>
                      <a:r>
                        <a:rPr lang="zh-TW" altLang="en-US" dirty="0" smtClean="0"/>
                        <a:t>            </a:t>
                      </a:r>
                      <a:r>
                        <a:rPr lang="pt-BR" altLang="zh-TW" dirty="0" smtClean="0"/>
                        <a:t>[9,8,7],</a:t>
                      </a:r>
                      <a:r>
                        <a:rPr lang="zh-TW" altLang="en-US" dirty="0" smtClean="0"/>
                        <a:t>   第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行</a:t>
                      </a:r>
                      <a:endParaRPr lang="pt-BR" altLang="zh-TW" dirty="0" smtClean="0"/>
                    </a:p>
                    <a:p>
                      <a:r>
                        <a:rPr lang="pt-BR" altLang="zh-TW" dirty="0" smtClean="0"/>
                        <a:t>               </a:t>
                      </a:r>
                      <a:r>
                        <a:rPr lang="zh-TW" altLang="en-US" dirty="0" smtClean="0"/>
                        <a:t>            </a:t>
                      </a:r>
                      <a:r>
                        <a:rPr lang="pt-BR" altLang="zh-TW" dirty="0" smtClean="0"/>
                        <a:t>[11,12,13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zh-TW" altLang="en-US" sz="1600" dirty="0" smtClean="0"/>
                        <a:t>第</a:t>
                      </a:r>
                      <a:r>
                        <a:rPr lang="en-US" altLang="zh-TW" sz="1600" dirty="0" smtClean="0"/>
                        <a:t>3</a:t>
                      </a:r>
                      <a:r>
                        <a:rPr lang="zh-TW" altLang="en-US" sz="1600" dirty="0" smtClean="0"/>
                        <a:t>行</a:t>
                      </a:r>
                      <a:endParaRPr lang="pt-BR" altLang="zh-TW" sz="1600" dirty="0" smtClean="0"/>
                    </a:p>
                    <a:p>
                      <a:r>
                        <a:rPr lang="pt-BR" altLang="zh-TW" dirty="0" smtClean="0"/>
                        <a:t>                </a:t>
                      </a:r>
                      <a:r>
                        <a:rPr lang="zh-TW" altLang="en-US" dirty="0" smtClean="0"/>
                        <a:t>                          </a:t>
                      </a:r>
                      <a:r>
                        <a:rPr lang="pt-BR" altLang="zh-TW" dirty="0" smtClean="0"/>
                        <a:t>]])</a:t>
                      </a:r>
                    </a:p>
                    <a:p>
                      <a:r>
                        <a:rPr lang="pt-BR" altLang="zh-TW" dirty="0" smtClean="0"/>
                        <a:t>ar[1,2]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zh-TW" altLang="en-US" sz="1600" dirty="0" smtClean="0"/>
                        <a:t>第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行第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列</a:t>
                      </a:r>
                      <a:endParaRPr lang="pt-BR" altLang="zh-TW" sz="1600" dirty="0" smtClean="0">
                        <a:effectLst/>
                      </a:endParaRPr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440191" y="4906630"/>
            <a:ext cx="6587077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TW" sz="2000" dirty="0" smtClean="0"/>
              <a:t>import numpy as np</a:t>
            </a:r>
          </a:p>
          <a:p>
            <a:r>
              <a:rPr lang="pt-BR" altLang="zh-TW" sz="2000" dirty="0" smtClean="0"/>
              <a:t>ar=2*np.arange(6)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到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 *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  所以到</a:t>
            </a:r>
            <a:r>
              <a:rPr lang="en-US" altLang="zh-TW" sz="2000" dirty="0" smtClean="0"/>
              <a:t>10</a:t>
            </a:r>
            <a:endParaRPr lang="pt-BR" altLang="zh-TW" sz="2000" dirty="0" smtClean="0"/>
          </a:p>
          <a:p>
            <a:r>
              <a:rPr lang="pt-BR" altLang="zh-TW" sz="2000" dirty="0" smtClean="0"/>
              <a:t># ar</a:t>
            </a:r>
            <a:r>
              <a:rPr lang="zh-TW" altLang="en-US" sz="2000" dirty="0" smtClean="0"/>
              <a:t>                      </a:t>
            </a:r>
            <a:r>
              <a:rPr lang="en-US" altLang="zh-TW" sz="2000" dirty="0" smtClean="0"/>
              <a:t>array([ 0, 2, 4, 6, 8, 10])</a:t>
            </a:r>
            <a:endParaRPr lang="pt-BR" altLang="zh-TW" sz="2000" dirty="0" smtClean="0"/>
          </a:p>
          <a:p>
            <a:r>
              <a:rPr lang="pt-BR" altLang="zh-TW" sz="2000" dirty="0" smtClean="0"/>
              <a:t>ar[1:5:2]</a:t>
            </a:r>
          </a:p>
          <a:p>
            <a:r>
              <a:rPr lang="en-US" altLang="zh-TW" sz="2000" dirty="0" smtClean="0">
                <a:solidFill>
                  <a:srgbClr val="E6AF00"/>
                </a:solidFill>
              </a:rPr>
              <a:t>array([2, 6])</a:t>
            </a:r>
            <a:endParaRPr lang="en-US" altLang="zh-TW" sz="2000" b="1" dirty="0">
              <a:solidFill>
                <a:srgbClr val="E6A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922056" y="4353772"/>
            <a:ext cx="3418430" cy="591767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Slice </a:t>
            </a:r>
            <a:r>
              <a:rPr lang="en-US" altLang="zh-TW" sz="2800" dirty="0">
                <a:solidFill>
                  <a:srgbClr val="00B0F0"/>
                </a:solidFill>
              </a:rPr>
              <a:t>operation 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8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16455" y="1034731"/>
            <a:ext cx="583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chemeClr val="accent1"/>
                </a:solidFill>
              </a:rPr>
              <a:t>Reduction</a:t>
            </a:r>
            <a:r>
              <a:rPr lang="en-US" altLang="zh-TW" sz="3200" dirty="0" smtClean="0"/>
              <a:t> </a:t>
            </a:r>
            <a:r>
              <a:rPr lang="en-US" altLang="zh-TW" sz="3200" dirty="0">
                <a:solidFill>
                  <a:srgbClr val="FFC000"/>
                </a:solidFill>
              </a:rPr>
              <a:t>operation</a:t>
            </a:r>
            <a:endParaRPr lang="zh-TW" altLang="en-US" sz="3200" b="1" i="0" dirty="0">
              <a:solidFill>
                <a:srgbClr val="FFC000"/>
              </a:solidFill>
              <a:effectLst/>
              <a:latin typeface="-apple-system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01143"/>
              </p:ext>
            </p:extLst>
          </p:nvPr>
        </p:nvGraphicFramePr>
        <p:xfrm>
          <a:off x="2109450" y="1955074"/>
          <a:ext cx="8970354" cy="407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230"/>
                <a:gridCol w="6066124"/>
              </a:tblGrid>
              <a:tr h="4184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屬性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範例程式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23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prod()</a:t>
                      </a:r>
                      <a:r>
                        <a:rPr lang="zh-TW" altLang="en-US" dirty="0" smtClean="0"/>
                        <a:t>                      乘積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effectLst/>
                        </a:rPr>
                        <a:t>import 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numpy</a:t>
                      </a:r>
                      <a:r>
                        <a:rPr lang="en-US" altLang="zh-TW" sz="1800" kern="1200" dirty="0" smtClean="0">
                          <a:effectLst/>
                        </a:rPr>
                        <a:t> as np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effectLst/>
                        </a:rPr>
                        <a:t>ar</a:t>
                      </a:r>
                      <a:r>
                        <a:rPr lang="en-US" altLang="zh-TW" sz="1800" kern="1200" dirty="0" smtClean="0">
                          <a:effectLst/>
                        </a:rPr>
                        <a:t>=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np.arange</a:t>
                      </a:r>
                      <a:r>
                        <a:rPr lang="en-US" altLang="zh-TW" sz="1800" kern="1200" dirty="0" smtClean="0">
                          <a:effectLst/>
                        </a:rPr>
                        <a:t>(1,5)</a:t>
                      </a:r>
                      <a:r>
                        <a:rPr lang="zh-TW" altLang="en-US" sz="1800" kern="1200" dirty="0" smtClean="0">
                          <a:effectLst/>
                        </a:rPr>
                        <a:t> </a:t>
                      </a:r>
                      <a:endParaRPr lang="en-US" altLang="zh-TW" sz="1800" kern="1200" dirty="0" smtClean="0">
                        <a:effectLst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800" kern="1200" dirty="0" err="1" smtClean="0">
                          <a:solidFill>
                            <a:srgbClr val="FFC000"/>
                          </a:solidFill>
                          <a:effectLst/>
                        </a:rPr>
                        <a:t>ar.prod</a:t>
                      </a:r>
                      <a:r>
                        <a:rPr lang="en-US" altLang="zh-TW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()</a:t>
                      </a:r>
                      <a:endParaRPr lang="en-US" altLang="zh-TW" sz="1800" b="0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5234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sum()</a:t>
                      </a:r>
                      <a:r>
                        <a:rPr lang="zh-TW" altLang="en-US" dirty="0" smtClean="0"/>
                        <a:t>                  </a:t>
                      </a:r>
                      <a:r>
                        <a:rPr lang="zh-TW" altLang="en-US" sz="1800" kern="1200" dirty="0" smtClean="0">
                          <a:effectLst/>
                        </a:rPr>
                        <a:t>相加方法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import 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numpy</a:t>
                      </a:r>
                      <a:r>
                        <a:rPr lang="en-US" altLang="zh-TW" sz="1800" kern="1200" dirty="0" smtClean="0">
                          <a:effectLst/>
                        </a:rPr>
                        <a:t> as np</a:t>
                      </a:r>
                    </a:p>
                    <a:p>
                      <a:r>
                        <a:rPr lang="en-US" altLang="zh-TW" sz="1800" kern="1200" dirty="0" err="1" smtClean="0">
                          <a:effectLst/>
                        </a:rPr>
                        <a:t>ar</a:t>
                      </a:r>
                      <a:r>
                        <a:rPr lang="en-US" altLang="zh-TW" sz="1800" kern="1200" dirty="0" smtClean="0">
                          <a:effectLst/>
                        </a:rPr>
                        <a:t>=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np.array</a:t>
                      </a:r>
                      <a:r>
                        <a:rPr lang="en-US" altLang="zh-TW" sz="1800" kern="1200" dirty="0" smtClean="0">
                          <a:effectLst/>
                        </a:rPr>
                        <a:t>([[2,3,4],[5,6,7],[8,9,10]])</a:t>
                      </a:r>
                    </a:p>
                    <a:p>
                      <a:r>
                        <a:rPr lang="en-US" altLang="zh-TW" sz="1800" kern="1200" dirty="0" err="1" smtClean="0">
                          <a:solidFill>
                            <a:srgbClr val="FFC000"/>
                          </a:solidFill>
                          <a:effectLst/>
                        </a:rPr>
                        <a:t>ar.sum</a:t>
                      </a:r>
                      <a:r>
                        <a:rPr lang="en-US" altLang="zh-TW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()</a:t>
                      </a:r>
                      <a:endParaRPr lang="en-US" altLang="zh-TW" sz="1800" b="0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290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mean()</a:t>
                      </a:r>
                      <a:r>
                        <a:rPr lang="zh-TW" altLang="en-US" dirty="0" smtClean="0"/>
                        <a:t>                  </a:t>
                      </a:r>
                      <a:r>
                        <a:rPr lang="zh-TW" altLang="en-US" sz="1800" kern="1200" dirty="0" smtClean="0">
                          <a:effectLst/>
                        </a:rPr>
                        <a:t>取均值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import 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numpy</a:t>
                      </a:r>
                      <a:r>
                        <a:rPr lang="en-US" altLang="zh-TW" sz="1800" kern="1200" dirty="0" smtClean="0">
                          <a:effectLst/>
                        </a:rPr>
                        <a:t> as np</a:t>
                      </a:r>
                    </a:p>
                    <a:p>
                      <a:r>
                        <a:rPr lang="en-US" altLang="zh-TW" sz="1800" kern="1200" dirty="0" err="1" smtClean="0">
                          <a:effectLst/>
                        </a:rPr>
                        <a:t>ar</a:t>
                      </a:r>
                      <a:r>
                        <a:rPr lang="en-US" altLang="zh-TW" sz="1800" kern="1200" dirty="0" smtClean="0">
                          <a:effectLst/>
                        </a:rPr>
                        <a:t>=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np.array</a:t>
                      </a:r>
                      <a:r>
                        <a:rPr lang="en-US" altLang="zh-TW" sz="1800" kern="1200" dirty="0" smtClean="0">
                          <a:effectLst/>
                        </a:rPr>
                        <a:t>([[2,3,4],[5,6,7],[8,9,10]])</a:t>
                      </a:r>
                    </a:p>
                    <a:p>
                      <a:r>
                        <a:rPr lang="en-US" altLang="zh-TW" sz="1800" kern="1200" dirty="0" err="1" smtClean="0">
                          <a:solidFill>
                            <a:srgbClr val="FFC000"/>
                          </a:solidFill>
                          <a:effectLst/>
                        </a:rPr>
                        <a:t>ar.mean</a:t>
                      </a:r>
                      <a:r>
                        <a:rPr lang="en-US" altLang="zh-TW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()</a:t>
                      </a:r>
                      <a:endParaRPr lang="en-US" altLang="zh-TW" sz="1800" b="0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290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median(</a:t>
                      </a:r>
                      <a:r>
                        <a:rPr lang="en-US" altLang="zh-TW" dirty="0" err="1" smtClean="0"/>
                        <a:t>ar</a:t>
                      </a:r>
                      <a:r>
                        <a:rPr lang="en-US" altLang="zh-TW" dirty="0" smtClean="0"/>
                        <a:t>) </a:t>
                      </a:r>
                      <a:r>
                        <a:rPr lang="zh-TW" altLang="en-US" dirty="0" smtClean="0"/>
                        <a:t>        </a:t>
                      </a:r>
                      <a:r>
                        <a:rPr lang="zh-TW" altLang="en-US" sz="1800" kern="1200" dirty="0" smtClean="0">
                          <a:effectLst/>
                        </a:rPr>
                        <a:t>中位數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import 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numpy</a:t>
                      </a:r>
                      <a:r>
                        <a:rPr lang="en-US" altLang="zh-TW" sz="1800" kern="1200" dirty="0" smtClean="0">
                          <a:effectLst/>
                        </a:rPr>
                        <a:t> as np</a:t>
                      </a:r>
                    </a:p>
                    <a:p>
                      <a:r>
                        <a:rPr lang="en-US" altLang="zh-TW" sz="1800" kern="1200" dirty="0" err="1" smtClean="0">
                          <a:effectLst/>
                        </a:rPr>
                        <a:t>ar</a:t>
                      </a:r>
                      <a:r>
                        <a:rPr lang="en-US" altLang="zh-TW" sz="1800" kern="1200" dirty="0" smtClean="0">
                          <a:effectLst/>
                        </a:rPr>
                        <a:t>=</a:t>
                      </a:r>
                      <a:r>
                        <a:rPr lang="en-US" altLang="zh-TW" sz="1800" kern="1200" dirty="0" err="1" smtClean="0">
                          <a:effectLst/>
                        </a:rPr>
                        <a:t>np.array</a:t>
                      </a:r>
                      <a:r>
                        <a:rPr lang="en-US" altLang="zh-TW" sz="1800" kern="1200" dirty="0" smtClean="0">
                          <a:effectLst/>
                        </a:rPr>
                        <a:t>([[2,3,4],[5,6,7],[8,9,10]])</a:t>
                      </a:r>
                    </a:p>
                    <a:p>
                      <a:r>
                        <a:rPr lang="en-US" altLang="zh-TW" sz="1800" kern="1200" dirty="0" err="1" smtClean="0">
                          <a:solidFill>
                            <a:srgbClr val="FFC000"/>
                          </a:solidFill>
                          <a:effectLst/>
                        </a:rPr>
                        <a:t>np.median</a:t>
                      </a:r>
                      <a:r>
                        <a:rPr lang="en-US" altLang="zh-TW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(</a:t>
                      </a:r>
                      <a:r>
                        <a:rPr lang="en-US" altLang="zh-TW" sz="1800" kern="1200" dirty="0" err="1" smtClean="0">
                          <a:solidFill>
                            <a:srgbClr val="FFC000"/>
                          </a:solidFill>
                          <a:effectLst/>
                        </a:rPr>
                        <a:t>ar</a:t>
                      </a:r>
                      <a:r>
                        <a:rPr lang="en-US" altLang="zh-TW" sz="1800" kern="1200" dirty="0" smtClean="0">
                          <a:solidFill>
                            <a:srgbClr val="FFC000"/>
                          </a:solidFill>
                          <a:effectLst/>
                        </a:rPr>
                        <a:t>)</a:t>
                      </a:r>
                      <a:endParaRPr lang="en-US" altLang="zh-TW" sz="1800" b="0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87" y="1031242"/>
            <a:ext cx="783863" cy="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960968" y="1309049"/>
            <a:ext cx="43231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accent1"/>
                </a:solidFill>
              </a:rPr>
              <a:t>乘積</a:t>
            </a:r>
            <a:endParaRPr lang="pt-BR" altLang="zh-TW" sz="2000" dirty="0" smtClean="0">
              <a:solidFill>
                <a:schemeClr val="accent1"/>
              </a:solidFill>
            </a:endParaRPr>
          </a:p>
          <a:p>
            <a:r>
              <a:rPr lang="pt-BR" altLang="zh-TW" sz="2000" dirty="0" smtClean="0"/>
              <a:t>import</a:t>
            </a:r>
            <a:r>
              <a:rPr lang="pt-BR" altLang="zh-TW" sz="2000" dirty="0"/>
              <a:t> numpy as np</a:t>
            </a:r>
          </a:p>
          <a:p>
            <a:r>
              <a:rPr lang="pt-BR" altLang="zh-TW" sz="2000" dirty="0"/>
              <a:t>ar=np.arange(1,5)</a:t>
            </a:r>
          </a:p>
          <a:p>
            <a:r>
              <a:rPr lang="pt-BR" altLang="zh-TW" sz="2000" dirty="0"/>
              <a:t>ar.</a:t>
            </a:r>
            <a:r>
              <a:rPr lang="pt-BR" altLang="zh-TW" sz="2000" dirty="0">
                <a:solidFill>
                  <a:srgbClr val="FFC000"/>
                </a:solidFill>
              </a:rPr>
              <a:t>prod</a:t>
            </a:r>
            <a:r>
              <a:rPr lang="pt-BR" altLang="zh-TW" sz="2000" dirty="0" smtClean="0"/>
              <a:t>()</a:t>
            </a:r>
          </a:p>
          <a:p>
            <a:r>
              <a:rPr lang="en-US" altLang="zh-TW" sz="2000" dirty="0" smtClean="0"/>
              <a:t>24</a:t>
            </a:r>
            <a:endParaRPr lang="pt-BR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60968" y="3297478"/>
            <a:ext cx="43231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/>
                </a:solidFill>
              </a:rPr>
              <a:t>相加</a:t>
            </a:r>
            <a:r>
              <a:rPr lang="zh-TW" altLang="en-US" sz="2000" dirty="0" smtClean="0">
                <a:solidFill>
                  <a:schemeClr val="accent1"/>
                </a:solidFill>
              </a:rPr>
              <a:t>方法</a:t>
            </a:r>
            <a:endParaRPr lang="pt-BR" altLang="zh-TW" sz="2000" dirty="0" smtClean="0">
              <a:solidFill>
                <a:schemeClr val="accent1"/>
              </a:solidFill>
            </a:endParaRPr>
          </a:p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ar</a:t>
            </a:r>
            <a:r>
              <a:rPr lang="en-US" altLang="zh-TW" sz="2000" dirty="0"/>
              <a:t>=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([[2,3,4],[5,6,7],[8,9,10]])</a:t>
            </a:r>
          </a:p>
          <a:p>
            <a:r>
              <a:rPr lang="en-US" altLang="zh-TW" sz="2000" dirty="0" err="1"/>
              <a:t>ar.</a:t>
            </a:r>
            <a:r>
              <a:rPr lang="en-US" altLang="zh-TW" sz="2000" dirty="0" err="1">
                <a:solidFill>
                  <a:srgbClr val="FFC000"/>
                </a:solidFill>
              </a:rPr>
              <a:t>sum</a:t>
            </a:r>
            <a:r>
              <a:rPr lang="en-US" altLang="zh-TW" sz="2000" dirty="0" smtClean="0"/>
              <a:t>()</a:t>
            </a:r>
          </a:p>
          <a:p>
            <a:r>
              <a:rPr lang="en-US" altLang="zh-TW" sz="2000" dirty="0" smtClean="0"/>
              <a:t>25</a:t>
            </a:r>
            <a:endParaRPr lang="en-US" altLang="zh-TW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91333" y="1309049"/>
            <a:ext cx="4177186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/>
                </a:solidFill>
              </a:rPr>
              <a:t>取均</a:t>
            </a:r>
            <a:r>
              <a:rPr lang="zh-TW" altLang="en-US" sz="2000" dirty="0" smtClean="0">
                <a:solidFill>
                  <a:schemeClr val="accent1"/>
                </a:solidFill>
              </a:rPr>
              <a:t>值</a:t>
            </a:r>
            <a:endParaRPr lang="en-US" altLang="zh-TW" sz="2000" dirty="0" smtClean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ar</a:t>
            </a:r>
            <a:r>
              <a:rPr lang="en-US" altLang="zh-TW" sz="2000" dirty="0"/>
              <a:t>=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([[2,3,4],[5,6,7],[8,9,10]])</a:t>
            </a:r>
          </a:p>
          <a:p>
            <a:r>
              <a:rPr lang="en-US" altLang="zh-TW" sz="2000" dirty="0" err="1"/>
              <a:t>ar.</a:t>
            </a:r>
            <a:r>
              <a:rPr lang="en-US" altLang="zh-TW" sz="2000" dirty="0" err="1">
                <a:solidFill>
                  <a:srgbClr val="FFC000"/>
                </a:solidFill>
              </a:rPr>
              <a:t>mean</a:t>
            </a:r>
            <a:r>
              <a:rPr lang="en-US" altLang="zh-TW" sz="2000" dirty="0" smtClean="0"/>
              <a:t>()</a:t>
            </a:r>
          </a:p>
          <a:p>
            <a:r>
              <a:rPr lang="en-US" altLang="zh-TW" sz="2000" dirty="0" smtClean="0"/>
              <a:t>6</a:t>
            </a:r>
            <a:endParaRPr lang="en-US" altLang="zh-TW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91333" y="3297478"/>
            <a:ext cx="4342556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/>
                </a:solidFill>
              </a:rPr>
              <a:t>中位數</a:t>
            </a:r>
          </a:p>
          <a:p>
            <a:r>
              <a:rPr lang="pt-BR" altLang="zh-TW" sz="2000" dirty="0"/>
              <a:t>import numpy as np</a:t>
            </a:r>
          </a:p>
          <a:p>
            <a:r>
              <a:rPr lang="pt-BR" altLang="zh-TW" sz="2000" dirty="0"/>
              <a:t>ar=np.array([[2,3,4],[5,6,7],[8,9,10]])</a:t>
            </a:r>
          </a:p>
          <a:p>
            <a:r>
              <a:rPr lang="pt-BR" altLang="zh-TW" sz="2000" dirty="0"/>
              <a:t>np.</a:t>
            </a:r>
            <a:r>
              <a:rPr lang="pt-BR" altLang="zh-TW" sz="2000" dirty="0">
                <a:solidFill>
                  <a:srgbClr val="FFC000"/>
                </a:solidFill>
              </a:rPr>
              <a:t>median</a:t>
            </a:r>
            <a:r>
              <a:rPr lang="pt-BR" altLang="zh-TW" sz="2000" dirty="0"/>
              <a:t>(ar</a:t>
            </a:r>
            <a:r>
              <a:rPr lang="pt-BR" altLang="zh-TW" sz="2000" dirty="0" smtClean="0"/>
              <a:t>)</a:t>
            </a:r>
          </a:p>
          <a:p>
            <a:r>
              <a:rPr lang="en-US" altLang="zh-TW" sz="2000" dirty="0"/>
              <a:t>6</a:t>
            </a:r>
            <a:endParaRPr lang="pt-BR" altLang="zh-TW" sz="2000" dirty="0" smtClean="0"/>
          </a:p>
        </p:txBody>
      </p:sp>
      <p:sp>
        <p:nvSpPr>
          <p:cNvPr id="12" name="矩形 11"/>
          <p:cNvSpPr/>
          <p:nvPr/>
        </p:nvSpPr>
        <p:spPr>
          <a:xfrm>
            <a:off x="2134613" y="635249"/>
            <a:ext cx="583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chemeClr val="accent1"/>
                </a:solidFill>
              </a:rPr>
              <a:t>Reduction</a:t>
            </a:r>
            <a:r>
              <a:rPr lang="en-US" altLang="zh-TW" sz="3200" dirty="0" smtClean="0"/>
              <a:t> </a:t>
            </a:r>
            <a:r>
              <a:rPr lang="en-US" altLang="zh-TW" sz="3200" dirty="0">
                <a:solidFill>
                  <a:srgbClr val="FFC000"/>
                </a:solidFill>
              </a:rPr>
              <a:t>operation</a:t>
            </a:r>
            <a:endParaRPr lang="zh-TW" altLang="en-US" sz="3200" b="1" i="0" dirty="0">
              <a:solidFill>
                <a:srgbClr val="FFC000"/>
              </a:solidFill>
              <a:effectLst/>
              <a:latin typeface="-apple-system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19" y="635249"/>
            <a:ext cx="622190" cy="6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4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11162" y="857655"/>
            <a:ext cx="5159680" cy="9030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000" b="1" dirty="0">
                <a:solidFill>
                  <a:schemeClr val="accent1"/>
                </a:solidFill>
              </a:rPr>
              <a:t>Universal Functions</a:t>
            </a:r>
            <a:r>
              <a:rPr lang="en-US" altLang="zh-TW" sz="3000" b="1" dirty="0" smtClean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C000"/>
                </a:solidFill>
              </a:rPr>
              <a:t>Fast Element</a:t>
            </a:r>
            <a:r>
              <a:rPr lang="zh-TW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TW" b="1" dirty="0" smtClean="0">
                <a:solidFill>
                  <a:srgbClr val="FFC000"/>
                </a:solidFill>
              </a:rPr>
              <a:t>Wise </a:t>
            </a:r>
            <a:r>
              <a:rPr lang="en-US" altLang="zh-TW" b="1" dirty="0">
                <a:solidFill>
                  <a:srgbClr val="FFC000"/>
                </a:solidFill>
              </a:rPr>
              <a:t>Array </a:t>
            </a:r>
            <a:r>
              <a:rPr lang="en-US" altLang="zh-TW" b="1" dirty="0" smtClean="0">
                <a:solidFill>
                  <a:srgbClr val="FFC000"/>
                </a:solidFill>
              </a:rPr>
              <a:t>Functions</a:t>
            </a:r>
            <a:endParaRPr lang="en-US" altLang="zh-TW" b="1" dirty="0">
              <a:solidFill>
                <a:srgbClr val="FFC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64875" y="1956815"/>
            <a:ext cx="524722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/>
                </a:solidFill>
              </a:rPr>
              <a:t>計</a:t>
            </a:r>
            <a:r>
              <a:rPr lang="zh-CN" altLang="en-US" sz="2000" dirty="0" smtClean="0">
                <a:solidFill>
                  <a:schemeClr val="accent1"/>
                </a:solidFill>
              </a:rPr>
              <a:t>算</a:t>
            </a:r>
            <a:r>
              <a:rPr lang="zh-CN" altLang="en-US" sz="2000" dirty="0">
                <a:solidFill>
                  <a:schemeClr val="accent1"/>
                </a:solidFill>
              </a:rPr>
              <a:t>数组各元素的指数值</a:t>
            </a:r>
            <a:endParaRPr lang="en-US" altLang="zh-TW" sz="2000" dirty="0" smtClean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import 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as np</a:t>
            </a:r>
          </a:p>
          <a:p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arr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</a:t>
            </a:r>
            <a:r>
              <a:rPr lang="en-US" altLang="zh-TW" sz="2000" dirty="0" err="1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arange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(10)</a:t>
            </a:r>
          </a:p>
          <a:p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np.exp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arr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zh-TW" sz="2000" dirty="0"/>
              <a:t>array([1.00000000e+00, 2.71828183e+00, 7.38905610e+00, 2.00855369e+01, 5.45981500e+01, 1.48413159e+02, 4.03428793e+02, 1.09663316e+03, 2.98095799e+03, 8.10308393e+03])</a:t>
            </a:r>
            <a:endParaRPr lang="en-US" altLang="zh-TW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11162" y="1956815"/>
            <a:ext cx="3768623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 </a:t>
            </a:r>
            <a:r>
              <a:rPr lang="zh-TW" altLang="en-US" sz="2000" dirty="0" smtClean="0">
                <a:solidFill>
                  <a:schemeClr val="accent1"/>
                </a:solidFill>
              </a:rPr>
              <a:t>計</a:t>
            </a:r>
            <a:r>
              <a:rPr lang="zh-CN" altLang="en-US" sz="2000" dirty="0" smtClean="0">
                <a:solidFill>
                  <a:schemeClr val="accent1"/>
                </a:solidFill>
              </a:rPr>
              <a:t>算</a:t>
            </a:r>
            <a:r>
              <a:rPr lang="zh-CN" altLang="en-US" sz="2000" dirty="0">
                <a:solidFill>
                  <a:schemeClr val="accent1"/>
                </a:solidFill>
              </a:rPr>
              <a:t>数组各元素的平方根</a:t>
            </a:r>
            <a:endParaRPr lang="en-US" altLang="zh-TW" sz="2000" dirty="0" smtClean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import 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as np</a:t>
            </a:r>
          </a:p>
          <a:p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arr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</a:t>
            </a:r>
            <a:r>
              <a:rPr lang="en-US" altLang="zh-TW" sz="2000" dirty="0" err="1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arange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(10)</a:t>
            </a:r>
          </a:p>
          <a:p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np.sqrt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arr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zh-TW" sz="2000" dirty="0"/>
              <a:t>array([0. , 1. , 1.41421356, 1.73205081, 2. , 2.23606798, 2.44948974, 2.64575131, 2.82842712, 3. ])</a:t>
            </a:r>
            <a:endParaRPr lang="en-US" altLang="zh-TW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19" y="890444"/>
            <a:ext cx="783863" cy="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4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0229" y="685800"/>
            <a:ext cx="7017663" cy="102626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3200" b="1" dirty="0">
                <a:solidFill>
                  <a:schemeClr val="accent1"/>
                </a:solidFill>
              </a:rPr>
              <a:t>NUMPY</a:t>
            </a:r>
            <a:r>
              <a:rPr lang="en-US" altLang="zh-TW" sz="3200" b="1" dirty="0"/>
              <a:t> </a:t>
            </a:r>
            <a:r>
              <a:rPr lang="en-US" altLang="zh-TW" sz="3200" b="1" dirty="0" err="1" smtClean="0">
                <a:solidFill>
                  <a:srgbClr val="FFC000"/>
                </a:solidFill>
              </a:rPr>
              <a:t>ndarray</a:t>
            </a:r>
            <a:r>
              <a:rPr lang="zh-TW" altLang="en-US" sz="3200" b="1" dirty="0" smtClean="0">
                <a:solidFill>
                  <a:srgbClr val="FFC000"/>
                </a:solidFill>
              </a:rPr>
              <a:t> 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Operation </a:t>
            </a:r>
            <a:b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(operation between A matrix and B matrix)</a:t>
            </a:r>
            <a:endParaRPr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62" y="780199"/>
            <a:ext cx="783863" cy="83747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53962" y="2155356"/>
            <a:ext cx="43231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</a:rPr>
              <a:t>加法運算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as np</a:t>
            </a:r>
          </a:p>
          <a:p>
            <a:r>
              <a:rPr lang="en-US" altLang="zh-TW" sz="2000" dirty="0" err="1"/>
              <a:t>arr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([[1., 2., 3.], [4., 5., 6.]])</a:t>
            </a:r>
          </a:p>
          <a:p>
            <a:r>
              <a:rPr lang="en-US" altLang="zh-TW" sz="2000" dirty="0"/>
              <a:t># </a:t>
            </a:r>
            <a:r>
              <a:rPr lang="en-US" altLang="zh-TW" sz="2000" dirty="0" err="1"/>
              <a:t>arr</a:t>
            </a:r>
            <a:endParaRPr lang="en-US" altLang="zh-TW" sz="2000" dirty="0"/>
          </a:p>
          <a:p>
            <a:r>
              <a:rPr lang="en-US" altLang="zh-TW" sz="2000" dirty="0" err="1" smtClean="0">
                <a:solidFill>
                  <a:srgbClr val="FFC000"/>
                </a:solidFill>
              </a:rPr>
              <a:t>arr+arr</a:t>
            </a:r>
            <a:endParaRPr lang="en-US" altLang="zh-TW" sz="2000" dirty="0" smtClean="0">
              <a:solidFill>
                <a:srgbClr val="FFC000"/>
              </a:solidFill>
            </a:endParaRPr>
          </a:p>
          <a:p>
            <a:r>
              <a:rPr lang="en-US" altLang="zh-TW" sz="2000" dirty="0"/>
              <a:t>array([[ 1., 4., 9.], [16., 25., 36.]])</a:t>
            </a:r>
            <a:endParaRPr lang="pt-BR" altLang="zh-TW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853962" y="4229860"/>
            <a:ext cx="43231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</a:rPr>
              <a:t>乘法運算</a:t>
            </a:r>
          </a:p>
          <a:p>
            <a:r>
              <a:rPr lang="pt-BR" altLang="zh-TW" sz="2000" dirty="0" smtClean="0"/>
              <a:t>import </a:t>
            </a:r>
            <a:r>
              <a:rPr lang="pt-BR" altLang="zh-TW" sz="2000" dirty="0"/>
              <a:t>numpy as np</a:t>
            </a:r>
          </a:p>
          <a:p>
            <a:r>
              <a:rPr lang="pt-BR" altLang="zh-TW" sz="2000" dirty="0"/>
              <a:t>ar=np.array([[1,1],[1,1]])</a:t>
            </a:r>
          </a:p>
          <a:p>
            <a:r>
              <a:rPr lang="pt-BR" altLang="zh-TW" sz="2000" dirty="0"/>
              <a:t>ar2=np.array([[2,2],[2,2]])</a:t>
            </a:r>
          </a:p>
          <a:p>
            <a:r>
              <a:rPr lang="pt-BR" altLang="zh-TW" sz="2000" dirty="0" smtClean="0">
                <a:solidFill>
                  <a:srgbClr val="FFC000"/>
                </a:solidFill>
              </a:rPr>
              <a:t>ar*ar2</a:t>
            </a:r>
          </a:p>
          <a:p>
            <a:r>
              <a:rPr lang="en-US" altLang="zh-TW" sz="2000" dirty="0"/>
              <a:t>array([[2, 2], [2, 2]])</a:t>
            </a:r>
            <a:endParaRPr lang="pt-BR" altLang="zh-TW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61630" y="2155356"/>
            <a:ext cx="43231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</a:rPr>
              <a:t>乘法運算</a:t>
            </a:r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as np</a:t>
            </a:r>
          </a:p>
          <a:p>
            <a:r>
              <a:rPr lang="en-US" altLang="zh-TW" sz="2000" dirty="0" err="1"/>
              <a:t>arr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([[1., 2., 3.], [4., 5., 6.]])</a:t>
            </a:r>
          </a:p>
          <a:p>
            <a:r>
              <a:rPr lang="en-US" altLang="zh-TW" sz="2000" dirty="0"/>
              <a:t># </a:t>
            </a:r>
            <a:r>
              <a:rPr lang="en-US" altLang="zh-TW" sz="2000" dirty="0" err="1"/>
              <a:t>arr</a:t>
            </a:r>
            <a:endParaRPr lang="en-US" altLang="zh-TW" sz="2000" dirty="0"/>
          </a:p>
          <a:p>
            <a:r>
              <a:rPr lang="en-US" altLang="zh-TW" sz="2000" dirty="0" err="1" smtClean="0">
                <a:solidFill>
                  <a:srgbClr val="FFC000"/>
                </a:solidFill>
              </a:rPr>
              <a:t>arr</a:t>
            </a:r>
            <a:r>
              <a:rPr lang="en-US" altLang="zh-TW" sz="2000" dirty="0" smtClean="0">
                <a:solidFill>
                  <a:srgbClr val="FFC000"/>
                </a:solidFill>
              </a:rPr>
              <a:t>*</a:t>
            </a:r>
            <a:r>
              <a:rPr lang="en-US" altLang="zh-TW" sz="2000" dirty="0" err="1" smtClean="0">
                <a:solidFill>
                  <a:srgbClr val="FFC000"/>
                </a:solidFill>
              </a:rPr>
              <a:t>arr</a:t>
            </a:r>
            <a:endParaRPr lang="en-US" altLang="zh-TW" sz="2000" dirty="0" smtClean="0">
              <a:solidFill>
                <a:srgbClr val="FFC000"/>
              </a:solidFill>
            </a:endParaRPr>
          </a:p>
          <a:p>
            <a:r>
              <a:rPr lang="en-US" altLang="zh-TW" sz="2000" dirty="0"/>
              <a:t>array([[2, 2], [2, 2]])</a:t>
            </a:r>
            <a:endParaRPr lang="en-US" altLang="zh-TW" sz="2000" dirty="0" smtClean="0">
              <a:solidFill>
                <a:srgbClr val="FFC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461630" y="4229860"/>
            <a:ext cx="43231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/>
                </a:solidFill>
              </a:rPr>
              <a:t>dot</a:t>
            </a:r>
            <a:r>
              <a:rPr lang="zh-TW" altLang="en-US" sz="2000" b="1" dirty="0">
                <a:solidFill>
                  <a:schemeClr val="accent1"/>
                </a:solidFill>
              </a:rPr>
              <a:t>運算</a:t>
            </a:r>
          </a:p>
          <a:p>
            <a:r>
              <a:rPr lang="pt-BR" altLang="zh-TW" sz="2000" dirty="0"/>
              <a:t>import numpy as np</a:t>
            </a:r>
          </a:p>
          <a:p>
            <a:r>
              <a:rPr lang="pt-BR" altLang="zh-TW" sz="2000" dirty="0"/>
              <a:t>ar = np.array ([[1,1], [1,1]])</a:t>
            </a:r>
          </a:p>
          <a:p>
            <a:r>
              <a:rPr lang="pt-BR" altLang="zh-TW" sz="2000" dirty="0"/>
              <a:t>ar2 = np.array ([[2,2], [2,2]])</a:t>
            </a:r>
          </a:p>
          <a:p>
            <a:r>
              <a:rPr lang="pt-BR" altLang="zh-TW" sz="2000" dirty="0"/>
              <a:t>ar.</a:t>
            </a:r>
            <a:r>
              <a:rPr lang="pt-BR" altLang="zh-TW" sz="2000" dirty="0">
                <a:solidFill>
                  <a:srgbClr val="FFC000"/>
                </a:solidFill>
              </a:rPr>
              <a:t>dot</a:t>
            </a:r>
            <a:r>
              <a:rPr lang="pt-BR" altLang="zh-TW" sz="2000" dirty="0"/>
              <a:t> (ar2</a:t>
            </a:r>
            <a:r>
              <a:rPr lang="pt-BR" altLang="zh-TW" sz="2000" dirty="0" smtClean="0"/>
              <a:t>)</a:t>
            </a:r>
          </a:p>
          <a:p>
            <a:r>
              <a:rPr lang="en-US" altLang="zh-TW" sz="2000" dirty="0"/>
              <a:t>array([[4, 4], [4, 4</a:t>
            </a:r>
            <a:r>
              <a:rPr lang="en-US" altLang="zh-TW" sz="2000" dirty="0" smtClean="0"/>
              <a:t>]])</a:t>
            </a:r>
            <a:endParaRPr lang="pt-BR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6519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4354" y="726291"/>
            <a:ext cx="4089638" cy="1528987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chemeClr val="accent1"/>
                </a:solidFill>
              </a:rPr>
              <a:t>NUMPY </a:t>
            </a:r>
            <a:r>
              <a:rPr lang="en-US" altLang="zh-TW" b="1" dirty="0" err="1">
                <a:solidFill>
                  <a:schemeClr val="accent1"/>
                </a:solidFill>
              </a:rPr>
              <a:t>ndarray</a:t>
            </a:r>
            <a:r>
              <a:rPr lang="en-US" altLang="zh-TW" b="1" dirty="0">
                <a:solidFill>
                  <a:schemeClr val="accent1"/>
                </a:solidFill>
              </a:rPr>
              <a:t> </a:t>
            </a:r>
            <a:r>
              <a:rPr lang="en-US" altLang="zh-TW" b="1" dirty="0" smtClean="0">
                <a:solidFill>
                  <a:schemeClr val="accent1"/>
                </a:solidFill>
              </a:rPr>
              <a:t/>
            </a:r>
            <a:br>
              <a:rPr lang="en-US" altLang="zh-TW" b="1" dirty="0" smtClean="0">
                <a:solidFill>
                  <a:schemeClr val="accent1"/>
                </a:solidFill>
              </a:rPr>
            </a:br>
            <a:r>
              <a:rPr lang="zh-TW" altLang="en-US" sz="2400" b="1" dirty="0" smtClean="0">
                <a:solidFill>
                  <a:srgbClr val="FFC000"/>
                </a:solidFill>
              </a:rPr>
              <a:t>運算 </a:t>
            </a:r>
            <a:r>
              <a:rPr lang="en-US" altLang="zh-TW" sz="2400" b="1" dirty="0">
                <a:solidFill>
                  <a:srgbClr val="FFC000"/>
                </a:solidFill>
              </a:rPr>
              <a:t>A</a:t>
            </a:r>
            <a:r>
              <a:rPr lang="zh-TW" altLang="en-US" sz="2400" b="1" dirty="0">
                <a:solidFill>
                  <a:srgbClr val="FFC000"/>
                </a:solidFill>
              </a:rPr>
              <a:t>矩陣與</a:t>
            </a:r>
            <a:r>
              <a:rPr lang="en-US" altLang="zh-TW" sz="2400" b="1" dirty="0">
                <a:solidFill>
                  <a:srgbClr val="FFC000"/>
                </a:solidFill>
              </a:rPr>
              <a:t>B</a:t>
            </a:r>
            <a:r>
              <a:rPr lang="zh-TW" altLang="en-US" sz="2400" b="1" dirty="0">
                <a:solidFill>
                  <a:srgbClr val="FFC000"/>
                </a:solidFill>
              </a:rPr>
              <a:t>矩陣間的</a:t>
            </a:r>
            <a:r>
              <a:rPr lang="zh-TW" altLang="en-US" sz="2400" b="1" dirty="0" smtClean="0">
                <a:solidFill>
                  <a:srgbClr val="FFC000"/>
                </a:solidFill>
              </a:rPr>
              <a:t>運算</a:t>
            </a:r>
            <a:r>
              <a:rPr lang="en-US" altLang="zh-TW" sz="2400" b="1" dirty="0" smtClean="0">
                <a:solidFill>
                  <a:srgbClr val="FFC000"/>
                </a:solidFill>
              </a:rPr>
              <a:t/>
            </a:r>
            <a:br>
              <a:rPr lang="en-US" altLang="zh-TW" sz="2400" b="1" dirty="0" smtClean="0">
                <a:solidFill>
                  <a:srgbClr val="FFC000"/>
                </a:solidFill>
              </a:rPr>
            </a:br>
            <a:r>
              <a:rPr lang="zh-TW" altLang="en-US" sz="2400" b="1" dirty="0" smtClean="0">
                <a:solidFill>
                  <a:srgbClr val="FFC000"/>
                </a:solidFill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</a:rPr>
              <a:t>Broadcasting(</a:t>
            </a:r>
            <a:r>
              <a:rPr lang="zh-TW" altLang="en-US" sz="2400" b="1" dirty="0">
                <a:solidFill>
                  <a:srgbClr val="FFC000"/>
                </a:solidFill>
              </a:rPr>
              <a:t>廣播機制</a:t>
            </a:r>
            <a:r>
              <a:rPr lang="en-US" altLang="zh-TW" sz="2400" b="1" dirty="0" smtClean="0">
                <a:solidFill>
                  <a:srgbClr val="FFC000"/>
                </a:solidFill>
              </a:rPr>
              <a:t>)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34506" y="2438399"/>
            <a:ext cx="43231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TW" sz="2000" dirty="0"/>
              <a:t>import numpy as np</a:t>
            </a:r>
          </a:p>
          <a:p>
            <a:r>
              <a:rPr lang="pt-BR" altLang="zh-TW" sz="2000" dirty="0"/>
              <a:t>x1 = np.arange(9.0).reshape((3, 3))</a:t>
            </a:r>
          </a:p>
          <a:p>
            <a:r>
              <a:rPr lang="pt-BR" altLang="zh-TW" sz="2000" dirty="0"/>
              <a:t>x2 = np.arange(3.0)</a:t>
            </a:r>
          </a:p>
          <a:p>
            <a:r>
              <a:rPr lang="pt-BR" altLang="zh-TW" sz="2000" dirty="0"/>
              <a:t>np.multiply(x1, x2</a:t>
            </a:r>
            <a:r>
              <a:rPr lang="pt-BR" altLang="zh-TW" sz="2000" dirty="0" smtClean="0"/>
              <a:t>)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array([[ 0., 1., 4.], [ 0., 4., 10.], [ 0., 7., 16.]])</a:t>
            </a:r>
            <a:endParaRPr lang="pt-BR" altLang="zh-TW" sz="2000" dirty="0">
              <a:solidFill>
                <a:srgbClr val="FFC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93667" y="2438399"/>
            <a:ext cx="4323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as np</a:t>
            </a:r>
          </a:p>
          <a:p>
            <a:r>
              <a:rPr lang="en-US" altLang="zh-TW" sz="2000" dirty="0" err="1"/>
              <a:t>np.arange</a:t>
            </a:r>
            <a:r>
              <a:rPr lang="en-US" altLang="zh-TW" sz="2000" dirty="0"/>
              <a:t>(3) + </a:t>
            </a:r>
            <a:r>
              <a:rPr lang="en-US" altLang="zh-TW" sz="2000" dirty="0" smtClean="0"/>
              <a:t>5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array([[1., 2., 3.], [1., 2., 3.], [1., 2., 3.]])</a:t>
            </a:r>
            <a:endParaRPr lang="pt-BR" altLang="zh-TW" sz="2000" dirty="0">
              <a:solidFill>
                <a:srgbClr val="FFC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34506" y="4560512"/>
            <a:ext cx="4323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TW" sz="2000" dirty="0" smtClean="0"/>
              <a:t>import </a:t>
            </a:r>
            <a:r>
              <a:rPr lang="pt-BR" altLang="zh-TW" sz="2000" dirty="0"/>
              <a:t>numpy as np</a:t>
            </a:r>
          </a:p>
          <a:p>
            <a:r>
              <a:rPr lang="pt-BR" altLang="zh-TW" sz="2000" dirty="0"/>
              <a:t>np.arange(3) + </a:t>
            </a:r>
            <a:r>
              <a:rPr lang="pt-BR" altLang="zh-TW" sz="2000" dirty="0" smtClean="0"/>
              <a:t>5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array([5, 6, 7])</a:t>
            </a:r>
            <a:endParaRPr lang="pt-BR" altLang="zh-TW" sz="2000" dirty="0">
              <a:solidFill>
                <a:srgbClr val="FFC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67" y="910546"/>
            <a:ext cx="945731" cy="10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599" y="912226"/>
            <a:ext cx="9620866" cy="1294513"/>
          </a:xfrm>
        </p:spPr>
        <p:txBody>
          <a:bodyPr>
            <a:noAutofit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TW" sz="36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et </a:t>
            </a:r>
            <a:r>
              <a:rPr lang="en-US" altLang="zh-TW" sz="36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 </a:t>
            </a:r>
            <a:r>
              <a:rPr lang="en-US" altLang="zh-TW" sz="36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0"/>
              </a:rPr>
              <a:t>array</a:t>
            </a:r>
            <a:r>
              <a:rPr lang="en-US" altLang="zh-TW" sz="36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TW" altLang="en-US" sz="3600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altLang="zh-TW" sz="3600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Methods and implementation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1400" b="1" dirty="0">
                <a:solidFill>
                  <a:srgbClr val="FFC000"/>
                </a:solidFill>
                <a:latin typeface="+mn-ea"/>
              </a:rPr>
              <a:t/>
            </a:r>
            <a:br>
              <a:rPr lang="en-US" altLang="zh-TW" sz="1400" b="1" dirty="0">
                <a:solidFill>
                  <a:srgbClr val="FFC000"/>
                </a:solidFill>
                <a:latin typeface="+mn-ea"/>
              </a:rPr>
            </a:b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32387" y="1798562"/>
            <a:ext cx="7783902" cy="40199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5110"/>
              </p:ext>
            </p:extLst>
          </p:nvPr>
        </p:nvGraphicFramePr>
        <p:xfrm>
          <a:off x="1932327" y="3428507"/>
          <a:ext cx="8069327" cy="1622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069327"/>
              </a:tblGrid>
              <a:tr h="304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Array(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) array(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) </a:t>
                      </a:r>
                      <a:endParaRPr lang="zh-TW" altLang="en-US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4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使用</a:t>
                      </a:r>
                      <a:r>
                        <a:rPr lang="en-US" altLang="zh-TW" dirty="0" smtClean="0"/>
                        <a:t>Python</a:t>
                      </a:r>
                      <a:r>
                        <a:rPr lang="zh-TW" altLang="en-US" dirty="0" smtClean="0"/>
                        <a:t>內建的</a:t>
                      </a:r>
                      <a:r>
                        <a:rPr lang="en-US" altLang="zh-TW" dirty="0" smtClean="0"/>
                        <a:t>array()</a:t>
                      </a:r>
                      <a:r>
                        <a:rPr lang="zh-TW" altLang="en-US" dirty="0" smtClean="0"/>
                        <a:t>建立陣列</a:t>
                      </a:r>
                      <a:endParaRPr lang="zh-TW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56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使用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zh-TW" altLang="en-US" dirty="0" smtClean="0"/>
                        <a:t>提供的創建函數建立陣列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56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3.</a:t>
                      </a:r>
                      <a:r>
                        <a:rPr lang="zh-TW" altLang="en-US" dirty="0" smtClean="0"/>
                        <a:t>直接生成</a:t>
                      </a:r>
                      <a:r>
                        <a:rPr lang="en-US" altLang="zh-TW" dirty="0" smtClean="0"/>
                        <a:t>==&gt;</a:t>
                      </a:r>
                      <a:r>
                        <a:rPr lang="zh-TW" altLang="en-US" dirty="0" smtClean="0"/>
                        <a:t>使用</a:t>
                      </a:r>
                      <a:r>
                        <a:rPr lang="en-US" altLang="zh-TW" dirty="0" err="1" smtClean="0"/>
                        <a:t>genfromtxt</a:t>
                      </a:r>
                      <a:r>
                        <a:rPr lang="en-US" altLang="zh-TW" dirty="0" smtClean="0"/>
                        <a:t>()</a:t>
                      </a:r>
                      <a:r>
                        <a:rPr lang="zh-TW" altLang="en-US" dirty="0" smtClean="0"/>
                        <a:t>方法建立陣列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814612" y="2013370"/>
            <a:ext cx="621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TW" dirty="0" smtClean="0">
                <a:solidFill>
                  <a:srgbClr val="FFC000"/>
                </a:solidFill>
              </a:rPr>
              <a:t>Py</a:t>
            </a:r>
            <a:r>
              <a:rPr lang="en-US" altLang="zh-TW" dirty="0" smtClean="0">
                <a:solidFill>
                  <a:schemeClr val="accent1"/>
                </a:solidFill>
              </a:rPr>
              <a:t>thon</a:t>
            </a:r>
          </a:p>
          <a:p>
            <a:pPr lvl="0" defTabSz="457200">
              <a:defRPr/>
            </a:pPr>
            <a:r>
              <a:rPr lang="zh-TW" altLang="en-US" dirty="0" smtClean="0">
                <a:solidFill>
                  <a:schemeClr val="tx2"/>
                </a:solidFill>
              </a:rPr>
              <a:t>內建</a:t>
            </a:r>
            <a:r>
              <a:rPr lang="zh-TW" altLang="en-US" dirty="0">
                <a:solidFill>
                  <a:schemeClr val="tx2"/>
                </a:solidFill>
              </a:rPr>
              <a:t>的</a:t>
            </a:r>
            <a:r>
              <a:rPr lang="en-US" altLang="zh-TW" dirty="0">
                <a:solidFill>
                  <a:schemeClr val="tx2"/>
                </a:solidFill>
              </a:rPr>
              <a:t>array()</a:t>
            </a:r>
            <a:r>
              <a:rPr lang="zh-TW" altLang="en-US" dirty="0">
                <a:solidFill>
                  <a:schemeClr val="tx2"/>
                </a:solidFill>
              </a:rPr>
              <a:t>建立</a:t>
            </a:r>
            <a:r>
              <a:rPr lang="zh-TW" altLang="en-US" dirty="0" smtClean="0">
                <a:solidFill>
                  <a:schemeClr val="tx2"/>
                </a:solidFill>
              </a:rPr>
              <a:t>陣列</a:t>
            </a:r>
            <a:endParaRPr lang="en-US" altLang="zh-TW" dirty="0">
              <a:solidFill>
                <a:schemeClr val="tx2"/>
              </a:solidFill>
            </a:endParaRPr>
          </a:p>
          <a:p>
            <a:pPr lvl="0" defTabSz="457200">
              <a:defRPr/>
            </a:pPr>
            <a:r>
              <a:rPr lang="zh-TW" altLang="en-US" dirty="0">
                <a:solidFill>
                  <a:schemeClr val="tx2"/>
                </a:solidFill>
              </a:rPr>
              <a:t>資料結構 上的 </a:t>
            </a:r>
            <a:r>
              <a:rPr lang="en-US" altLang="zh-TW" dirty="0">
                <a:solidFill>
                  <a:schemeClr val="tx2"/>
                </a:solidFill>
              </a:rPr>
              <a:t>array List</a:t>
            </a:r>
          </a:p>
          <a:p>
            <a:pPr lvl="0" defTabSz="457200">
              <a:defRPr/>
            </a:pPr>
            <a:r>
              <a:rPr lang="en-US" altLang="zh-TW" dirty="0">
                <a:solidFill>
                  <a:schemeClr val="tx2"/>
                </a:solidFill>
              </a:rPr>
              <a:t>import </a:t>
            </a:r>
            <a:r>
              <a:rPr lang="en-US" altLang="zh-TW" dirty="0" err="1">
                <a:solidFill>
                  <a:schemeClr val="tx2"/>
                </a:solidFill>
              </a:rPr>
              <a:t>numpy</a:t>
            </a:r>
            <a:r>
              <a:rPr lang="en-US" altLang="zh-TW" dirty="0">
                <a:solidFill>
                  <a:schemeClr val="tx2"/>
                </a:solidFill>
              </a:rPr>
              <a:t> as np x = </a:t>
            </a:r>
            <a:r>
              <a:rPr lang="en-US" altLang="zh-TW" dirty="0" err="1">
                <a:solidFill>
                  <a:schemeClr val="tx2"/>
                </a:solidFill>
              </a:rPr>
              <a:t>np.array</a:t>
            </a:r>
            <a:r>
              <a:rPr lang="en-US" altLang="zh-TW" dirty="0">
                <a:solidFill>
                  <a:schemeClr val="tx2"/>
                </a:solidFill>
              </a:rPr>
              <a:t>([[1,2.0],[0,0],(1+1j,3.)])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59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2210" y="189690"/>
            <a:ext cx="9371755" cy="1600199"/>
          </a:xfrm>
        </p:spPr>
        <p:txBody>
          <a:bodyPr/>
          <a:lstStyle/>
          <a:p>
            <a:r>
              <a:rPr lang="en-US" altLang="zh-TW" dirty="0">
                <a:solidFill>
                  <a:srgbClr val="00B0F0"/>
                </a:solidFill>
              </a:rPr>
              <a:t>Use &lt;</a:t>
            </a:r>
            <a:r>
              <a:rPr lang="en-US" altLang="zh-TW" dirty="0" err="1">
                <a:solidFill>
                  <a:srgbClr val="00B0F0"/>
                </a:solidFill>
              </a:rPr>
              <a:t>Numpy</a:t>
            </a:r>
            <a:r>
              <a:rPr lang="en-US" altLang="zh-TW" dirty="0">
                <a:solidFill>
                  <a:srgbClr val="00B0F0"/>
                </a:solidFill>
              </a:rPr>
              <a:t> random module&gt; </a:t>
            </a:r>
            <a:r>
              <a:rPr lang="en-US" altLang="zh-TW" dirty="0" smtClean="0">
                <a:solidFill>
                  <a:srgbClr val="FFC000"/>
                </a:solidFill>
              </a:rPr>
              <a:t/>
            </a:r>
            <a:br>
              <a:rPr lang="en-US" altLang="zh-TW" dirty="0" smtClean="0">
                <a:solidFill>
                  <a:srgbClr val="FFC000"/>
                </a:solidFill>
              </a:rPr>
            </a:br>
            <a:r>
              <a:rPr lang="en-US" altLang="zh-TW" dirty="0" smtClean="0">
                <a:solidFill>
                  <a:srgbClr val="FFC000"/>
                </a:solidFill>
              </a:rPr>
              <a:t>to </a:t>
            </a:r>
            <a:r>
              <a:rPr lang="en-US" altLang="zh-TW" dirty="0">
                <a:solidFill>
                  <a:srgbClr val="FFC000"/>
                </a:solidFill>
              </a:rPr>
              <a:t>generate random </a:t>
            </a:r>
            <a:r>
              <a:rPr lang="en-US" altLang="zh-TW" dirty="0" smtClean="0">
                <a:solidFill>
                  <a:srgbClr val="FFC000"/>
                </a:solidFill>
              </a:rPr>
              <a:t>data</a:t>
            </a:r>
            <a:r>
              <a:rPr lang="zh-TW" altLang="en-US" dirty="0" smtClean="0">
                <a:solidFill>
                  <a:srgbClr val="FFC000"/>
                </a:solidFill>
              </a:rPr>
              <a:t> </a:t>
            </a:r>
            <a:r>
              <a:rPr lang="zh-TW" altLang="en-US" sz="3600" dirty="0" smtClean="0">
                <a:solidFill>
                  <a:schemeClr val="accent1">
                    <a:lumMod val="75000"/>
                  </a:schemeClr>
                </a:solidFill>
              </a:rPr>
              <a:t>產生</a:t>
            </a: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</a:rPr>
              <a:t>亂數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69137" y="1832479"/>
            <a:ext cx="3077961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np.random.randint</a:t>
            </a:r>
            <a:r>
              <a:rPr lang="en-US" altLang="zh-TW" sz="2000" dirty="0"/>
              <a:t>(1,5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085556" y="1832478"/>
            <a:ext cx="548840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np.random.randint</a:t>
            </a:r>
            <a:r>
              <a:rPr lang="en-US" altLang="zh-TW" sz="2000" dirty="0"/>
              <a:t>(-5,5,size=(2,2))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array([[-3, 2], [-5, 0]])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669137" y="3018005"/>
            <a:ext cx="43231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np.random.seed</a:t>
            </a:r>
            <a:r>
              <a:rPr lang="en-US" altLang="zh-TW" sz="2000" dirty="0"/>
              <a:t>(0)</a:t>
            </a:r>
          </a:p>
          <a:p>
            <a:r>
              <a:rPr lang="en-US" altLang="zh-TW" sz="2000" dirty="0"/>
              <a:t>x1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(10, size=6) </a:t>
            </a:r>
          </a:p>
          <a:p>
            <a:r>
              <a:rPr lang="en-US" altLang="zh-TW" sz="2000" dirty="0"/>
              <a:t>x1</a:t>
            </a:r>
          </a:p>
          <a:p>
            <a:r>
              <a:rPr lang="en-US" altLang="zh-TW" sz="2000" dirty="0" smtClean="0">
                <a:solidFill>
                  <a:srgbClr val="FFC000"/>
                </a:solidFill>
              </a:rPr>
              <a:t>array</a:t>
            </a:r>
            <a:r>
              <a:rPr lang="en-US" altLang="zh-TW" sz="2000" dirty="0">
                <a:solidFill>
                  <a:srgbClr val="FFC000"/>
                </a:solidFill>
              </a:rPr>
              <a:t>([5, 0, 3, 3, 7, 9</a:t>
            </a:r>
            <a:r>
              <a:rPr lang="en-US" altLang="zh-TW" sz="2000" dirty="0" smtClean="0">
                <a:solidFill>
                  <a:srgbClr val="FFC000"/>
                </a:solidFill>
              </a:rPr>
              <a:t>])</a:t>
            </a:r>
            <a:endParaRPr lang="en-US" altLang="zh-TW" sz="2000" dirty="0">
              <a:solidFill>
                <a:srgbClr val="FFC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16688" y="3018005"/>
            <a:ext cx="445727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np.random.seed</a:t>
            </a:r>
            <a:r>
              <a:rPr lang="en-US" altLang="zh-TW" sz="2000" dirty="0"/>
              <a:t>(0)</a:t>
            </a:r>
          </a:p>
          <a:p>
            <a:r>
              <a:rPr lang="en-US" altLang="zh-TW" sz="2000" dirty="0"/>
              <a:t>x2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(10, size=(3, 4))</a:t>
            </a:r>
          </a:p>
          <a:p>
            <a:r>
              <a:rPr lang="en-US" altLang="zh-TW" sz="2000" dirty="0" smtClean="0"/>
              <a:t>X2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array([[5, 0, 3, 3], [7, 9, 3, 5], [2, 4, 7, 6]])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669137" y="4687531"/>
            <a:ext cx="1037370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err="1"/>
              <a:t>np.random.seed</a:t>
            </a:r>
            <a:r>
              <a:rPr lang="en-US" altLang="zh-TW" sz="2000" dirty="0"/>
              <a:t>(0)</a:t>
            </a:r>
          </a:p>
          <a:p>
            <a:r>
              <a:rPr lang="en-US" altLang="zh-TW" sz="2000" dirty="0"/>
              <a:t>x3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(10, size=(3, 4, 5))</a:t>
            </a:r>
          </a:p>
          <a:p>
            <a:r>
              <a:rPr lang="en-US" altLang="zh-TW" sz="2000" dirty="0"/>
              <a:t>x3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array([[[5, 0, 3, 3, 7], [9, 3, 5, 2, 4], [7, 6, 8, 8, 1], [6, 7, 7, 8, 1]], [[5, 9, 8, 9, 4], [3, 0, 3, 5, 0], [2, 3, 8, 1, 3], [3, 3, 7, 0, 1]], [[9, 9, 0, 4, 7], [3, 2, 7, 2, 0], [0, 4, 5, 5, 6], [8, 4, 1, 4, 9]]])</a:t>
            </a:r>
          </a:p>
        </p:txBody>
      </p:sp>
    </p:spTree>
    <p:extLst>
      <p:ext uri="{BB962C8B-B14F-4D97-AF65-F5344CB8AC3E}">
        <p14:creationId xmlns:p14="http://schemas.microsoft.com/office/powerpoint/2010/main" val="379303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9256" y="459620"/>
            <a:ext cx="8009885" cy="1632628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00B0F0"/>
                </a:solidFill>
              </a:rPr>
              <a:t>NUMPY </a:t>
            </a:r>
            <a:r>
              <a:rPr lang="en-US" altLang="zh-TW" sz="3200" b="1" dirty="0" err="1">
                <a:solidFill>
                  <a:srgbClr val="00B0F0"/>
                </a:solidFill>
              </a:rPr>
              <a:t>ndarray</a:t>
            </a:r>
            <a:r>
              <a:rPr lang="en-US" altLang="zh-TW" sz="3200" b="1" dirty="0">
                <a:solidFill>
                  <a:srgbClr val="00B0F0"/>
                </a:solidFill>
              </a:rPr>
              <a:t>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/>
            </a:r>
            <a:br>
              <a:rPr lang="en-US" altLang="zh-TW" sz="3200" b="1" dirty="0" smtClean="0">
                <a:solidFill>
                  <a:srgbClr val="00B0F0"/>
                </a:solidFill>
              </a:rPr>
            </a:br>
            <a:r>
              <a:rPr lang="zh-TW" altLang="en-US" sz="2400" b="1" dirty="0" smtClean="0">
                <a:solidFill>
                  <a:srgbClr val="FFC000"/>
                </a:solidFill>
              </a:rPr>
              <a:t>運算</a:t>
            </a:r>
            <a:r>
              <a:rPr lang="en-US" altLang="zh-TW" sz="2400" b="1" dirty="0">
                <a:solidFill>
                  <a:srgbClr val="FFC000"/>
                </a:solidFill>
              </a:rPr>
              <a:t>(A</a:t>
            </a:r>
            <a:r>
              <a:rPr lang="zh-TW" altLang="en-US" sz="2400" b="1" dirty="0">
                <a:solidFill>
                  <a:srgbClr val="FFC000"/>
                </a:solidFill>
              </a:rPr>
              <a:t>矩陣與</a:t>
            </a:r>
            <a:r>
              <a:rPr lang="en-US" altLang="zh-TW" sz="2400" b="1" dirty="0">
                <a:solidFill>
                  <a:srgbClr val="FFC000"/>
                </a:solidFill>
              </a:rPr>
              <a:t>B</a:t>
            </a:r>
            <a:r>
              <a:rPr lang="zh-TW" altLang="en-US" sz="2400" b="1" dirty="0">
                <a:solidFill>
                  <a:srgbClr val="FFC000"/>
                </a:solidFill>
              </a:rPr>
              <a:t>矩陣間的</a:t>
            </a:r>
            <a:r>
              <a:rPr lang="en-US" altLang="zh-TW" sz="2400" b="1" dirty="0">
                <a:solidFill>
                  <a:srgbClr val="FFC000"/>
                </a:solidFill>
              </a:rPr>
              <a:t>convolute</a:t>
            </a:r>
            <a:r>
              <a:rPr lang="zh-TW" altLang="en-US" sz="2400" b="1" dirty="0">
                <a:solidFill>
                  <a:srgbClr val="FFC000"/>
                </a:solidFill>
              </a:rPr>
              <a:t>運算</a:t>
            </a:r>
            <a:r>
              <a:rPr lang="en-US" altLang="zh-TW" sz="2400" b="1" dirty="0" smtClean="0">
                <a:solidFill>
                  <a:srgbClr val="FFC000"/>
                </a:solidFill>
              </a:rPr>
              <a:t>)</a:t>
            </a:r>
            <a:endParaRPr lang="zh-TW" altLang="en-US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l="19370" t="65976" r="42162" b="24254"/>
          <a:stretch/>
        </p:blipFill>
        <p:spPr>
          <a:xfrm>
            <a:off x="2155520" y="3023483"/>
            <a:ext cx="7340265" cy="104860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243068" y="2389221"/>
            <a:ext cx="370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2"/>
                </a:solidFill>
              </a:rPr>
              <a:t>數位訊號以及訊號處理上 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99" y="847169"/>
            <a:ext cx="732081" cy="7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5964" y="1968540"/>
            <a:ext cx="9015202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a:(N,)</a:t>
            </a:r>
            <a:r>
              <a:rPr lang="zh-CN" altLang="en-US" dirty="0"/>
              <a:t>輸入的一維陣列　　　　</a:t>
            </a:r>
            <a:endParaRPr lang="en-US" altLang="zh-CN" dirty="0"/>
          </a:p>
          <a:p>
            <a:r>
              <a:rPr lang="en-US" altLang="zh-CN" dirty="0"/>
              <a:t>b:(M,)</a:t>
            </a:r>
            <a:r>
              <a:rPr lang="zh-CN" altLang="en-US" dirty="0"/>
              <a:t>輸入的第二個一維陣列　　　　</a:t>
            </a:r>
            <a:endParaRPr lang="en-US" altLang="zh-CN" dirty="0"/>
          </a:p>
          <a:p>
            <a:r>
              <a:rPr lang="en-US" altLang="zh-CN" dirty="0"/>
              <a:t>mode:{‘full’, ‘valid’, ‘same’}</a:t>
            </a:r>
          </a:p>
          <a:p>
            <a:endParaRPr lang="en-US" altLang="zh-CN" dirty="0"/>
          </a:p>
          <a:p>
            <a:r>
              <a:rPr lang="zh-CN" altLang="en-US" dirty="0"/>
              <a:t>參數可選　　　　　　‘</a:t>
            </a:r>
            <a:endParaRPr lang="en-US" altLang="zh-CN" dirty="0"/>
          </a:p>
          <a:p>
            <a:r>
              <a:rPr lang="en-US" altLang="zh-CN" dirty="0"/>
              <a:t>full’</a:t>
            </a:r>
            <a:r>
              <a:rPr lang="zh-CN" altLang="en-US" dirty="0"/>
              <a:t>　預設值，返回每一個卷積值，長度是</a:t>
            </a:r>
            <a:r>
              <a:rPr lang="en-US" altLang="zh-CN" dirty="0"/>
              <a:t>N+M-1,</a:t>
            </a:r>
            <a:r>
              <a:rPr lang="zh-CN" altLang="en-US" dirty="0"/>
              <a:t>在卷積的邊緣處，信號不重疊，存在邊際效應。　</a:t>
            </a:r>
            <a:endParaRPr lang="en-US" altLang="zh-CN" dirty="0"/>
          </a:p>
          <a:p>
            <a:r>
              <a:rPr lang="zh-CN" altLang="en-US" dirty="0"/>
              <a:t>　　　　　</a:t>
            </a:r>
            <a:endParaRPr lang="en-US" altLang="zh-CN" dirty="0"/>
          </a:p>
          <a:p>
            <a:r>
              <a:rPr lang="zh-CN" altLang="en-US" dirty="0"/>
              <a:t>‘</a:t>
            </a:r>
            <a:r>
              <a:rPr lang="en-US" altLang="zh-CN" dirty="0"/>
              <a:t>same’</a:t>
            </a:r>
            <a:r>
              <a:rPr lang="zh-CN" altLang="en-US" dirty="0"/>
              <a:t>　返回的陣列長度為</a:t>
            </a:r>
            <a:r>
              <a:rPr lang="en-US" altLang="zh-CN" dirty="0"/>
              <a:t>max(M, N),</a:t>
            </a:r>
            <a:r>
              <a:rPr lang="zh-CN" altLang="en-US" dirty="0"/>
              <a:t>邊際效應依舊存在。　　　　　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‘</a:t>
            </a:r>
            <a:r>
              <a:rPr lang="en-US" altLang="zh-CN" dirty="0"/>
              <a:t>valid’ </a:t>
            </a:r>
            <a:r>
              <a:rPr lang="zh-CN" altLang="en-US" dirty="0"/>
              <a:t>　返回的陣列長度為</a:t>
            </a:r>
            <a:r>
              <a:rPr lang="en-US" altLang="zh-CN" dirty="0"/>
              <a:t>max(M,N)-min(M,N)+1,</a:t>
            </a:r>
            <a:r>
              <a:rPr lang="zh-CN" altLang="en-US" dirty="0"/>
              <a:t>此時返回的是完全重疊的點。邊緣的點無效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5964" y="1240433"/>
            <a:ext cx="646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>
                <a:solidFill>
                  <a:schemeClr val="accent1"/>
                </a:solidFill>
              </a:rPr>
              <a:t>N</a:t>
            </a:r>
            <a:r>
              <a:rPr lang="en-US" altLang="zh-CN" sz="3200" dirty="0" err="1" smtClean="0">
                <a:solidFill>
                  <a:schemeClr val="accent1"/>
                </a:solidFill>
              </a:rPr>
              <a:t>umpy</a:t>
            </a:r>
            <a:r>
              <a:rPr lang="zh-CN" altLang="en-US" sz="2400" dirty="0">
                <a:solidFill>
                  <a:srgbClr val="FFC000"/>
                </a:solidFill>
              </a:rPr>
              <a:t>函數中的卷積函式程式庫</a:t>
            </a:r>
            <a:r>
              <a:rPr lang="zh-CN" altLang="en-US" sz="3200" dirty="0"/>
              <a:t>　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90" y="1357124"/>
            <a:ext cx="650174" cy="6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6508" y="2132282"/>
            <a:ext cx="6759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import </a:t>
            </a:r>
            <a:r>
              <a:rPr lang="en-US" altLang="zh-TW" sz="4000" dirty="0" err="1"/>
              <a:t>numpy</a:t>
            </a:r>
            <a:r>
              <a:rPr lang="en-US" altLang="zh-TW" sz="4000" dirty="0"/>
              <a:t> as np</a:t>
            </a:r>
          </a:p>
          <a:p>
            <a:r>
              <a:rPr lang="en-US" altLang="zh-TW" sz="4000" dirty="0" err="1"/>
              <a:t>np.convolve</a:t>
            </a:r>
            <a:r>
              <a:rPr lang="en-US" altLang="zh-TW" sz="4000" dirty="0"/>
              <a:t>([1, 2, 3], [0, 1, 0.5])</a:t>
            </a:r>
            <a:endParaRPr lang="zh-TW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2026509" y="3515436"/>
            <a:ext cx="704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/>
              <a:t>np.convolve</a:t>
            </a:r>
            <a:r>
              <a:rPr lang="en-US" altLang="zh-TW" sz="3600" dirty="0"/>
              <a:t>([1,2,3],[0,1,0.5], '</a:t>
            </a:r>
            <a:r>
              <a:rPr lang="en-US" altLang="zh-TW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en-US" altLang="zh-TW" sz="3600" dirty="0"/>
              <a:t>')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026509" y="4161767"/>
            <a:ext cx="85090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err="1"/>
              <a:t>np.convolve</a:t>
            </a:r>
            <a:r>
              <a:rPr lang="en-US" altLang="zh-TW" sz="4400" dirty="0"/>
              <a:t>([1,2,3],[0,1,0.5], '</a:t>
            </a:r>
            <a:r>
              <a:rPr lang="en-US" altLang="zh-TW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</a:t>
            </a:r>
            <a:r>
              <a:rPr lang="en-US" altLang="zh-TW" sz="4400" dirty="0"/>
              <a:t>')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2095997" y="1556426"/>
            <a:ext cx="3370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Full===</a:t>
            </a:r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預設值</a:t>
            </a:r>
          </a:p>
        </p:txBody>
      </p:sp>
    </p:spTree>
    <p:extLst>
      <p:ext uri="{BB962C8B-B14F-4D97-AF65-F5344CB8AC3E}">
        <p14:creationId xmlns:p14="http://schemas.microsoft.com/office/powerpoint/2010/main" val="33694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1941" y="1036593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x[0] = </a:t>
            </a:r>
            <a:r>
              <a:rPr lang="en-US" altLang="zh-TW" dirty="0" err="1"/>
              <a:t>a,x</a:t>
            </a:r>
            <a:r>
              <a:rPr lang="en-US" altLang="zh-TW" dirty="0"/>
              <a:t>[1]=</a:t>
            </a:r>
            <a:r>
              <a:rPr lang="en-US" altLang="zh-TW" dirty="0" err="1"/>
              <a:t>b,x</a:t>
            </a:r>
            <a:r>
              <a:rPr lang="en-US" altLang="zh-TW" dirty="0"/>
              <a:t>[2]=c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43598" y="1080608"/>
            <a:ext cx="1973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y[0]=</a:t>
            </a:r>
            <a:r>
              <a:rPr lang="en-US" altLang="zh-TW" dirty="0" err="1"/>
              <a:t>i,y</a:t>
            </a:r>
            <a:r>
              <a:rPr lang="en-US" altLang="zh-TW" dirty="0"/>
              <a:t>[1]=</a:t>
            </a:r>
            <a:r>
              <a:rPr lang="en-US" altLang="zh-TW" dirty="0" err="1"/>
              <a:t>j,y</a:t>
            </a:r>
            <a:r>
              <a:rPr lang="en-US" altLang="zh-TW" dirty="0"/>
              <a:t>[2]=k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3581"/>
          <a:stretch/>
        </p:blipFill>
        <p:spPr>
          <a:xfrm>
            <a:off x="2431942" y="1511900"/>
            <a:ext cx="2676269" cy="2038350"/>
          </a:xfrm>
          <a:prstGeom prst="rect">
            <a:avLst/>
          </a:prstGeom>
        </p:spPr>
      </p:pic>
      <p:pic>
        <p:nvPicPr>
          <p:cNvPr id="2050" name="Picture 2" descr="è¿éåå¾çæè¿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11"/>
          <a:stretch/>
        </p:blipFill>
        <p:spPr bwMode="auto">
          <a:xfrm>
            <a:off x="6877070" y="1508807"/>
            <a:ext cx="2291062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009357" y="333913"/>
            <a:ext cx="6424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solidFill>
                  <a:schemeClr val="accent1"/>
                </a:solidFill>
              </a:rPr>
              <a:t>Numpy.convolve</a:t>
            </a:r>
            <a:r>
              <a:rPr lang="en-US" altLang="zh-TW" sz="2800" dirty="0" smtClean="0">
                <a:solidFill>
                  <a:srgbClr val="FFC000"/>
                </a:solidFill>
              </a:rPr>
              <a:t>(x</a:t>
            </a:r>
            <a:r>
              <a:rPr lang="en-US" altLang="zh-TW" sz="2800" dirty="0">
                <a:solidFill>
                  <a:srgbClr val="FFC000"/>
                </a:solidFill>
              </a:rPr>
              <a:t>, y, mode=‘full’)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0995" y="3906078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y[0]</a:t>
            </a:r>
            <a:r>
              <a:rPr lang="zh-TW" altLang="pt-BR" dirty="0"/>
              <a:t>并平移到位置</a:t>
            </a:r>
            <a:r>
              <a:rPr lang="pt-BR" altLang="zh-TW" dirty="0"/>
              <a:t>0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r="59369"/>
          <a:stretch/>
        </p:blipFill>
        <p:spPr>
          <a:xfrm>
            <a:off x="1713986" y="4415454"/>
            <a:ext cx="2322041" cy="20383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83320" y="3906078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y[1]</a:t>
            </a:r>
            <a:r>
              <a:rPr lang="zh-TW" altLang="pt-BR" dirty="0"/>
              <a:t>并平移到位置</a:t>
            </a:r>
            <a:r>
              <a:rPr lang="pt-BR" altLang="zh-TW" dirty="0"/>
              <a:t>1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r="53604"/>
          <a:stretch/>
        </p:blipFill>
        <p:spPr>
          <a:xfrm>
            <a:off x="4683320" y="4316600"/>
            <a:ext cx="2651554" cy="20383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6"/>
          <a:srcRect l="18323" r="42326"/>
          <a:stretch/>
        </p:blipFill>
        <p:spPr>
          <a:xfrm>
            <a:off x="7891849" y="4316600"/>
            <a:ext cx="2248930" cy="2038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891849" y="3906078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y[2]</a:t>
            </a:r>
            <a:r>
              <a:rPr lang="zh-TW" altLang="pt-BR" dirty="0"/>
              <a:t>并平移到位置</a:t>
            </a:r>
            <a:r>
              <a:rPr lang="pt-BR" altLang="zh-TW" dirty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55580" y="2219384"/>
            <a:ext cx="1960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convolve</a:t>
            </a:r>
            <a:endParaRPr lang="zh-TW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28" y="333913"/>
            <a:ext cx="623029" cy="6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6898" y="372046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y[0]</a:t>
            </a:r>
            <a:r>
              <a:rPr lang="zh-TW" altLang="pt-BR" dirty="0"/>
              <a:t>并平移到位置</a:t>
            </a:r>
            <a:r>
              <a:rPr lang="pt-BR" altLang="zh-TW" dirty="0"/>
              <a:t>0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59369"/>
          <a:stretch/>
        </p:blipFill>
        <p:spPr>
          <a:xfrm>
            <a:off x="1779889" y="881422"/>
            <a:ext cx="2322041" cy="2038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49223" y="372046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y[1]</a:t>
            </a:r>
            <a:r>
              <a:rPr lang="zh-TW" altLang="pt-BR" dirty="0"/>
              <a:t>并平移到位置</a:t>
            </a:r>
            <a:r>
              <a:rPr lang="pt-BR" altLang="zh-TW" dirty="0"/>
              <a:t>1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53604"/>
          <a:stretch/>
        </p:blipFill>
        <p:spPr>
          <a:xfrm>
            <a:off x="4808080" y="753801"/>
            <a:ext cx="2651554" cy="2038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8323" r="42326"/>
          <a:stretch/>
        </p:blipFill>
        <p:spPr>
          <a:xfrm>
            <a:off x="7957752" y="782568"/>
            <a:ext cx="2248930" cy="2038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57752" y="372046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dirty="0"/>
              <a:t>x[n]</a:t>
            </a:r>
            <a:r>
              <a:rPr lang="zh-TW" altLang="pt-BR" dirty="0"/>
              <a:t>乘以</a:t>
            </a:r>
            <a:r>
              <a:rPr lang="pt-BR" altLang="zh-TW" dirty="0"/>
              <a:t>y[2]</a:t>
            </a:r>
            <a:r>
              <a:rPr lang="zh-TW" altLang="pt-BR" dirty="0"/>
              <a:t>并平移到位置</a:t>
            </a:r>
            <a:r>
              <a:rPr lang="pt-BR" altLang="zh-TW" dirty="0"/>
              <a:t>2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 rot="16200000">
            <a:off x="5820292" y="-1120629"/>
            <a:ext cx="444844" cy="8525649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r="44090"/>
          <a:stretch/>
        </p:blipFill>
        <p:spPr>
          <a:xfrm>
            <a:off x="3579451" y="3607505"/>
            <a:ext cx="4348549" cy="29813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061949" y="32381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三個圖疊加</a:t>
            </a:r>
          </a:p>
        </p:txBody>
      </p:sp>
    </p:spTree>
    <p:extLst>
      <p:ext uri="{BB962C8B-B14F-4D97-AF65-F5344CB8AC3E}">
        <p14:creationId xmlns:p14="http://schemas.microsoft.com/office/powerpoint/2010/main" val="8041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11" y="1488281"/>
            <a:ext cx="5068723" cy="29812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74324" y="5792914"/>
            <a:ext cx="7253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Full===</a:t>
            </a:r>
            <a:r>
              <a:rPr lang="zh-TW" altLang="en-US" dirty="0"/>
              <a:t>預設</a:t>
            </a:r>
            <a:r>
              <a:rPr lang="zh-CN" altLang="en-US" dirty="0"/>
              <a:t>值，返回每一個卷積值，長度是</a:t>
            </a:r>
            <a:r>
              <a:rPr lang="en-US" altLang="zh-CN" dirty="0"/>
              <a:t>N+M-1,</a:t>
            </a:r>
            <a:r>
              <a:rPr lang="zh-CN" altLang="en-US" dirty="0"/>
              <a:t>在卷積的邊緣處，信號不重疊，存在邊際效應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4325" y="5132343"/>
            <a:ext cx="6017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Same==&gt;</a:t>
            </a:r>
            <a:r>
              <a:rPr lang="zh-CN" altLang="en-US" dirty="0"/>
              <a:t>返回的陣列長度為</a:t>
            </a:r>
            <a:r>
              <a:rPr lang="en-US" altLang="zh-CN" dirty="0"/>
              <a:t>max(M, N),</a:t>
            </a:r>
            <a:r>
              <a:rPr lang="zh-CN" altLang="en-US" dirty="0"/>
              <a:t>邊際效應依舊存在</a:t>
            </a:r>
            <a:endParaRPr lang="zh-TW" altLang="en-US" dirty="0"/>
          </a:p>
        </p:txBody>
      </p:sp>
      <p:sp>
        <p:nvSpPr>
          <p:cNvPr id="5" name="左大括弧 4"/>
          <p:cNvSpPr/>
          <p:nvPr/>
        </p:nvSpPr>
        <p:spPr>
          <a:xfrm rot="16200000">
            <a:off x="5441353" y="3469762"/>
            <a:ext cx="444844" cy="2297843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74324" y="179091"/>
            <a:ext cx="6668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Valid==</a:t>
            </a:r>
            <a:r>
              <a:rPr lang="zh-CN" altLang="en-US" dirty="0"/>
              <a:t>返回的陣列長度為</a:t>
            </a:r>
            <a:r>
              <a:rPr lang="en-US" altLang="zh-CN" dirty="0"/>
              <a:t>max(M,N)-min(M,N)+1,</a:t>
            </a:r>
            <a:r>
              <a:rPr lang="zh-CN" altLang="en-US" dirty="0"/>
              <a:t>此時返回的是完全重疊的點。邊緣的點無效。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5436973" y="825421"/>
            <a:ext cx="471616" cy="6628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9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39837" y="1415532"/>
            <a:ext cx="5984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accent1"/>
                </a:solidFill>
                <a:latin typeface="-apple-system"/>
              </a:rPr>
              <a:t>NUMPY</a:t>
            </a:r>
            <a:r>
              <a:rPr lang="en-US" altLang="zh-TW" sz="2800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TW" sz="2400" b="1" dirty="0" err="1">
                <a:solidFill>
                  <a:schemeClr val="accent1"/>
                </a:solidFill>
                <a:latin typeface="-apple-system"/>
              </a:rPr>
              <a:t>ndarray</a:t>
            </a:r>
            <a:r>
              <a:rPr lang="en-US" altLang="zh-TW" sz="2400" b="1" dirty="0">
                <a:solidFill>
                  <a:schemeClr val="accent1"/>
                </a:solidFill>
                <a:latin typeface="-apple-system"/>
              </a:rPr>
              <a:t>(N-Dimensional Arrays</a:t>
            </a:r>
            <a:r>
              <a:rPr lang="en-US" altLang="zh-TW" sz="2400" b="1" dirty="0" smtClean="0">
                <a:solidFill>
                  <a:schemeClr val="accent1"/>
                </a:solidFill>
                <a:latin typeface="-apple-system"/>
              </a:rPr>
              <a:t>)</a:t>
            </a:r>
          </a:p>
          <a:p>
            <a:r>
              <a:rPr lang="zh-TW" altLang="en-US" sz="2000" b="1" dirty="0" smtClean="0">
                <a:solidFill>
                  <a:srgbClr val="FFC000"/>
                </a:solidFill>
                <a:latin typeface="-apple-system"/>
              </a:rPr>
              <a:t>檔案</a:t>
            </a:r>
            <a:r>
              <a:rPr lang="zh-TW" altLang="en-US" sz="2000" b="1" dirty="0">
                <a:solidFill>
                  <a:srgbClr val="FFC000"/>
                </a:solidFill>
                <a:latin typeface="-apple-system"/>
              </a:rPr>
              <a:t>輸入與輸出</a:t>
            </a:r>
            <a:endParaRPr lang="zh-TW" altLang="en-US" sz="2000" b="1" i="0" dirty="0">
              <a:solidFill>
                <a:srgbClr val="FFC000"/>
              </a:solidFill>
              <a:effectLst/>
              <a:latin typeface="-apple-system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39837" y="2363821"/>
            <a:ext cx="702517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import</a:t>
            </a:r>
            <a:r>
              <a:rPr lang="en-US" altLang="zh-TW" dirty="0"/>
              <a:t> </a:t>
            </a:r>
            <a:r>
              <a:rPr lang="en-US" altLang="zh-TW" dirty="0" err="1"/>
              <a:t>numpy</a:t>
            </a:r>
            <a:r>
              <a:rPr lang="en-US" altLang="zh-TW" dirty="0"/>
              <a:t> as np</a:t>
            </a:r>
          </a:p>
          <a:p>
            <a:r>
              <a:rPr lang="en-US" altLang="zh-TW" dirty="0"/>
              <a:t>x = </a:t>
            </a:r>
            <a:r>
              <a:rPr lang="en-US" altLang="zh-TW" dirty="0" err="1"/>
              <a:t>np.arange</a:t>
            </a:r>
            <a:r>
              <a:rPr lang="en-US" altLang="zh-TW" dirty="0"/>
              <a:t>(10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                              </a:t>
            </a:r>
            <a:r>
              <a:rPr lang="en-US" altLang="zh-TW" dirty="0" smtClean="0"/>
              <a:t>10</a:t>
            </a:r>
            <a:r>
              <a:rPr lang="zh-TW" altLang="en-US" dirty="0"/>
              <a:t>筆</a:t>
            </a:r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  <a:r>
              <a:rPr lang="zh-TW" altLang="en-US" dirty="0" smtClean="0"/>
              <a:t>   </a:t>
            </a:r>
            <a:endParaRPr lang="en-US" altLang="zh-TW" dirty="0"/>
          </a:p>
          <a:p>
            <a:r>
              <a:rPr lang="en-US" altLang="zh-TW" dirty="0" err="1"/>
              <a:t>np.save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my_array</a:t>
            </a:r>
            <a:r>
              <a:rPr lang="en-US" altLang="zh-TW" dirty="0" smtClean="0"/>
              <a:t>’, </a:t>
            </a:r>
            <a:r>
              <a:rPr lang="en-US" altLang="zh-TW" dirty="0"/>
              <a:t>x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                     接著</a:t>
            </a:r>
            <a:r>
              <a:rPr lang="zh-TW" altLang="en-US" dirty="0"/>
              <a:t>儲存</a:t>
            </a:r>
            <a:endParaRPr lang="en-US" altLang="zh-TW" dirty="0" smtClean="0"/>
          </a:p>
          <a:p>
            <a:r>
              <a:rPr lang="en-US" altLang="zh-TW" dirty="0" err="1"/>
              <a:t>np.load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my_array.npy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                       輸出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>
                <a:solidFill>
                  <a:srgbClr val="FFC000"/>
                </a:solidFill>
              </a:rPr>
              <a:t>array([0, 1, 2, 3, 4, 5, 6, 7, 8, 9</a:t>
            </a:r>
            <a:r>
              <a:rPr lang="en-US" altLang="zh-TW" dirty="0" smtClean="0">
                <a:solidFill>
                  <a:srgbClr val="FFC000"/>
                </a:solidFill>
              </a:rPr>
              <a:t>])</a:t>
            </a:r>
            <a:endParaRPr lang="en-US" altLang="zh-TW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66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3822" y="1527244"/>
            <a:ext cx="6488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accent1"/>
                </a:solidFill>
              </a:rPr>
              <a:t>NUMPY</a:t>
            </a:r>
            <a:r>
              <a:rPr lang="zh-TW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zh-TW" sz="2800" b="1" dirty="0" err="1">
                <a:solidFill>
                  <a:schemeClr val="accent1"/>
                </a:solidFill>
              </a:rPr>
              <a:t>ndarray</a:t>
            </a:r>
            <a:r>
              <a:rPr lang="zh-TW" altLang="en-US" sz="2800" b="1" dirty="0">
                <a:solidFill>
                  <a:schemeClr val="accent1"/>
                </a:solidFill>
              </a:rPr>
              <a:t> </a:t>
            </a:r>
            <a:r>
              <a:rPr lang="zh-TW" altLang="en-US" sz="2800" b="1" dirty="0" smtClean="0">
                <a:solidFill>
                  <a:schemeClr val="accent1"/>
                </a:solidFill>
              </a:rPr>
              <a:t>運算</a:t>
            </a:r>
            <a:r>
              <a:rPr lang="zh-TW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TW" altLang="en-US" sz="2400" b="1" dirty="0" smtClean="0">
                <a:solidFill>
                  <a:srgbClr val="FFC000"/>
                </a:solidFill>
              </a:rPr>
              <a:t>排序</a:t>
            </a:r>
            <a:r>
              <a:rPr lang="en-US" altLang="zh-TW" sz="2400" b="1" dirty="0" smtClean="0">
                <a:solidFill>
                  <a:srgbClr val="FFC000"/>
                </a:solidFill>
              </a:rPr>
              <a:t>sort</a:t>
            </a:r>
            <a:endParaRPr lang="en-US" altLang="zh-TW" sz="2400" b="1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1099" y="2620287"/>
            <a:ext cx="396888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chemeClr val="tx2"/>
                </a:solidFill>
                <a:latin typeface="Courier New" panose="02070309020205020404" pitchFamily="49" charset="0"/>
              </a:rPr>
              <a:t>import numpy as np</a:t>
            </a:r>
          </a:p>
          <a:p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ar=np.array([[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],[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pt-BR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ar</a:t>
            </a:r>
            <a:endParaRPr lang="pt-BR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ar.sort(axis=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列數組對調</a:t>
            </a:r>
            <a:endParaRPr lang="pt-BR" altLang="zh-TW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212121"/>
                </a:solidFill>
                <a:latin typeface="Courier New" panose="02070309020205020404" pitchFamily="49" charset="0"/>
              </a:rPr>
              <a:t>array([[ 2, 3], [-1, 10</a:t>
            </a:r>
            <a:r>
              <a:rPr lang="en-US" altLang="zh-TW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]])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9659" y="2620286"/>
            <a:ext cx="434502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chemeClr val="tx2"/>
                </a:solidFill>
                <a:latin typeface="Courier New" panose="02070309020205020404" pitchFamily="49" charset="0"/>
              </a:rPr>
              <a:t>import numpy as np</a:t>
            </a:r>
          </a:p>
          <a:p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ar=np.array([[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],[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pt-BR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ar</a:t>
            </a:r>
            <a:endParaRPr lang="pt-BR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ar.sort(axis=</a:t>
            </a:r>
            <a:r>
              <a:rPr lang="pt-BR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行數組對調</a:t>
            </a:r>
            <a:endParaRPr lang="pt-BR" altLang="zh-TW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/>
              <a:t>array([[ 3, -1], [10, 2]])</a:t>
            </a:r>
            <a:endParaRPr lang="pt-BR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65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0" y="2273568"/>
            <a:ext cx="1585420" cy="16938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0299" y="2485083"/>
            <a:ext cx="6391326" cy="1270818"/>
          </a:xfrm>
        </p:spPr>
        <p:txBody>
          <a:bodyPr/>
          <a:lstStyle/>
          <a:p>
            <a:r>
              <a:rPr lang="en-US" altLang="zh-TW" sz="4800" dirty="0" err="1">
                <a:ln w="0"/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TW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technical report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03848" y="3432735"/>
            <a:ext cx="512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C000"/>
                </a:solidFill>
              </a:rPr>
              <a:t>Report completed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551" y="310551"/>
            <a:ext cx="8770339" cy="5046454"/>
          </a:xfrm>
        </p:spPr>
        <p:txBody>
          <a:bodyPr>
            <a:normAutofit fontScale="90000"/>
          </a:bodyPr>
          <a:lstStyle/>
          <a:p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en-US" altLang="zh-TW" sz="3100" dirty="0"/>
              <a:t/>
            </a:r>
            <a:br>
              <a:rPr lang="en-US" altLang="zh-TW" sz="3100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48626" y="97595"/>
            <a:ext cx="9644332" cy="69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accent1"/>
                </a:solidFill>
              </a:rPr>
              <a:t>S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et </a:t>
            </a:r>
            <a:r>
              <a:rPr lang="en-US" altLang="zh-TW" sz="3200" b="1" dirty="0">
                <a:solidFill>
                  <a:schemeClr val="accent1"/>
                </a:solidFill>
              </a:rPr>
              <a:t>up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 Array(</a:t>
            </a:r>
            <a:r>
              <a:rPr lang="zh-TW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)</a:t>
            </a:r>
            <a:r>
              <a:rPr lang="en-US" altLang="zh-TW" sz="3200" b="1" dirty="0">
                <a:solidFill>
                  <a:schemeClr val="accent1"/>
                </a:solidFill>
              </a:rPr>
              <a:t> Methods and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implementation</a:t>
            </a:r>
          </a:p>
          <a:p>
            <a:endParaRPr lang="en-US" altLang="zh-TW" sz="1100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zh-TW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</a:t>
            </a:r>
            <a:r>
              <a:rPr lang="en-US" altLang="zh-TW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r>
              <a:rPr lang="zh-TW" altLang="en-US" sz="2400" b="1" dirty="0">
                <a:solidFill>
                  <a:schemeClr val="accent1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2000" b="1" dirty="0" err="1" smtClean="0">
                <a:solidFill>
                  <a:srgbClr val="FFC000"/>
                </a:solidFill>
              </a:rPr>
              <a:t>np.array</a:t>
            </a:r>
            <a:r>
              <a:rPr lang="en-US" altLang="zh-TW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and </a:t>
            </a:r>
            <a:r>
              <a:rPr lang="en-US" altLang="zh-TW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  <a:p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zh-TW" altLang="en-US" sz="2000" b="1" dirty="0" smtClean="0">
                <a:solidFill>
                  <a:schemeClr val="accent1"/>
                </a:solidFill>
              </a:rPr>
              <a:t>陣列的數量</a:t>
            </a:r>
            <a:endParaRPr lang="en-US" altLang="zh-TW" sz="2000" b="1" dirty="0" smtClean="0">
              <a:solidFill>
                <a:schemeClr val="accent1"/>
              </a:solidFill>
            </a:endParaRP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</a:t>
            </a: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as np  ar2=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([[0,3,5],[2,8,7]])  ar2.ndim </a:t>
            </a:r>
          </a:p>
          <a:p>
            <a:r>
              <a:rPr lang="zh-TW" altLang="en-US" sz="2000" b="1" dirty="0" smtClean="0">
                <a:solidFill>
                  <a:srgbClr val="E6AF00"/>
                </a:solidFill>
              </a:rPr>
              <a:t>秩，即軸的數量或維度的數量   </a:t>
            </a:r>
            <a:endParaRPr lang="en-US" altLang="zh-TW" sz="2000" b="1" dirty="0" smtClean="0">
              <a:solidFill>
                <a:srgbClr val="E6AF00"/>
              </a:solidFill>
            </a:endParaRPr>
          </a:p>
          <a:p>
            <a:r>
              <a:rPr lang="zh-TW" altLang="en-US" sz="2000" dirty="0" smtClean="0"/>
              <a:t>答案</a:t>
            </a:r>
            <a:r>
              <a:rPr lang="en-US" altLang="zh-TW" sz="2000" dirty="0" smtClean="0"/>
              <a:t>: 2</a:t>
            </a:r>
          </a:p>
          <a:p>
            <a:endParaRPr lang="en-US" altLang="zh-TW" sz="2000" dirty="0" smtClean="0"/>
          </a:p>
          <a:p>
            <a:r>
              <a:rPr lang="zh-TW" altLang="en-US" sz="2000" b="1" dirty="0">
                <a:solidFill>
                  <a:schemeClr val="accent1"/>
                </a:solidFill>
              </a:rPr>
              <a:t>維度的</a:t>
            </a:r>
            <a:r>
              <a:rPr lang="zh-TW" altLang="en-US" sz="2000" b="1" dirty="0" smtClean="0">
                <a:solidFill>
                  <a:schemeClr val="accent1"/>
                </a:solidFill>
              </a:rPr>
              <a:t>數量</a:t>
            </a:r>
            <a:endParaRPr lang="en-US" altLang="zh-TW" sz="2000" dirty="0" smtClean="0">
              <a:solidFill>
                <a:schemeClr val="accent1"/>
              </a:solidFill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import 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as np  ar2=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([[0,3,5],[2,8,7]])  ar2.shape </a:t>
            </a:r>
          </a:p>
          <a:p>
            <a:r>
              <a:rPr lang="zh-TW" altLang="en-US" sz="2000" b="1" dirty="0" smtClean="0">
                <a:solidFill>
                  <a:srgbClr val="E6AF00"/>
                </a:solidFill>
              </a:rPr>
              <a:t>陣列的維度，對於矩陣，</a:t>
            </a:r>
            <a:r>
              <a:rPr lang="en-US" altLang="zh-TW" sz="2000" b="1" dirty="0" smtClean="0">
                <a:solidFill>
                  <a:srgbClr val="E6AF00"/>
                </a:solidFill>
              </a:rPr>
              <a:t>n </a:t>
            </a:r>
            <a:r>
              <a:rPr lang="zh-TW" altLang="en-US" sz="2000" b="1" dirty="0" smtClean="0">
                <a:solidFill>
                  <a:srgbClr val="E6AF00"/>
                </a:solidFill>
              </a:rPr>
              <a:t>行 </a:t>
            </a:r>
            <a:r>
              <a:rPr lang="en-US" altLang="zh-TW" sz="2000" b="1" dirty="0" smtClean="0">
                <a:solidFill>
                  <a:srgbClr val="E6AF00"/>
                </a:solidFill>
              </a:rPr>
              <a:t>m </a:t>
            </a:r>
            <a:r>
              <a:rPr lang="zh-TW" altLang="en-US" sz="2000" b="1" dirty="0" smtClean="0">
                <a:solidFill>
                  <a:srgbClr val="E6AF00"/>
                </a:solidFill>
              </a:rPr>
              <a:t>列   </a:t>
            </a:r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zh-TW" altLang="en-US" sz="2000" dirty="0" smtClean="0"/>
              <a:t>答案</a:t>
            </a:r>
            <a:r>
              <a:rPr lang="en-US" altLang="zh-TW" sz="2000" dirty="0" smtClean="0"/>
              <a:t>: (2, 3) </a:t>
            </a:r>
          </a:p>
          <a:p>
            <a:r>
              <a:rPr lang="en-US" altLang="zh-TW" sz="2000" b="1" dirty="0" smtClean="0">
                <a:solidFill>
                  <a:schemeClr val="accent1"/>
                </a:solidFill>
              </a:rPr>
              <a:t/>
            </a:r>
            <a:br>
              <a:rPr lang="en-US" altLang="zh-TW" sz="2000" b="1" dirty="0" smtClean="0">
                <a:solidFill>
                  <a:schemeClr val="accent1"/>
                </a:solidFill>
              </a:rPr>
            </a:br>
            <a:r>
              <a:rPr lang="en-US" altLang="zh-TW" sz="2000" b="1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Ndarray</a:t>
            </a:r>
            <a:r>
              <a:rPr lang="zh-TW" altLang="en-US" sz="2000" b="1" dirty="0">
                <a:solidFill>
                  <a:schemeClr val="accent1"/>
                </a:solidFill>
                <a:latin typeface="Cambria Math" panose="02040503050406030204" pitchFamily="18" charset="0"/>
              </a:rPr>
              <a:t>資料型態</a:t>
            </a:r>
            <a:r>
              <a:rPr lang="en-US" altLang="zh-TW" sz="20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000" b="1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dtype</a:t>
            </a:r>
            <a:r>
              <a:rPr lang="en-US" altLang="zh-TW" sz="20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TW" altLang="en-US" sz="2000" b="1" dirty="0">
                <a:solidFill>
                  <a:schemeClr val="accent1"/>
                </a:solidFill>
                <a:latin typeface="Cambria Math" panose="02040503050406030204" pitchFamily="18" charset="0"/>
              </a:rPr>
              <a:t>與型態</a:t>
            </a:r>
            <a:r>
              <a:rPr lang="zh-TW" altLang="en-US" sz="2000" b="1" dirty="0" smtClean="0">
                <a:solidFill>
                  <a:schemeClr val="accent1"/>
                </a:solidFill>
                <a:latin typeface="Cambria Math" panose="02040503050406030204" pitchFamily="18" charset="0"/>
              </a:rPr>
              <a:t>轉換 </a:t>
            </a:r>
            <a:endParaRPr lang="en-US" altLang="zh-TW" sz="2000" b="1" dirty="0" smtClean="0">
              <a:solidFill>
                <a:schemeClr val="accent1"/>
              </a:solidFill>
              <a:latin typeface="Cambria Math" panose="02040503050406030204" pitchFamily="18" charset="0"/>
            </a:endParaRPr>
          </a:p>
          <a:p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astype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([2,4,6,8]); </a:t>
            </a:r>
          </a:p>
          <a:p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ar.dtypef_ar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altLang="zh-TW" sz="20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([13,3,8.88])</a:t>
            </a:r>
          </a:p>
          <a:p>
            <a:r>
              <a:rPr lang="en-US" altLang="zh-TW" sz="2000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f_arintf_ar</a:t>
            </a:r>
            <a:r>
              <a:rPr lang="en-US" altLang="zh-TW" sz="2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f_ar.astype</a:t>
            </a:r>
            <a:r>
              <a:rPr lang="en-US" altLang="zh-TW" sz="2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000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TW" sz="2000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intf_ar</a:t>
            </a:r>
            <a:r>
              <a:rPr lang="en-US" altLang="zh-TW" sz="2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r>
              <a:rPr lang="zh-TW" altLang="en-US" sz="2000" b="1" spc="300" dirty="0">
                <a:solidFill>
                  <a:srgbClr val="E6AF00"/>
                </a:solidFill>
              </a:rPr>
              <a:t>將資料轉成</a:t>
            </a:r>
            <a:r>
              <a:rPr lang="zh-TW" altLang="en-US" sz="2000" b="1" spc="300" dirty="0" smtClean="0">
                <a:solidFill>
                  <a:srgbClr val="E6AF00"/>
                </a:solidFill>
              </a:rPr>
              <a:t>整數</a:t>
            </a:r>
            <a:endParaRPr lang="en-US" altLang="zh-TW" sz="2000" spc="300" dirty="0" smtClean="0">
              <a:solidFill>
                <a:srgbClr val="E6A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TW" altLang="en-US" sz="2000" dirty="0" smtClean="0">
                <a:latin typeface="Cambria Math" panose="02040503050406030204" pitchFamily="18" charset="0"/>
              </a:rPr>
              <a:t>變成整數答案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array</a:t>
            </a:r>
            <a:r>
              <a:rPr lang="en-US" altLang="zh-TW" sz="20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([13, -3,  8])</a:t>
            </a:r>
            <a:r>
              <a:rPr lang="zh-TW" altLang="en-US" sz="2000" b="1" dirty="0" smtClean="0">
                <a:solidFill>
                  <a:schemeClr val="accent1"/>
                </a:solidFill>
              </a:rPr>
              <a:t/>
            </a:r>
            <a:br>
              <a:rPr lang="zh-TW" altLang="en-US" sz="2000" b="1" dirty="0" smtClean="0">
                <a:solidFill>
                  <a:schemeClr val="accent1"/>
                </a:solidFill>
              </a:rPr>
            </a:b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95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6712" y="3570051"/>
            <a:ext cx="10367220" cy="16439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2"/>
              </a:rPr>
              <a:t>1.https</a:t>
            </a:r>
            <a:r>
              <a:rPr lang="en-US" altLang="zh-TW" sz="2200" dirty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2"/>
              </a:rPr>
              <a:t>://</a:t>
            </a: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2"/>
              </a:rPr>
              <a:t>en.wikipedia.org/wiki/Convolution</a:t>
            </a: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/>
            </a:r>
            <a:b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/>
            </a:r>
            <a:b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altLang="zh-TW" sz="2200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2.</a:t>
            </a: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3"/>
              </a:rPr>
              <a:t>https</a:t>
            </a:r>
            <a:r>
              <a:rPr lang="en-US" altLang="zh-TW" sz="2200" dirty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3"/>
              </a:rPr>
              <a:t>://github.com/MyDearGreatTeacher/AI4ALL/blob/master/%</a:t>
            </a: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  <a:hlinkClick r:id="rId3"/>
              </a:rPr>
              <a:t>E8%B3%87%E6%96%99%E5%88%86%E6%9E%90/Numpy%E5%AF%A6%E6%88%B0.md</a:t>
            </a:r>
            <a: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/>
            </a:r>
            <a:br>
              <a:rPr lang="en-US" altLang="zh-TW" sz="2200" dirty="0" smtClean="0">
                <a:solidFill>
                  <a:srgbClr val="E6AF00"/>
                </a:solidFill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altLang="zh-TW" sz="2700" dirty="0">
                <a:solidFill>
                  <a:srgbClr val="E6AF00"/>
                </a:solidFill>
              </a:rPr>
              <a:t/>
            </a:r>
            <a:br>
              <a:rPr lang="en-US" altLang="zh-TW" sz="2700" dirty="0">
                <a:solidFill>
                  <a:srgbClr val="E6AF00"/>
                </a:solidFill>
              </a:rPr>
            </a:br>
            <a:r>
              <a:rPr lang="en-US" altLang="zh-TW" sz="2700" dirty="0" smtClean="0">
                <a:solidFill>
                  <a:srgbClr val="E6AF00"/>
                </a:solidFill>
              </a:rPr>
              <a:t/>
            </a:r>
            <a:br>
              <a:rPr lang="en-US" altLang="zh-TW" sz="2700" dirty="0" smtClean="0">
                <a:solidFill>
                  <a:srgbClr val="E6AF00"/>
                </a:solidFill>
              </a:rPr>
            </a:br>
            <a:r>
              <a:rPr lang="en-US" altLang="zh-TW" sz="2700" dirty="0">
                <a:solidFill>
                  <a:srgbClr val="E6AF00"/>
                </a:solidFill>
              </a:rPr>
              <a:t/>
            </a:r>
            <a:br>
              <a:rPr lang="en-US" altLang="zh-TW" sz="2700" dirty="0">
                <a:solidFill>
                  <a:srgbClr val="E6AF00"/>
                </a:solidFill>
              </a:rPr>
            </a:br>
            <a:r>
              <a:rPr lang="en-US" altLang="zh-TW" sz="2700" dirty="0" smtClean="0">
                <a:solidFill>
                  <a:srgbClr val="E6AF00"/>
                </a:solidFill>
              </a:rPr>
              <a:t/>
            </a:r>
            <a:br>
              <a:rPr lang="en-US" altLang="zh-TW" sz="2700" dirty="0" smtClean="0">
                <a:solidFill>
                  <a:srgbClr val="E6AF00"/>
                </a:solidFill>
              </a:rPr>
            </a:br>
            <a:r>
              <a:rPr lang="en-US" altLang="zh-TW" sz="3200" dirty="0" smtClean="0">
                <a:solidFill>
                  <a:srgbClr val="E6AF00"/>
                </a:solidFill>
              </a:rPr>
              <a:t/>
            </a:r>
            <a:br>
              <a:rPr lang="en-US" altLang="zh-TW" sz="3200" dirty="0" smtClean="0">
                <a:solidFill>
                  <a:srgbClr val="E6AF00"/>
                </a:solidFill>
              </a:rPr>
            </a:br>
            <a:r>
              <a:rPr lang="en-US" altLang="zh-TW" sz="3200" dirty="0" smtClean="0">
                <a:solidFill>
                  <a:srgbClr val="E6AF00"/>
                </a:solidFill>
              </a:rPr>
              <a:t/>
            </a:r>
            <a:br>
              <a:rPr lang="en-US" altLang="zh-TW" sz="3200" dirty="0" smtClean="0">
                <a:solidFill>
                  <a:srgbClr val="E6AF00"/>
                </a:solidFill>
              </a:rPr>
            </a:br>
            <a:r>
              <a:rPr lang="en-US" altLang="zh-TW" sz="3200" dirty="0" smtClean="0">
                <a:solidFill>
                  <a:srgbClr val="E6AF00"/>
                </a:solidFill>
              </a:rPr>
              <a:t/>
            </a:r>
            <a:br>
              <a:rPr lang="en-US" altLang="zh-TW" sz="3200" dirty="0" smtClean="0">
                <a:solidFill>
                  <a:srgbClr val="E6AF00"/>
                </a:solidFill>
              </a:rPr>
            </a:br>
            <a:r>
              <a:rPr lang="zh-TW" altLang="en-US" sz="3200" dirty="0"/>
              <a:t/>
            </a:r>
            <a:br>
              <a:rPr lang="zh-TW" altLang="en-US" sz="3200" dirty="0"/>
            </a:br>
            <a:endParaRPr lang="zh-TW" altLang="en-US" sz="3200" dirty="0">
              <a:solidFill>
                <a:srgbClr val="00B0F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636712" y="838200"/>
            <a:ext cx="2017646" cy="6079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b="1" dirty="0" smtClean="0">
                <a:solidFill>
                  <a:srgbClr val="0070C0"/>
                </a:solidFill>
              </a:rPr>
              <a:t>參考</a:t>
            </a:r>
            <a:r>
              <a:rPr lang="zh-TW" altLang="en-US" sz="3200" b="1" dirty="0" smtClean="0">
                <a:solidFill>
                  <a:srgbClr val="0070C0"/>
                </a:solidFill>
              </a:rPr>
              <a:t>資</a:t>
            </a:r>
            <a:r>
              <a:rPr lang="zh-TW" altLang="en-US" sz="3200" b="1" dirty="0">
                <a:solidFill>
                  <a:srgbClr val="0070C0"/>
                </a:solidFill>
              </a:rPr>
              <a:t>料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0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4960" y="1267731"/>
            <a:ext cx="8052619" cy="759125"/>
          </a:xfrm>
        </p:spPr>
        <p:txBody>
          <a:bodyPr>
            <a:normAutofit/>
          </a:bodyPr>
          <a:lstStyle/>
          <a:p>
            <a:r>
              <a:rPr lang="en-US" altLang="zh-TW" b="1" dirty="0" err="1" smtClean="0">
                <a:solidFill>
                  <a:schemeClr val="accent1"/>
                </a:solidFill>
              </a:rPr>
              <a:t>Numpy</a:t>
            </a:r>
            <a:r>
              <a:rPr lang="en-US" altLang="zh-TW" b="1" dirty="0" smtClean="0">
                <a:solidFill>
                  <a:schemeClr val="accent1"/>
                </a:solidFill>
              </a:rPr>
              <a:t> Attributes</a:t>
            </a:r>
            <a:r>
              <a:rPr lang="zh-TW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TW" b="1" dirty="0" smtClean="0">
                <a:solidFill>
                  <a:srgbClr val="FFC000"/>
                </a:solidFill>
              </a:rPr>
              <a:t>Create function</a:t>
            </a:r>
            <a:endParaRPr lang="zh-TW" altLang="en-US" sz="2200" dirty="0">
              <a:solidFill>
                <a:srgbClr val="FFC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14234"/>
              </p:ext>
            </p:extLst>
          </p:nvPr>
        </p:nvGraphicFramePr>
        <p:xfrm>
          <a:off x="1804960" y="2371551"/>
          <a:ext cx="9468464" cy="3200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60723"/>
                <a:gridCol w="5407741"/>
              </a:tblGrid>
              <a:tr h="3593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屬性 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np.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effectLst/>
                        </a:rPr>
                        <a:t>zeros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((2, 3))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實作範例 程式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64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Eye</a:t>
                      </a:r>
                      <a:r>
                        <a:rPr lang="zh-TW" altLang="en-US" dirty="0" smtClean="0"/>
                        <a:t>                              </a:t>
                      </a:r>
                      <a:r>
                        <a:rPr lang="zh-CN" altLang="en-US" sz="1800" kern="1200" dirty="0" smtClean="0">
                          <a:effectLst/>
                        </a:rPr>
                        <a:t>生成对角矩阵</a:t>
                      </a:r>
                      <a:endParaRPr lang="zh-CN" altLang="en-US" sz="1800" b="1" i="0" kern="1200" dirty="0" smtClean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dirty="0" smtClean="0"/>
                        <a:t>import numpy as np ar9 = np.</a:t>
                      </a:r>
                      <a:r>
                        <a:rPr lang="pt-BR" altLang="zh-TW" dirty="0" smtClean="0">
                          <a:solidFill>
                            <a:srgbClr val="E6AF00"/>
                          </a:solidFill>
                        </a:rPr>
                        <a:t>eye</a:t>
                      </a:r>
                      <a:r>
                        <a:rPr lang="pt-BR" altLang="zh-TW" dirty="0" smtClean="0"/>
                        <a:t>(3); 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29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zeros</a:t>
                      </a:r>
                      <a:r>
                        <a:rPr lang="zh-TW" altLang="en-US" dirty="0" smtClean="0"/>
                        <a:t>                         補</a:t>
                      </a:r>
                      <a:r>
                        <a:rPr lang="en-US" altLang="zh-TW" sz="1800" kern="1200" dirty="0" smtClean="0">
                          <a:effectLst/>
                        </a:rPr>
                        <a:t>0</a:t>
                      </a:r>
                      <a:r>
                        <a:rPr lang="zh-TW" altLang="en-US" sz="1800" kern="1200" dirty="0" smtClean="0">
                          <a:effectLst/>
                        </a:rPr>
                        <a:t>填充的陣列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as np </a:t>
                      </a:r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np.</a:t>
                      </a:r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zeros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((2, 3)) 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Ones</a:t>
                      </a:r>
                      <a:r>
                        <a:rPr lang="zh-TW" altLang="en-US" dirty="0" smtClean="0"/>
                        <a:t>                         </a:t>
                      </a:r>
                      <a:r>
                        <a:rPr lang="zh-CN" altLang="en-US" sz="1800" kern="1200" dirty="0" smtClean="0">
                          <a:effectLst/>
                        </a:rPr>
                        <a:t>返回</a:t>
                      </a:r>
                      <a:r>
                        <a:rPr lang="en-US" altLang="zh-TW" sz="1800" kern="1200" dirty="0" smtClean="0">
                          <a:effectLst/>
                        </a:rPr>
                        <a:t>1</a:t>
                      </a:r>
                      <a:r>
                        <a:rPr lang="zh-CN" altLang="en-US" sz="1800" kern="1200" dirty="0" smtClean="0">
                          <a:effectLst/>
                        </a:rPr>
                        <a:t>指定</a:t>
                      </a:r>
                      <a:r>
                        <a:rPr lang="zh-TW" altLang="en-US" sz="1800" kern="1200" dirty="0" smtClean="0">
                          <a:effectLst/>
                        </a:rPr>
                        <a:t>的陣列</a:t>
                      </a:r>
                      <a:endParaRPr lang="zh-TW" alt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import 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en-US" altLang="zh-TW" dirty="0" smtClean="0"/>
                        <a:t> as np </a:t>
                      </a:r>
                      <a:r>
                        <a:rPr lang="en-US" altLang="zh-TW" dirty="0" err="1" smtClean="0"/>
                        <a:t>np.</a:t>
                      </a:r>
                      <a:r>
                        <a:rPr lang="en-US" altLang="zh-TW" dirty="0" err="1" smtClean="0">
                          <a:solidFill>
                            <a:srgbClr val="FFC000"/>
                          </a:solidFill>
                        </a:rPr>
                        <a:t>ones</a:t>
                      </a:r>
                      <a:r>
                        <a:rPr lang="en-US" altLang="zh-TW" dirty="0" smtClean="0"/>
                        <a:t>((4, 7))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Linspace</a:t>
                      </a:r>
                      <a:r>
                        <a:rPr lang="zh-TW" altLang="en-US" dirty="0" smtClean="0"/>
                        <a:t>          </a:t>
                      </a:r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err="1" smtClean="0"/>
                        <a:t>num</a:t>
                      </a:r>
                      <a:r>
                        <a:rPr lang="zh-CN" altLang="en-US" dirty="0" smtClean="0"/>
                        <a:t>均匀分布的样本</a:t>
                      </a:r>
                      <a:endParaRPr lang="zh-CN" alt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import 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en-US" altLang="zh-TW" dirty="0" smtClean="0"/>
                        <a:t> as np </a:t>
                      </a:r>
                      <a:r>
                        <a:rPr lang="en-US" altLang="zh-TW" dirty="0" err="1" smtClean="0"/>
                        <a:t>np.</a:t>
                      </a:r>
                      <a:r>
                        <a:rPr lang="en-US" altLang="zh-TW" dirty="0" err="1" smtClean="0">
                          <a:solidFill>
                            <a:srgbClr val="FFC000"/>
                          </a:solidFill>
                        </a:rPr>
                        <a:t>linspace</a:t>
                      </a:r>
                      <a:r>
                        <a:rPr lang="en-US" altLang="zh-TW" dirty="0" smtClean="0"/>
                        <a:t>(1., 4., 6)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Indices</a:t>
                      </a:r>
                      <a:r>
                        <a:rPr lang="zh-TW" altLang="en-US" dirty="0" smtClean="0"/>
                        <a:t>                   陣列當索引取值</a:t>
                      </a:r>
                      <a:endParaRPr lang="pt-BR" altLang="zh-TW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import 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en-US" altLang="zh-TW" dirty="0" smtClean="0"/>
                        <a:t> as np </a:t>
                      </a:r>
                      <a:r>
                        <a:rPr lang="en-US" altLang="zh-TW" dirty="0" err="1" smtClean="0"/>
                        <a:t>np.</a:t>
                      </a:r>
                      <a:r>
                        <a:rPr lang="en-US" altLang="zh-TW" dirty="0" err="1" smtClean="0">
                          <a:solidFill>
                            <a:srgbClr val="FFC000"/>
                          </a:solidFill>
                        </a:rPr>
                        <a:t>indices</a:t>
                      </a:r>
                      <a:r>
                        <a:rPr lang="en-US" altLang="zh-TW" dirty="0" smtClean="0"/>
                        <a:t>((3, 3)) 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Diag</a:t>
                      </a:r>
                      <a:r>
                        <a:rPr lang="zh-TW" altLang="en-US" dirty="0" smtClean="0"/>
                        <a:t>               </a:t>
                      </a:r>
                      <a:r>
                        <a:rPr lang="zh-CN" altLang="en-US" dirty="0" smtClean="0"/>
                        <a:t>对角线或构造对角线数组</a:t>
                      </a:r>
                      <a:endParaRPr lang="pt-BR" altLang="zh-TW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dirty="0" smtClean="0"/>
                        <a:t>import numpy as np ar10=np.</a:t>
                      </a:r>
                      <a:r>
                        <a:rPr lang="pt-BR" altLang="zh-TW" dirty="0" smtClean="0">
                          <a:solidFill>
                            <a:srgbClr val="FFC000"/>
                          </a:solidFill>
                        </a:rPr>
                        <a:t>diag</a:t>
                      </a:r>
                      <a:r>
                        <a:rPr lang="pt-BR" altLang="zh-TW" dirty="0" smtClean="0"/>
                        <a:t>((2,1,4,6));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7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Tile</a:t>
                      </a:r>
                      <a:r>
                        <a:rPr lang="zh-TW" altLang="en-US" dirty="0" smtClean="0"/>
                        <a:t>                                数组複製</a:t>
                      </a:r>
                      <a:endParaRPr lang="en-US" altLang="zh-TW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import </a:t>
                      </a:r>
                      <a:r>
                        <a:rPr lang="en-US" altLang="zh-TW" dirty="0" err="1" smtClean="0"/>
                        <a:t>numpy</a:t>
                      </a:r>
                      <a:r>
                        <a:rPr lang="en-US" altLang="zh-TW" dirty="0" smtClean="0"/>
                        <a:t> as np a = </a:t>
                      </a:r>
                      <a:r>
                        <a:rPr lang="en-US" altLang="zh-TW" dirty="0" err="1" smtClean="0"/>
                        <a:t>np.array</a:t>
                      </a:r>
                      <a:r>
                        <a:rPr lang="en-US" altLang="zh-TW" dirty="0" smtClean="0"/>
                        <a:t>([0, 1, 2]) </a:t>
                      </a:r>
                      <a:r>
                        <a:rPr lang="en-US" altLang="zh-TW" dirty="0" err="1" smtClean="0"/>
                        <a:t>np.</a:t>
                      </a:r>
                      <a:r>
                        <a:rPr lang="en-US" altLang="zh-TW" dirty="0" err="1" smtClean="0">
                          <a:solidFill>
                            <a:srgbClr val="FFC000"/>
                          </a:solidFill>
                        </a:rPr>
                        <a:t>tile</a:t>
                      </a:r>
                      <a:r>
                        <a:rPr lang="en-US" altLang="zh-TW" dirty="0" smtClean="0"/>
                        <a:t>(a, 2)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31" y="1289502"/>
            <a:ext cx="690154" cy="7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7331" y="1121924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生成对角矩阵</a:t>
            </a:r>
          </a:p>
          <a:p>
            <a:r>
              <a:rPr lang="pt-BR" altLang="zh-TW" dirty="0" smtClean="0"/>
              <a:t>import numpy as np ar9 = np.</a:t>
            </a:r>
            <a:r>
              <a:rPr lang="pt-BR" altLang="zh-TW" b="1" dirty="0" smtClean="0">
                <a:solidFill>
                  <a:srgbClr val="E6AF00"/>
                </a:solidFill>
              </a:rPr>
              <a:t>eye</a:t>
            </a:r>
            <a:r>
              <a:rPr lang="pt-BR" altLang="zh-TW" dirty="0" smtClean="0"/>
              <a:t>(3); ar9</a:t>
            </a:r>
            <a:endParaRPr lang="en-US" altLang="zh-TW" b="0" i="0" dirty="0" smtClean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array([[1., 0., 0.], [0., 1., 0.], [0., 0., 1.]])</a:t>
            </a:r>
            <a:endParaRPr lang="zh-TW" alt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321902" y="2957581"/>
            <a:ext cx="7726543" cy="10508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47332" y="2495916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</a:rPr>
              <a:t>補</a:t>
            </a:r>
            <a:r>
              <a:rPr lang="en-US" altLang="zh-TW" b="1" dirty="0">
                <a:solidFill>
                  <a:schemeClr val="accent1"/>
                </a:solidFill>
              </a:rPr>
              <a:t>0</a:t>
            </a:r>
            <a:r>
              <a:rPr lang="zh-TW" altLang="en-US" b="1" dirty="0">
                <a:solidFill>
                  <a:schemeClr val="accent1"/>
                </a:solidFill>
              </a:rPr>
              <a:t>填充的</a:t>
            </a:r>
            <a:r>
              <a:rPr lang="zh-TW" altLang="en-US" b="1" dirty="0" smtClean="0">
                <a:solidFill>
                  <a:schemeClr val="accent1"/>
                </a:solidFill>
              </a:rPr>
              <a:t>陣列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 </a:t>
            </a:r>
            <a:r>
              <a:rPr lang="en-US" altLang="zh-TW" dirty="0" err="1" smtClean="0"/>
              <a:t>np.</a:t>
            </a:r>
            <a:r>
              <a:rPr lang="en-US" altLang="zh-TW" b="1" dirty="0" err="1" smtClean="0">
                <a:solidFill>
                  <a:srgbClr val="E6AF00"/>
                </a:solidFill>
              </a:rPr>
              <a:t>zeros</a:t>
            </a:r>
            <a:r>
              <a:rPr lang="en-US" altLang="zh-TW" dirty="0" smtClean="0"/>
              <a:t>((2, 3))</a:t>
            </a:r>
          </a:p>
          <a:p>
            <a:r>
              <a:rPr lang="en-US" altLang="zh-TW" dirty="0" smtClean="0"/>
              <a:t>array</a:t>
            </a:r>
            <a:r>
              <a:rPr lang="en-US" altLang="zh-TW" dirty="0"/>
              <a:t>([[0., 0., 0.], [0., 0., 0.]])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47332" y="3869908"/>
            <a:ext cx="751935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返回</a:t>
            </a:r>
            <a:r>
              <a:rPr lang="en-US" altLang="zh-TW" b="1" dirty="0" smtClean="0">
                <a:solidFill>
                  <a:schemeClr val="accent1"/>
                </a:solidFill>
              </a:rPr>
              <a:t>1</a:t>
            </a:r>
            <a:r>
              <a:rPr lang="zh-CN" altLang="en-US" b="1" dirty="0" smtClean="0">
                <a:solidFill>
                  <a:schemeClr val="accent1"/>
                </a:solidFill>
              </a:rPr>
              <a:t>指定</a:t>
            </a:r>
            <a:r>
              <a:rPr lang="zh-TW" altLang="en-US" b="1" dirty="0">
                <a:solidFill>
                  <a:schemeClr val="accent1"/>
                </a:solidFill>
              </a:rPr>
              <a:t>的</a:t>
            </a:r>
            <a:r>
              <a:rPr lang="zh-TW" altLang="en-US" b="1" dirty="0" smtClean="0">
                <a:solidFill>
                  <a:schemeClr val="accent1"/>
                </a:solidFill>
              </a:rPr>
              <a:t>陣列</a:t>
            </a:r>
            <a:endParaRPr lang="en-US" altLang="zh-TW" b="1" dirty="0" smtClean="0">
              <a:solidFill>
                <a:schemeClr val="accent1"/>
              </a:solidFill>
            </a:endParaRPr>
          </a:p>
          <a:p>
            <a:pPr defTabSz="457200">
              <a:defRPr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 </a:t>
            </a:r>
            <a:r>
              <a:rPr lang="en-US" altLang="zh-TW" dirty="0" err="1"/>
              <a:t>np</a:t>
            </a:r>
            <a:r>
              <a:rPr lang="en-US" altLang="zh-TW" dirty="0" err="1">
                <a:solidFill>
                  <a:srgbClr val="E6AF00"/>
                </a:solidFill>
              </a:rPr>
              <a:t>.</a:t>
            </a:r>
            <a:r>
              <a:rPr lang="en-US" altLang="zh-TW" b="1" dirty="0" err="1">
                <a:solidFill>
                  <a:srgbClr val="E6AF00"/>
                </a:solidFill>
              </a:rPr>
              <a:t>ones</a:t>
            </a:r>
            <a:r>
              <a:rPr lang="en-US" altLang="zh-TW" dirty="0"/>
              <a:t>((4, 7))</a:t>
            </a:r>
            <a:endParaRPr lang="zh-TW" altLang="en-US" dirty="0"/>
          </a:p>
          <a:p>
            <a:pPr lvl="0" defTabSz="457200">
              <a:defRPr/>
            </a:pPr>
            <a:r>
              <a:rPr lang="en-US" altLang="zh-TW" dirty="0"/>
              <a:t>array([[1., 1., 1., 1., 1., 1., 1.], </a:t>
            </a:r>
            <a:r>
              <a:rPr lang="en-US" altLang="zh-TW" dirty="0" smtClean="0"/>
              <a:t>[</a:t>
            </a:r>
            <a:r>
              <a:rPr lang="en-US" altLang="zh-TW" dirty="0"/>
              <a:t>1., 1., 1., 1., 1., 1., 1.], </a:t>
            </a:r>
            <a:r>
              <a:rPr lang="en-US" altLang="zh-TW" dirty="0" smtClean="0"/>
              <a:t>[</a:t>
            </a:r>
            <a:r>
              <a:rPr lang="en-US" altLang="zh-TW" dirty="0"/>
              <a:t>1., 1., 1., 1., 1., 1., 1.], [1., 1., 1., 1., 1., 1., 1.]])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47331" y="5376966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返回</a:t>
            </a:r>
            <a:r>
              <a:rPr lang="en-US" altLang="zh-CN" b="1" dirty="0" err="1">
                <a:solidFill>
                  <a:schemeClr val="accent1"/>
                </a:solidFill>
              </a:rPr>
              <a:t>num</a:t>
            </a:r>
            <a:r>
              <a:rPr lang="zh-CN" altLang="en-US" b="1" dirty="0">
                <a:solidFill>
                  <a:schemeClr val="accent1"/>
                </a:solidFill>
              </a:rPr>
              <a:t>均匀分布的样本</a:t>
            </a:r>
            <a:endParaRPr lang="en-US" altLang="zh-TW" b="1" dirty="0" smtClean="0">
              <a:solidFill>
                <a:schemeClr val="accent1"/>
              </a:solidFill>
            </a:endParaRPr>
          </a:p>
          <a:p>
            <a:pPr defTabSz="457200">
              <a:defRPr/>
            </a:pPr>
            <a:r>
              <a:rPr lang="en-US" altLang="zh-TW" dirty="0" smtClean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 </a:t>
            </a:r>
            <a:r>
              <a:rPr lang="en-US" altLang="zh-TW" dirty="0" err="1"/>
              <a:t>np.</a:t>
            </a:r>
            <a:r>
              <a:rPr lang="en-US" altLang="zh-TW" b="1" dirty="0" err="1">
                <a:solidFill>
                  <a:srgbClr val="E6AF00"/>
                </a:solidFill>
              </a:rPr>
              <a:t>linspace</a:t>
            </a:r>
            <a:r>
              <a:rPr lang="en-US" altLang="zh-TW" dirty="0"/>
              <a:t>(1., 4., 6</a:t>
            </a:r>
            <a:r>
              <a:rPr lang="en-US" altLang="zh-TW" dirty="0" smtClean="0"/>
              <a:t>)</a:t>
            </a:r>
          </a:p>
          <a:p>
            <a:pPr lvl="0" defTabSz="457200">
              <a:defRPr/>
            </a:pPr>
            <a:r>
              <a:rPr lang="en-US" altLang="zh-TW" dirty="0" smtClean="0"/>
              <a:t>array</a:t>
            </a:r>
            <a:r>
              <a:rPr lang="en-US" altLang="zh-TW" dirty="0"/>
              <a:t>([1. , 1.6, 2.2, 2.8, 3.4, 4. ])</a:t>
            </a: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80" y="0"/>
            <a:ext cx="3557567" cy="9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1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3212" y="1280371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陣列當索引取</a:t>
            </a:r>
            <a:r>
              <a:rPr lang="zh-TW" altLang="en-US" b="1" dirty="0" smtClean="0">
                <a:solidFill>
                  <a:schemeClr val="accent1"/>
                </a:solidFill>
              </a:rPr>
              <a:t>值</a:t>
            </a:r>
            <a:endParaRPr lang="pt-BR" altLang="zh-TW" b="1" dirty="0" smtClean="0">
              <a:solidFill>
                <a:schemeClr val="accent1"/>
              </a:solidFill>
            </a:endParaRPr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 </a:t>
            </a:r>
            <a:r>
              <a:rPr lang="en-US" altLang="zh-TW" dirty="0" err="1"/>
              <a:t>np.</a:t>
            </a:r>
            <a:r>
              <a:rPr lang="en-US" altLang="zh-TW" b="1" dirty="0" err="1">
                <a:solidFill>
                  <a:srgbClr val="FFC000"/>
                </a:solidFill>
              </a:rPr>
              <a:t>indices</a:t>
            </a:r>
            <a:r>
              <a:rPr lang="en-US" altLang="zh-TW" dirty="0"/>
              <a:t>((3, 3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array([[[0, 0, 0], [1, 1, 1], [2, 2, 2]], [[0, 1, 2], [0, 1, 2], [0, 1, 2</a:t>
            </a:r>
            <a:r>
              <a:rPr lang="en-US" altLang="zh-TW" dirty="0" smtClean="0"/>
              <a:t>]]]))</a:t>
            </a:r>
          </a:p>
        </p:txBody>
      </p:sp>
      <p:sp>
        <p:nvSpPr>
          <p:cNvPr id="5" name="矩形 4"/>
          <p:cNvSpPr/>
          <p:nvPr/>
        </p:nvSpPr>
        <p:spPr>
          <a:xfrm>
            <a:off x="2073212" y="2772436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对角线或构造对角线数组</a:t>
            </a:r>
            <a:endParaRPr lang="pt-BR" altLang="zh-TW" b="1" dirty="0" smtClean="0">
              <a:solidFill>
                <a:schemeClr val="accent1"/>
              </a:solidFill>
            </a:endParaRPr>
          </a:p>
          <a:p>
            <a:r>
              <a:rPr lang="pt-BR" altLang="zh-TW" dirty="0" smtClean="0"/>
              <a:t>import </a:t>
            </a:r>
            <a:r>
              <a:rPr lang="pt-BR" altLang="zh-TW" dirty="0"/>
              <a:t>numpy as np ar10=np.</a:t>
            </a:r>
            <a:r>
              <a:rPr lang="pt-BR" altLang="zh-TW" b="1" dirty="0">
                <a:solidFill>
                  <a:srgbClr val="FFC000"/>
                </a:solidFill>
              </a:rPr>
              <a:t>diag</a:t>
            </a:r>
            <a:r>
              <a:rPr lang="pt-BR" altLang="zh-TW" dirty="0"/>
              <a:t>((2,1,4,6</a:t>
            </a:r>
            <a:r>
              <a:rPr lang="pt-BR" altLang="zh-TW" dirty="0" smtClean="0"/>
              <a:t>));</a:t>
            </a:r>
          </a:p>
          <a:p>
            <a:r>
              <a:rPr lang="en-US" altLang="zh-TW" dirty="0"/>
              <a:t>array([[2, 0, 0, 0], [0, 1, 0, 0], [0, 0, 4, 0], [0, 0, 0, 6]])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3212" y="4339727"/>
            <a:ext cx="75193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数</a:t>
            </a:r>
            <a:r>
              <a:rPr lang="zh-TW" altLang="en-US" b="1" dirty="0" smtClean="0">
                <a:solidFill>
                  <a:schemeClr val="accent1"/>
                </a:solidFill>
              </a:rPr>
              <a:t>组複製</a:t>
            </a:r>
            <a:endParaRPr lang="en-US" altLang="zh-TW" b="1" dirty="0" smtClean="0">
              <a:solidFill>
                <a:schemeClr val="accent1"/>
              </a:solidFill>
            </a:endParaRPr>
          </a:p>
          <a:p>
            <a:r>
              <a:rPr lang="en-US" altLang="zh-TW" dirty="0" smtClean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 a = </a:t>
            </a:r>
            <a:r>
              <a:rPr lang="en-US" altLang="zh-TW" dirty="0" err="1"/>
              <a:t>np.array</a:t>
            </a:r>
            <a:r>
              <a:rPr lang="en-US" altLang="zh-TW" dirty="0"/>
              <a:t>([0, 1, 2]) </a:t>
            </a:r>
            <a:r>
              <a:rPr lang="en-US" altLang="zh-TW" dirty="0" err="1" smtClean="0"/>
              <a:t>np.</a:t>
            </a:r>
            <a:r>
              <a:rPr lang="en-US" altLang="zh-TW" b="1" dirty="0" err="1" smtClean="0">
                <a:solidFill>
                  <a:srgbClr val="FFC000"/>
                </a:solidFill>
              </a:rPr>
              <a:t>tile</a:t>
            </a:r>
            <a:r>
              <a:rPr lang="en-US" altLang="zh-TW" dirty="0" smtClean="0"/>
              <a:t>(a</a:t>
            </a:r>
            <a:r>
              <a:rPr lang="en-US" altLang="zh-TW" dirty="0"/>
              <a:t>, 2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array([0, 1, 2, 0, 1, 2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80" y="0"/>
            <a:ext cx="3596477" cy="9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7505" y="1701086"/>
            <a:ext cx="8069745" cy="466186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400" b="1" dirty="0"/>
              <a:t>import </a:t>
            </a:r>
            <a:r>
              <a:rPr lang="en-US" altLang="zh-TW" sz="2400" b="1" dirty="0" smtClean="0"/>
              <a:t>csv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import</a:t>
            </a:r>
            <a:r>
              <a:rPr lang="en-US" altLang="zh-TW" sz="2400" dirty="0"/>
              <a:t> 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 as np</a:t>
            </a:r>
            <a:br>
              <a:rPr lang="en-US" altLang="zh-TW" sz="2400" dirty="0"/>
            </a:br>
            <a:r>
              <a:rPr lang="en-US" altLang="zh-TW" sz="2400" dirty="0"/>
              <a:t>x = </a:t>
            </a:r>
            <a:r>
              <a:rPr lang="en-US" altLang="zh-TW" sz="2400" dirty="0" smtClean="0"/>
              <a:t>‘’‘1,3,2,3,1,2,3,4  </a:t>
            </a:r>
            <a:r>
              <a:rPr lang="zh-TW" altLang="en-US" sz="2400" dirty="0" smtClean="0"/>
              <a:t>      </a:t>
            </a:r>
            <a:r>
              <a:rPr lang="zh-TW" altLang="en-US" sz="2200" dirty="0" smtClean="0"/>
              <a:t>第一</a:t>
            </a:r>
            <a:r>
              <a:rPr lang="zh-TW" altLang="en-US" sz="2200" dirty="0"/>
              <a:t>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2,4,5,0.6,5,6,7,8</a:t>
            </a:r>
            <a:r>
              <a:rPr lang="zh-TW" altLang="en-US" sz="2400" dirty="0" smtClean="0"/>
              <a:t>              </a:t>
            </a:r>
            <a:r>
              <a:rPr lang="zh-TW" altLang="en-US" sz="2200" dirty="0" smtClean="0"/>
              <a:t>第二行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3,7,8,9,9,10,11,12</a:t>
            </a:r>
            <a:r>
              <a:rPr lang="zh-TW" altLang="en-US" sz="2400" dirty="0" smtClean="0"/>
              <a:t>            </a:t>
            </a:r>
            <a:r>
              <a:rPr lang="zh-TW" altLang="en-US" sz="2200" dirty="0" smtClean="0"/>
              <a:t>第三行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4,1,1.1,1.2,13,14,15,16</a:t>
            </a:r>
            <a:r>
              <a:rPr lang="zh-TW" altLang="en-US" sz="2400" dirty="0" smtClean="0"/>
              <a:t>   </a:t>
            </a:r>
            <a:r>
              <a:rPr lang="zh-TW" altLang="en-US" sz="2200" dirty="0" smtClean="0"/>
              <a:t>第四行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'''</a:t>
            </a:r>
            <a:br>
              <a:rPr lang="en-US" altLang="zh-TW" sz="2400" dirty="0"/>
            </a:br>
            <a:r>
              <a:rPr lang="en-US" altLang="zh-TW" sz="2400" b="1" dirty="0"/>
              <a:t>with open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abc.txt",mode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w",encoding</a:t>
            </a:r>
            <a:r>
              <a:rPr lang="en-US" altLang="zh-TW" sz="2400" dirty="0"/>
              <a:t>="utf-8") as file:</a:t>
            </a:r>
            <a:br>
              <a:rPr lang="en-US" altLang="zh-TW" sz="2400" dirty="0"/>
            </a:br>
            <a:r>
              <a:rPr lang="en-US" altLang="zh-TW" sz="2400" dirty="0" err="1" smtClean="0"/>
              <a:t>file.write</a:t>
            </a:r>
            <a:r>
              <a:rPr lang="en-US" altLang="zh-TW" sz="2400" dirty="0" smtClean="0"/>
              <a:t>(x)</a:t>
            </a:r>
            <a:r>
              <a:rPr lang="en-US" altLang="zh-TW" sz="2400" dirty="0" err="1" smtClean="0"/>
              <a:t>file.close</a:t>
            </a:r>
            <a:r>
              <a:rPr lang="en-US" altLang="zh-TW" sz="2400" dirty="0" smtClean="0"/>
              <a:t>()</a:t>
            </a:r>
            <a:r>
              <a:rPr lang="en-US" altLang="zh-TW" sz="2400" dirty="0" err="1" smtClean="0"/>
              <a:t>np.genfromtxt</a:t>
            </a:r>
            <a:r>
              <a:rPr lang="en-US" altLang="zh-TW" sz="2400" dirty="0"/>
              <a:t>('abc.txt', delimiter=',', </a:t>
            </a:r>
            <a:r>
              <a:rPr lang="en-US" altLang="zh-TW" sz="2400" dirty="0" err="1"/>
              <a:t>invalid_raise</a:t>
            </a:r>
            <a:r>
              <a:rPr lang="en-US" altLang="zh-TW" sz="2400" dirty="0"/>
              <a:t> = False</a:t>
            </a:r>
            <a:r>
              <a:rPr lang="en-US" altLang="zh-TW" sz="2400" dirty="0" smtClean="0"/>
              <a:t>)</a:t>
            </a:r>
            <a:br>
              <a:rPr lang="en-US" altLang="zh-TW" sz="2400" dirty="0" smtClean="0"/>
            </a:br>
            <a:r>
              <a:rPr lang="en-US" altLang="zh-TW" sz="2700" b="1" dirty="0"/>
              <a:t>A</a:t>
            </a:r>
            <a:r>
              <a:rPr lang="en-US" altLang="zh-TW" sz="2700" b="1" dirty="0" smtClean="0"/>
              <a:t>rray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([[ </a:t>
            </a:r>
            <a:r>
              <a:rPr lang="en-US" altLang="zh-TW" sz="2000" dirty="0"/>
              <a:t>1. , 3. , 2. , 3. , 1. , 2. , 3. , 4. ],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[ </a:t>
            </a:r>
            <a:r>
              <a:rPr lang="en-US" altLang="zh-TW" sz="2000" dirty="0"/>
              <a:t>2. , 4. , 5. , 0.6, 5. , 6. , 7. , 8. ],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[ </a:t>
            </a:r>
            <a:r>
              <a:rPr lang="en-US" altLang="zh-TW" sz="2000" dirty="0"/>
              <a:t>3. , 7. , 8. , 9. , 9. , 10. , 11. , 12. </a:t>
            </a:r>
            <a:r>
              <a:rPr lang="en-US" altLang="zh-TW" sz="2000" dirty="0" smtClean="0"/>
              <a:t>],</a:t>
            </a:r>
            <a:br>
              <a:rPr lang="en-US" altLang="zh-TW" sz="2000" dirty="0" smtClean="0"/>
            </a:br>
            <a:r>
              <a:rPr lang="en-US" altLang="zh-TW" sz="2000" dirty="0" smtClean="0"/>
              <a:t> </a:t>
            </a:r>
            <a:r>
              <a:rPr lang="en-US" altLang="zh-TW" sz="2000" dirty="0"/>
              <a:t>[ 4. , 1. , 1.1, 1.2, 13. , 14. , 15. , 16. </a:t>
            </a:r>
            <a:r>
              <a:rPr lang="en-US" altLang="zh-TW" sz="2000" dirty="0" smtClean="0"/>
              <a:t>]])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297110" y="733006"/>
            <a:ext cx="9045550" cy="8631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>
                <a:solidFill>
                  <a:srgbClr val="FFC000"/>
                </a:solidFill>
              </a:rPr>
              <a:t/>
            </a:r>
            <a:br>
              <a:rPr lang="en-US" altLang="zh-TW" dirty="0">
                <a:solidFill>
                  <a:srgbClr val="FFC000"/>
                </a:solidFill>
              </a:rPr>
            </a:br>
            <a:r>
              <a:rPr lang="en-US" altLang="zh-TW" sz="12800" b="1" dirty="0">
                <a:solidFill>
                  <a:schemeClr val="accent1"/>
                </a:solidFill>
              </a:rPr>
              <a:t>Use the </a:t>
            </a:r>
            <a:r>
              <a:rPr lang="en-US" altLang="zh-TW" sz="12800" b="1" dirty="0" err="1">
                <a:solidFill>
                  <a:schemeClr val="accent1"/>
                </a:solidFill>
              </a:rPr>
              <a:t>genfromtxt</a:t>
            </a:r>
            <a:r>
              <a:rPr lang="en-US" altLang="zh-TW" sz="12800" b="1" dirty="0">
                <a:solidFill>
                  <a:schemeClr val="accent1"/>
                </a:solidFill>
              </a:rPr>
              <a:t> ()</a:t>
            </a:r>
            <a:r>
              <a:rPr lang="en-US" altLang="zh-TW" sz="12800" b="1" dirty="0">
                <a:solidFill>
                  <a:srgbClr val="FFC000"/>
                </a:solidFill>
              </a:rPr>
              <a:t> </a:t>
            </a:r>
            <a:endParaRPr lang="en-US" altLang="zh-TW" sz="12800" b="1" dirty="0" smtClean="0">
              <a:solidFill>
                <a:srgbClr val="FFC000"/>
              </a:solidFill>
            </a:endParaRPr>
          </a:p>
          <a:p>
            <a:r>
              <a:rPr lang="en-US" altLang="zh-TW" sz="9600" b="1" dirty="0" smtClean="0">
                <a:solidFill>
                  <a:srgbClr val="FFC000"/>
                </a:solidFill>
              </a:rPr>
              <a:t>method </a:t>
            </a:r>
            <a:r>
              <a:rPr lang="en-US" altLang="zh-TW" sz="9600" b="1" dirty="0">
                <a:solidFill>
                  <a:srgbClr val="FFC000"/>
                </a:solidFill>
              </a:rPr>
              <a:t>to build the stack</a:t>
            </a:r>
            <a:r>
              <a:rPr lang="en-US" altLang="zh-TW" sz="112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2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11200" b="1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14" y="587091"/>
            <a:ext cx="729091" cy="7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8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3661" y="0"/>
            <a:ext cx="8304512" cy="1335497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74048" y="747851"/>
            <a:ext cx="864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accent1"/>
                </a:solidFill>
              </a:rPr>
              <a:t>NUMPY</a:t>
            </a:r>
            <a:r>
              <a:rPr lang="en-US" altLang="zh-TW" sz="3600" b="1" dirty="0"/>
              <a:t> </a:t>
            </a:r>
            <a:r>
              <a:rPr lang="en-US" altLang="zh-TW" sz="3600" b="1" dirty="0" err="1">
                <a:solidFill>
                  <a:schemeClr val="accent1"/>
                </a:solidFill>
              </a:rPr>
              <a:t>ndarray</a:t>
            </a:r>
            <a:r>
              <a:rPr lang="en-US" altLang="zh-TW" sz="3600" b="1" dirty="0"/>
              <a:t> </a:t>
            </a:r>
            <a:r>
              <a:rPr lang="zh-TW" altLang="en-US" sz="2800" b="1" dirty="0">
                <a:solidFill>
                  <a:srgbClr val="FFC000"/>
                </a:solidFill>
              </a:rPr>
              <a:t>運算</a:t>
            </a:r>
            <a:r>
              <a:rPr lang="en-US" altLang="zh-TW" sz="2800" b="1" dirty="0">
                <a:solidFill>
                  <a:srgbClr val="FFC000"/>
                </a:solidFill>
              </a:rPr>
              <a:t>(Array shape manipulation)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88967"/>
              </p:ext>
            </p:extLst>
          </p:nvPr>
        </p:nvGraphicFramePr>
        <p:xfrm>
          <a:off x="2227505" y="1922588"/>
          <a:ext cx="7315329" cy="33193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206414"/>
                <a:gridCol w="4108915"/>
              </a:tblGrid>
              <a:tr h="4801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</a:rPr>
                        <a:t>名詞</a:t>
                      </a:r>
                      <a:endParaRPr lang="en-US" altLang="zh-TW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 屬性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734562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reshape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effectLst/>
                        </a:rPr>
                        <a:t>重塑</a:t>
                      </a:r>
                      <a:endParaRPr lang="zh-TW" altLang="en-US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4562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ravel()</a:t>
                      </a:r>
                      <a:r>
                        <a:rPr lang="zh-TW" altLang="en-US" b="1" dirty="0" smtClean="0"/>
                        <a:t> 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陣列拉再一起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4562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T</a:t>
                      </a:r>
                      <a:r>
                        <a:rPr lang="zh-TW" altLang="en-US" b="1" dirty="0" smtClean="0"/>
                        <a:t> 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effectLst/>
                        </a:rPr>
                        <a:t>改变数组形状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475">
                <a:tc>
                  <a:txBody>
                    <a:bodyPr/>
                    <a:lstStyle/>
                    <a:p>
                      <a:r>
                        <a:rPr lang="en-US" altLang="zh-TW" b="0" dirty="0" err="1" smtClean="0"/>
                        <a:t>Newaxis</a:t>
                      </a:r>
                      <a:r>
                        <a:rPr lang="zh-TW" altLang="en-US" b="0" dirty="0" smtClean="0"/>
                        <a:t> 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effectLst/>
                        </a:rPr>
                        <a:t>多维数组增加一軸</a:t>
                      </a:r>
                      <a:endParaRPr lang="zh-TW" alt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14" y="680490"/>
            <a:ext cx="641671" cy="6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6261" y="371432"/>
            <a:ext cx="8720004" cy="11057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chemeClr val="accent1"/>
                </a:solidFill>
              </a:rPr>
              <a:t>NUMPY </a:t>
            </a:r>
            <a:r>
              <a:rPr lang="en-US" altLang="zh-TW" b="1" dirty="0" err="1">
                <a:solidFill>
                  <a:schemeClr val="accent1"/>
                </a:solidFill>
              </a:rPr>
              <a:t>ndarray</a:t>
            </a:r>
            <a:r>
              <a:rPr lang="en-US" altLang="zh-TW" b="1" dirty="0">
                <a:solidFill>
                  <a:schemeClr val="accent1"/>
                </a:solidFill>
              </a:rPr>
              <a:t>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sz="3200" b="1" dirty="0" smtClean="0">
                <a:solidFill>
                  <a:srgbClr val="FFC000"/>
                </a:solidFill>
              </a:rPr>
              <a:t>(</a:t>
            </a:r>
            <a:r>
              <a:rPr lang="en-US" altLang="zh-TW" sz="3200" b="1" dirty="0">
                <a:solidFill>
                  <a:srgbClr val="FFC000"/>
                </a:solidFill>
              </a:rPr>
              <a:t>N-Dimensional Arrays</a:t>
            </a:r>
            <a:r>
              <a:rPr lang="en-US" altLang="zh-TW" sz="3200" b="1" dirty="0" smtClean="0">
                <a:solidFill>
                  <a:srgbClr val="FFC000"/>
                </a:solidFill>
              </a:rPr>
              <a:t>)</a:t>
            </a:r>
            <a:r>
              <a:rPr lang="en-US" altLang="zh-TW" sz="3200" b="1" dirty="0"/>
              <a:t> </a:t>
            </a:r>
            <a:r>
              <a:rPr lang="en-US" altLang="zh-TW" sz="3200" b="1" dirty="0" smtClean="0">
                <a:solidFill>
                  <a:srgbClr val="FFC000"/>
                </a:solidFill>
              </a:rPr>
              <a:t>Slice </a:t>
            </a:r>
            <a:r>
              <a:rPr lang="en-US" altLang="zh-TW" sz="3200" b="1" dirty="0">
                <a:solidFill>
                  <a:srgbClr val="FFC000"/>
                </a:solidFill>
              </a:rPr>
              <a:t>and operation</a:t>
            </a:r>
            <a:endParaRPr lang="zh-TW" altLang="en-US" sz="3200" b="1" dirty="0">
              <a:solidFill>
                <a:srgbClr val="FFC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26" y="621628"/>
            <a:ext cx="566570" cy="6053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46611" y="2019786"/>
            <a:ext cx="751935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TW" altLang="en-US" b="1" dirty="0">
                <a:solidFill>
                  <a:schemeClr val="accent1"/>
                </a:solidFill>
              </a:rPr>
              <a:t>重塑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y = </a:t>
            </a:r>
            <a:r>
              <a:rPr lang="en-US" altLang="zh-TW" dirty="0" err="1"/>
              <a:t>np.arange</a:t>
            </a:r>
            <a:r>
              <a:rPr lang="en-US" altLang="zh-TW" dirty="0"/>
              <a:t>(2,10).</a:t>
            </a:r>
            <a:r>
              <a:rPr lang="en-US" altLang="zh-TW" dirty="0">
                <a:solidFill>
                  <a:srgbClr val="FFC000"/>
                </a:solidFill>
              </a:rPr>
              <a:t>reshape</a:t>
            </a:r>
            <a:r>
              <a:rPr lang="en-US" altLang="zh-TW" dirty="0"/>
              <a:t>(4,2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array([[2, 3], [4, 5], [6, 7], [8, 9]])</a:t>
            </a: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1946611" y="3762759"/>
            <a:ext cx="751935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TW" altLang="en-US" b="1" dirty="0">
                <a:solidFill>
                  <a:schemeClr val="accent1"/>
                </a:solidFill>
              </a:rPr>
              <a:t>陣列拉再一起</a:t>
            </a:r>
          </a:p>
          <a:p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np</a:t>
            </a:r>
          </a:p>
          <a:p>
            <a:r>
              <a:rPr lang="en-US" altLang="zh-TW" dirty="0" err="1"/>
              <a:t>ar</a:t>
            </a:r>
            <a:r>
              <a:rPr lang="en-US" altLang="zh-TW" dirty="0"/>
              <a:t>=</a:t>
            </a:r>
            <a:r>
              <a:rPr lang="en-US" altLang="zh-TW" dirty="0" err="1"/>
              <a:t>np.array</a:t>
            </a:r>
            <a:r>
              <a:rPr lang="en-US" altLang="zh-TW" dirty="0"/>
              <a:t>([</a:t>
            </a:r>
            <a:r>
              <a:rPr lang="en-US" altLang="zh-TW" dirty="0" err="1"/>
              <a:t>np.arange</a:t>
            </a:r>
            <a:r>
              <a:rPr lang="en-US" altLang="zh-TW" dirty="0"/>
              <a:t>(1,6),</a:t>
            </a:r>
            <a:r>
              <a:rPr lang="en-US" altLang="zh-TW" dirty="0" err="1"/>
              <a:t>np.arange</a:t>
            </a:r>
            <a:r>
              <a:rPr lang="en-US" altLang="zh-TW" dirty="0"/>
              <a:t>(10,15)])</a:t>
            </a:r>
          </a:p>
          <a:p>
            <a:r>
              <a:rPr lang="en-US" altLang="zh-TW" dirty="0" err="1"/>
              <a:t>ar.</a:t>
            </a:r>
            <a:r>
              <a:rPr lang="en-US" altLang="zh-TW" dirty="0" err="1">
                <a:solidFill>
                  <a:srgbClr val="FFC000"/>
                </a:solidFill>
              </a:rPr>
              <a:t>ravel</a:t>
            </a:r>
            <a:r>
              <a:rPr lang="en-US" altLang="zh-TW" dirty="0" smtClean="0"/>
              <a:t>()</a:t>
            </a:r>
          </a:p>
          <a:p>
            <a:r>
              <a:rPr lang="en-US" altLang="zh-TW" dirty="0"/>
              <a:t>array([ 1, 2, 3, 4, 5, 10, 11, 12</a:t>
            </a:r>
            <a:r>
              <a:rPr lang="en-US" altLang="zh-TW" dirty="0" smtClean="0"/>
              <a:t>, </a:t>
            </a:r>
            <a:r>
              <a:rPr lang="en-US" altLang="zh-TW" dirty="0"/>
              <a:t>13, 14])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2728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1307</TotalTime>
  <Words>1365</Words>
  <Application>Microsoft Office PowerPoint</Application>
  <PresentationFormat>寬螢幕</PresentationFormat>
  <Paragraphs>325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6" baseType="lpstr">
      <vt:lpstr>-apple-system</vt:lpstr>
      <vt:lpstr>Arial Unicode MS</vt:lpstr>
      <vt:lpstr>DengXian</vt:lpstr>
      <vt:lpstr>inherit</vt:lpstr>
      <vt:lpstr>华文楷体</vt:lpstr>
      <vt:lpstr>新細明體</vt:lpstr>
      <vt:lpstr>標楷體</vt:lpstr>
      <vt:lpstr>Arial</vt:lpstr>
      <vt:lpstr>Calibri</vt:lpstr>
      <vt:lpstr>Cambria Math</vt:lpstr>
      <vt:lpstr>Corbel</vt:lpstr>
      <vt:lpstr>Courier New</vt:lpstr>
      <vt:lpstr>Ebrima</vt:lpstr>
      <vt:lpstr>Gadugi</vt:lpstr>
      <vt:lpstr>Wingdings</vt:lpstr>
      <vt:lpstr>機器人</vt:lpstr>
      <vt:lpstr>崑山科技大學 深度學習Deep Learning課程</vt:lpstr>
      <vt:lpstr> Set up array( ) Methods and implementation  </vt:lpstr>
      <vt:lpstr>          </vt:lpstr>
      <vt:lpstr>Numpy Attributes Create function</vt:lpstr>
      <vt:lpstr>PowerPoint 簡報</vt:lpstr>
      <vt:lpstr>PowerPoint 簡報</vt:lpstr>
      <vt:lpstr>import csv import numpy as np x = ‘’‘1,3,2,3,1,2,3,4        第一行 2,4,5,0.6,5,6,7,8              第二行 3,7,8,9,9,10,11,12            第三行 4,1,1.1,1.2,13,14,15,16   第四行 ''' with open("abc.txt",mode="w",encoding="utf-8") as file: file.write(x)file.close()np.genfromtxt('abc.txt', delimiter=',', invalid_raise = False) Array ([[ 1. , 3. , 2. , 3. , 1. , 2. , 3. , 4. ],  [ 2. , 4. , 5. , 0.6, 5. , 6. , 7. , 8. ],  [ 3. , 7. , 8. , 9. , 9. , 10. , 11. , 12. ],  [ 4. , 1. , 1.1, 1.2, 13. , 14. , 15. , 16. ]]) </vt:lpstr>
      <vt:lpstr>       </vt:lpstr>
      <vt:lpstr>NUMPY ndarray  (N-Dimensional Arrays) Slice and operation</vt:lpstr>
      <vt:lpstr>PowerPoint 簡報</vt:lpstr>
      <vt:lpstr>NUMPY ndarray Operation</vt:lpstr>
      <vt:lpstr>PowerPoint 簡報</vt:lpstr>
      <vt:lpstr>  Array shape manipulation::reshape()</vt:lpstr>
      <vt:lpstr>Slice operation </vt:lpstr>
      <vt:lpstr>PowerPoint 簡報</vt:lpstr>
      <vt:lpstr>PowerPoint 簡報</vt:lpstr>
      <vt:lpstr>PowerPoint 簡報</vt:lpstr>
      <vt:lpstr>NUMPY ndarray Operation  (operation between A matrix and B matrix)</vt:lpstr>
      <vt:lpstr>NUMPY ndarray  運算 A矩陣與B矩陣間的運算  Broadcasting(廣播機制)</vt:lpstr>
      <vt:lpstr>Use &lt;Numpy random module&gt;  to generate random data 產生亂數</vt:lpstr>
      <vt:lpstr>NUMPY ndarray  運算(A矩陣與B矩陣間的convolute運算)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Numpy technical report</vt:lpstr>
      <vt:lpstr>1.https://en.wikipedia.org/wiki/Convolution  2.https://github.com/MyDearGreatTeacher/AI4ALL/blob/master/%E8%B3%87%E6%96%99%E5%88%86%E6%9E%90/Numpy%E5%AF%A6%E6%88%B0.md        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崑山科技大學資工所 深度學習 課程</dc:title>
  <dc:creator>蘇偉哲</dc:creator>
  <cp:lastModifiedBy>蘇偉哲</cp:lastModifiedBy>
  <cp:revision>84</cp:revision>
  <dcterms:created xsi:type="dcterms:W3CDTF">2020-03-26T06:43:01Z</dcterms:created>
  <dcterms:modified xsi:type="dcterms:W3CDTF">2020-03-30T22:33:22Z</dcterms:modified>
</cp:coreProperties>
</file>