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7" r:id="rId3"/>
    <p:sldId id="269" r:id="rId4"/>
    <p:sldId id="270" r:id="rId5"/>
    <p:sldId id="276" r:id="rId6"/>
    <p:sldId id="273" r:id="rId7"/>
    <p:sldId id="257" r:id="rId8"/>
    <p:sldId id="258" r:id="rId9"/>
    <p:sldId id="261" r:id="rId10"/>
    <p:sldId id="262" r:id="rId11"/>
    <p:sldId id="279" r:id="rId12"/>
    <p:sldId id="265" r:id="rId13"/>
    <p:sldId id="266" r:id="rId14"/>
    <p:sldId id="263" r:id="rId15"/>
    <p:sldId id="268" r:id="rId16"/>
    <p:sldId id="274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77" r:id="rId25"/>
    <p:sldId id="27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4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32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8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3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32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3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8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56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6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2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4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hPCTwxF0qf4&amp;t=156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wpAwdsubl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tseng.wordpress.com/2016/11/17/scikit-learn-%E5%B1%80%E9%83%A8%E4%BA%8C%E5%80%BC%E6%A8%A1%E5%BC%8F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pencv/opencv/tree/master/data/haarcasca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chin/SmooFaceEngin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18325"/>
            <a:ext cx="4623758" cy="529321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深度學習課程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8247" y="2543913"/>
            <a:ext cx="2797171" cy="11136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Harr like</a:t>
            </a: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人臉偵測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977836" y="4460992"/>
            <a:ext cx="3986555" cy="8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4050D028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蘇偉哲 大學部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偉大的恩師 曾龍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908" y="782420"/>
            <a:ext cx="9684737" cy="589180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Adaboost</a:t>
            </a:r>
            <a:r>
              <a:rPr lang="zh-TW" altLang="en-US" sz="3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</a:t>
            </a:r>
            <a:r>
              <a:rPr lang="zh-TW" altLang="en-US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主要根據係數以及門檻值</a:t>
            </a:r>
            <a:r>
              <a:rPr lang="zh-TW" altLang="en-US" sz="2000" b="1" dirty="0" smtClean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去做經驗上線性分類</a:t>
            </a:r>
            <a:r>
              <a:rPr lang="en-US" altLang="zh-TW" sz="2000" b="1" dirty="0" smtClean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TW" altLang="en-US" sz="2000" b="1" dirty="0">
              <a:solidFill>
                <a:schemeClr val="accent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275" y="1502643"/>
            <a:ext cx="7693055" cy="3065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75" y="4567686"/>
            <a:ext cx="4689625" cy="15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0" y="731489"/>
            <a:ext cx="7765120" cy="5547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7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672" y="929192"/>
            <a:ext cx="7312474" cy="83072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effectLst/>
              </a:rPr>
              <a:t>弱分類器的</a:t>
            </a:r>
            <a:r>
              <a:rPr lang="zh-TW" altLang="en-US" sz="2800" dirty="0" smtClean="0">
                <a:effectLst/>
              </a:rPr>
              <a:t>設計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221" y="3044467"/>
            <a:ext cx="3992128" cy="32732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7510" y="2188097"/>
            <a:ext cx="88478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fontAlgn="base"/>
            <a:r>
              <a:rPr lang="en-US" altLang="zh-TW" dirty="0" smtClean="0">
                <a:latin typeface="宋體"/>
              </a:rPr>
              <a:t>(1)_</a:t>
            </a:r>
            <a:r>
              <a:rPr lang="zh-TW" altLang="en-US" dirty="0" smtClean="0">
                <a:latin typeface="宋體"/>
              </a:rPr>
              <a:t>對於</a:t>
            </a:r>
            <a:r>
              <a:rPr lang="zh-TW" altLang="en-US" dirty="0">
                <a:latin typeface="宋體"/>
              </a:rPr>
              <a:t>每個特徵 </a:t>
            </a:r>
            <a:r>
              <a:rPr lang="en-US" altLang="zh-TW" dirty="0">
                <a:latin typeface="宋體"/>
              </a:rPr>
              <a:t>f</a:t>
            </a:r>
            <a:r>
              <a:rPr lang="zh-TW" altLang="en-US" dirty="0">
                <a:latin typeface="宋體"/>
              </a:rPr>
              <a:t>，計算所有訓練樣本的特徵值，並將其排序。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掃描一遍排好序的特徵值，對排好序的表中的每個元素</a:t>
            </a:r>
            <a:r>
              <a:rPr lang="zh-TW" altLang="en-US" dirty="0" smtClean="0">
                <a:latin typeface="宋體"/>
              </a:rPr>
              <a:t>，</a:t>
            </a:r>
            <a:endParaRPr lang="en-US" altLang="zh-TW" dirty="0" smtClean="0">
              <a:latin typeface="宋體"/>
            </a:endParaRPr>
          </a:p>
          <a:p>
            <a:pPr indent="266700" fontAlgn="base"/>
            <a:r>
              <a:rPr lang="zh-TW" altLang="en-US" dirty="0" smtClean="0">
                <a:latin typeface="宋體"/>
              </a:rPr>
              <a:t>計算</a:t>
            </a:r>
            <a:r>
              <a:rPr lang="zh-TW" altLang="en-US" dirty="0">
                <a:latin typeface="宋體"/>
              </a:rPr>
              <a:t>下面四個值：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全部人臉樣本的權重的和</a:t>
            </a:r>
            <a:r>
              <a:rPr lang="en-US" altLang="zh-TW" dirty="0">
                <a:latin typeface="宋體"/>
              </a:rPr>
              <a:t>t1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全部非人臉樣本的權重的和</a:t>
            </a:r>
            <a:r>
              <a:rPr lang="en-US" altLang="zh-TW" dirty="0">
                <a:latin typeface="宋體"/>
              </a:rPr>
              <a:t>t0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sz="2400" b="1" dirty="0">
                <a:solidFill>
                  <a:srgbClr val="002060"/>
                </a:solidFill>
                <a:latin typeface="宋體"/>
              </a:rPr>
              <a:t>在此元素之前的人臉樣本的權重的和</a:t>
            </a:r>
            <a:r>
              <a:rPr lang="en-US" altLang="zh-TW" sz="2400" b="1" dirty="0">
                <a:solidFill>
                  <a:srgbClr val="002060"/>
                </a:solidFill>
                <a:latin typeface="宋體"/>
              </a:rPr>
              <a:t>s1</a:t>
            </a:r>
            <a:r>
              <a:rPr lang="zh-TW" altLang="en-US" sz="2400" b="1" dirty="0">
                <a:solidFill>
                  <a:srgbClr val="002060"/>
                </a:solidFill>
                <a:latin typeface="宋體"/>
              </a:rPr>
              <a:t>；</a:t>
            </a:r>
            <a:endParaRPr lang="zh-TW" altLang="en-US" sz="2400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sz="2400" b="1" dirty="0">
                <a:solidFill>
                  <a:srgbClr val="002060"/>
                </a:solidFill>
                <a:latin typeface="宋體"/>
              </a:rPr>
              <a:t>在此元素之前的非人臉樣本的權重的和</a:t>
            </a:r>
            <a:r>
              <a:rPr lang="en-US" altLang="zh-TW" sz="2400" b="1" dirty="0">
                <a:solidFill>
                  <a:srgbClr val="002060"/>
                </a:solidFill>
                <a:latin typeface="宋體"/>
              </a:rPr>
              <a:t>s0</a:t>
            </a:r>
            <a:r>
              <a:rPr lang="zh-TW" altLang="en-US" sz="2400" dirty="0">
                <a:solidFill>
                  <a:srgbClr val="002060"/>
                </a:solidFill>
                <a:latin typeface="宋體"/>
              </a:rPr>
              <a:t>；</a:t>
            </a:r>
            <a:endParaRPr lang="zh-TW" altLang="en-US" sz="24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en-US" altLang="zh-TW" dirty="0" smtClean="0">
                <a:latin typeface="宋體"/>
              </a:rPr>
              <a:t>(2)_</a:t>
            </a:r>
            <a:r>
              <a:rPr lang="zh-TW" altLang="en-US" dirty="0" smtClean="0">
                <a:latin typeface="宋體"/>
              </a:rPr>
              <a:t>最終</a:t>
            </a:r>
            <a:r>
              <a:rPr lang="zh-TW" altLang="en-US" dirty="0">
                <a:latin typeface="宋體"/>
              </a:rPr>
              <a:t>求得每個元素的分類誤差</a:t>
            </a:r>
            <a:endParaRPr lang="zh-TW" alt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861" y="1021953"/>
            <a:ext cx="3905040" cy="59981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強分類器 </a:t>
            </a:r>
            <a:r>
              <a:rPr lang="en-US" altLang="zh-TW" sz="2800" dirty="0" err="1" smtClean="0"/>
              <a:t>adaboost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8939" y="2059707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強分類器的誕生需要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輪的迭代，具體操作如下：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給定訓練樣本集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，共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個樣本，其中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分別對應於正樣本和負樣本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  <a:endParaRPr lang="en-US" altLang="zh-TW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爲訓練的最大循環次數；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初始化樣本權重爲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1/N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，即爲訓練樣本的初始概率分佈；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第一次迭代訓練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個樣本，得到第一個最優弱分類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en-US" altLang="zh-TW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提高上一輪中被誤判的樣本的權重；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</a:t>
            </a:r>
            <a:r>
              <a:rPr lang="en-US" altLang="zh-TW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en-US" dirty="0">
                <a:solidFill>
                  <a:srgbClr val="00206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將新的樣本和上次本分錯的樣本放在一起進行新一輪的訓練。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循環執行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4-5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步驟，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輪後得到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7.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組合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個最優弱分類器得到強分類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146" y="523627"/>
            <a:ext cx="6130655" cy="91698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2400" dirty="0">
                <a:effectLst/>
              </a:rPr>
              <a:t>Cascade classifier </a:t>
            </a:r>
            <a:r>
              <a:rPr lang="zh-TW" altLang="en-US" sz="2400" dirty="0">
                <a:effectLst/>
              </a:rPr>
              <a:t>級聯分類器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535502"/>
            <a:ext cx="9003252" cy="422694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146" y="1535502"/>
            <a:ext cx="9089517" cy="4555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）設定每層最小要達到的檢測率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，最大誤識率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，最終級聯分類器的誤識率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Ft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非人臉訓練樣本，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&gt;Ft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=0;F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&gt;f*F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上訓練具有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sz="2000" b="1" kern="100" baseline="-250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個弱分類器的強分類器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sz="2000" b="1" kern="100" dirty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for : 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&lt;d*D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降低第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層的強分類器閾值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= Φ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利用當前的級聯分類器檢測非人臉圖像，將誤識的圖像放入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793" y="2163220"/>
            <a:ext cx="6087525" cy="32214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effectLst/>
              </a:rPr>
              <a:t/>
            </a:r>
            <a:br>
              <a:rPr lang="en-US" altLang="zh-TW" sz="2000" b="1" dirty="0">
                <a:solidFill>
                  <a:schemeClr val="bg1"/>
                </a:solidFill>
                <a:effectLst/>
              </a:rPr>
            </a:b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對於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Cascade classifier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的概念，就如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Figure 3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所示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。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我們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一開始將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feature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分成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好幾個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classifier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。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最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前面的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辨識率最低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，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接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下來的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處理比較難處理一點的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case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篩選掉的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圖片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也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不如第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一個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多了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；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依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此下去，直到最後一個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為止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。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最後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留下來的就會是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我們想要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的人臉的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照片</a:t>
            </a:r>
            <a:r>
              <a:rPr lang="en-US" altLang="zh-TW" sz="2100" dirty="0" smtClean="0">
                <a:solidFill>
                  <a:schemeClr val="bg1"/>
                </a:solidFill>
                <a:effectLst/>
              </a:rPr>
              <a:t>:</a:t>
            </a:r>
            <a:endParaRPr lang="zh-TW" altLang="en-US" sz="21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187" y="2163220"/>
            <a:ext cx="5064243" cy="23138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6828" y="889323"/>
            <a:ext cx="3650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Cascade Classifier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9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741" y="747914"/>
            <a:ext cx="8666822" cy="88247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影片 理想圖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感覺還蠻炫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>
                <a:hlinkClick r:id="rId2"/>
              </a:rPr>
              <a:t>https://www.youtube.com/watch?v=hPCTwxF0qf4&amp;t=156s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741" y="1923692"/>
            <a:ext cx="4545346" cy="42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455" y="904776"/>
            <a:ext cx="5216255" cy="72720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accent1"/>
                </a:solidFill>
              </a:rPr>
              <a:t>人臉辨識 </a:t>
            </a:r>
            <a:r>
              <a:rPr lang="en-US" altLang="zh-TW" sz="3200" dirty="0" smtClean="0"/>
              <a:t>LBP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五官位置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6" y="4189658"/>
            <a:ext cx="4159970" cy="16177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781" y="2235450"/>
            <a:ext cx="7279678" cy="13965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6" y="2235450"/>
            <a:ext cx="4159970" cy="1396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426" y="3828682"/>
            <a:ext cx="4823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人臉辨識 </a:t>
            </a:r>
            <a:r>
              <a:rPr lang="en-US" altLang="zh-TW" dirty="0"/>
              <a:t>LBP</a:t>
            </a:r>
            <a:r>
              <a:rPr lang="zh-TW" altLang="en-US" dirty="0"/>
              <a:t> </a:t>
            </a:r>
            <a:r>
              <a:rPr lang="en-US" altLang="zh-TW" dirty="0"/>
              <a:t>_</a:t>
            </a:r>
            <a:r>
              <a:rPr lang="zh-TW" altLang="en-US" dirty="0"/>
              <a:t> 五官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  <a:r>
              <a:rPr lang="zh-TW" altLang="en-US" dirty="0" smtClean="0"/>
              <a:t> 可以辨識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3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526" y="698740"/>
            <a:ext cx="7071864" cy="96615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LBP</a:t>
            </a:r>
            <a:r>
              <a:rPr lang="zh-TW" altLang="en-US" dirty="0" smtClean="0">
                <a:solidFill>
                  <a:schemeClr val="accent1"/>
                </a:solidFill>
              </a:rPr>
              <a:t> 演算法 </a:t>
            </a:r>
            <a:r>
              <a:rPr lang="en-US" altLang="zh-TW" dirty="0" smtClean="0">
                <a:solidFill>
                  <a:schemeClr val="accent1"/>
                </a:solidFill>
              </a:rPr>
              <a:t>_</a:t>
            </a:r>
            <a:r>
              <a:rPr lang="zh-TW" altLang="en-US" dirty="0" smtClean="0">
                <a:solidFill>
                  <a:schemeClr val="accent1"/>
                </a:solidFill>
              </a:rPr>
              <a:t> 講解分析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b="1" dirty="0">
                <a:hlinkClick r:id="rId2"/>
              </a:rPr>
              <a:t>https://www.youtube.com/watch?v=wpAwdsubl1w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9" y="2065718"/>
            <a:ext cx="2862173" cy="18201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16" y="2071611"/>
            <a:ext cx="4583502" cy="46431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68" y="3885838"/>
            <a:ext cx="2862173" cy="28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2" y="2241625"/>
            <a:ext cx="7405942" cy="377098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83712" y="396816"/>
            <a:ext cx="6616145" cy="1293962"/>
          </a:xfrm>
        </p:spPr>
        <p:txBody>
          <a:bodyPr>
            <a:normAutofit fontScale="90000"/>
          </a:bodyPr>
          <a:lstStyle/>
          <a:p>
            <a:r>
              <a:rPr lang="zh-TW" altLang="en-US" sz="2400" dirty="0" smtClean="0"/>
              <a:t>雙向線性插植 </a:t>
            </a:r>
            <a:r>
              <a:rPr lang="zh-TW" altLang="en-US" sz="2400" dirty="0" smtClean="0">
                <a:solidFill>
                  <a:schemeClr val="accent1"/>
                </a:solidFill>
              </a:rPr>
              <a:t>程式碼部分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1800" dirty="0" smtClean="0">
                <a:hlinkClick r:id="rId3"/>
              </a:rPr>
              <a:t>https</a:t>
            </a:r>
            <a:r>
              <a:rPr lang="en-US" altLang="zh-TW" sz="1800" dirty="0">
                <a:hlinkClick r:id="rId3"/>
              </a:rPr>
              <a:t>://chtseng.wordpress.com/2016/11/17/scikit-learn-%E5%B1%80%E9%83%A8%E4%BA%8C%E5%80%BC%E6%A8%A1%E5%BC%8F/</a:t>
            </a:r>
            <a:endParaRPr lang="zh-TW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4770086" y="431323"/>
            <a:ext cx="3161866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記得沒錯的 電磁學上有提到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584" y="2241625"/>
            <a:ext cx="3310657" cy="36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6" y="1421319"/>
            <a:ext cx="10874839" cy="39788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843610" y="4235570"/>
            <a:ext cx="2528725" cy="203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9146" y="898812"/>
            <a:ext cx="59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Open CV </a:t>
            </a:r>
            <a:r>
              <a:rPr lang="zh-TW" altLang="en-US" dirty="0" smtClean="0">
                <a:solidFill>
                  <a:schemeClr val="bg1"/>
                </a:solidFill>
              </a:rPr>
              <a:t>官網下載  </a:t>
            </a:r>
            <a:r>
              <a:rPr lang="en-US" altLang="zh-TW" dirty="0" err="1" smtClean="0">
                <a:solidFill>
                  <a:schemeClr val="bg1"/>
                </a:solidFill>
              </a:rPr>
              <a:t>find_faces_by_openCV</a:t>
            </a:r>
            <a:r>
              <a:rPr lang="en-US" altLang="zh-TW" dirty="0" smtClean="0">
                <a:solidFill>
                  <a:schemeClr val="bg1"/>
                </a:solidFill>
              </a:rPr>
              <a:t>  .</a:t>
            </a:r>
            <a:r>
              <a:rPr lang="en-US" altLang="zh-TW" dirty="0" err="1" smtClean="0">
                <a:solidFill>
                  <a:schemeClr val="bg1"/>
                </a:solidFill>
              </a:rPr>
              <a:t>ipynb</a:t>
            </a:r>
            <a:r>
              <a:rPr lang="en-US" altLang="zh-TW" dirty="0" smtClean="0">
                <a:solidFill>
                  <a:schemeClr val="bg1"/>
                </a:solidFill>
              </a:rPr>
              <a:t>   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202" y="782420"/>
            <a:ext cx="4572240" cy="7099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雙向線性公式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700" dirty="0" smtClean="0">
                <a:solidFill>
                  <a:schemeClr val="accent1"/>
                </a:solidFill>
              </a:rPr>
              <a:t>主要還是利用比例去完成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1" y="1967183"/>
            <a:ext cx="8763000" cy="4019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2" y="2036195"/>
            <a:ext cx="2165860" cy="22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2860123" cy="65610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程式碼 </a:t>
            </a:r>
            <a:r>
              <a:rPr lang="en-US" altLang="zh-TW" sz="3200" dirty="0" smtClean="0">
                <a:solidFill>
                  <a:schemeClr val="accent1"/>
                </a:solidFill>
              </a:rPr>
              <a:t>JAVA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34" y="1027502"/>
            <a:ext cx="4003326" cy="4937901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22165" y="1027502"/>
            <a:ext cx="5443268" cy="4937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91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4" y="459265"/>
            <a:ext cx="5340561" cy="351041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03" y="2300735"/>
            <a:ext cx="5833868" cy="39988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7379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2" y="953758"/>
            <a:ext cx="5936412" cy="42969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5528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4816" y="834177"/>
            <a:ext cx="3232179" cy="9083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 sz="2800" dirty="0" smtClean="0"/>
              <a:t>未來人臉偵測光景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817" y="1887296"/>
            <a:ext cx="8080225" cy="1941403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>
                <a:solidFill>
                  <a:schemeClr val="bg1"/>
                </a:solidFill>
                <a:effectLst/>
              </a:rPr>
              <a:t>情緒</a:t>
            </a:r>
            <a:r>
              <a:rPr lang="zh-TW" altLang="en-US" sz="1600" b="1" dirty="0" smtClean="0">
                <a:solidFill>
                  <a:schemeClr val="bg1"/>
                </a:solidFill>
                <a:effectLst/>
              </a:rPr>
              <a:t>偵測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與分</a:t>
            </a:r>
            <a:r>
              <a:rPr lang="zh-TW" altLang="en-US" sz="1600" b="1" dirty="0">
                <a:solidFill>
                  <a:schemeClr val="bg1"/>
                </a:solidFill>
              </a:rPr>
              <a:t>析</a:t>
            </a:r>
            <a:endParaRPr lang="zh-TW" altLang="en-US" sz="160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zh-TW" altLang="en-US" sz="1600" dirty="0">
                <a:effectLst/>
              </a:rPr>
              <a:t>情緒偵測不僅可以識別人，還可以判斷他們的</a:t>
            </a:r>
            <a:r>
              <a:rPr lang="zh-TW" altLang="en-US" sz="1600" dirty="0" smtClean="0">
                <a:effectLst/>
              </a:rPr>
              <a:t>情緒</a:t>
            </a:r>
            <a:endParaRPr lang="en-US" altLang="zh-TW" sz="1600" dirty="0">
              <a:effectLst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chemeClr val="bg1"/>
                </a:solidFill>
                <a:effectLst/>
              </a:rPr>
              <a:t>情緒</a:t>
            </a:r>
            <a:r>
              <a:rPr lang="zh-TW" altLang="en-US" sz="1800" b="1" dirty="0">
                <a:solidFill>
                  <a:schemeClr val="bg1"/>
                </a:solidFill>
                <a:effectLst/>
              </a:rPr>
              <a:t>偵測</a:t>
            </a:r>
            <a:r>
              <a:rPr lang="zh-TW" altLang="en-US" sz="1800" b="1" dirty="0" smtClean="0">
                <a:solidFill>
                  <a:schemeClr val="bg1"/>
                </a:solidFill>
                <a:effectLst/>
              </a:rPr>
              <a:t>技術應用</a:t>
            </a:r>
            <a:r>
              <a:rPr lang="zh-TW" altLang="en-US" sz="1800" b="1" dirty="0">
                <a:solidFill>
                  <a:schemeClr val="bg1"/>
                </a:solidFill>
                <a:effectLst/>
              </a:rPr>
              <a:t>備受</a:t>
            </a:r>
            <a:r>
              <a:rPr lang="zh-TW" altLang="en-US" sz="1800" b="1" dirty="0" smtClean="0">
                <a:solidFill>
                  <a:schemeClr val="bg1"/>
                </a:solidFill>
                <a:effectLst/>
              </a:rPr>
              <a:t>關注</a:t>
            </a:r>
            <a:endParaRPr lang="en-US" altLang="zh-TW" sz="1800" b="1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系統</a:t>
            </a:r>
            <a:r>
              <a:rPr lang="zh-TW" altLang="en-US" sz="1400" dirty="0">
                <a:effectLst/>
              </a:rPr>
              <a:t>可以確認學生的高興、困惑、憤怒、驚訝、恐懼或厭惡等情緒</a:t>
            </a:r>
            <a:r>
              <a:rPr lang="zh-TW" altLang="en-US" sz="1400" dirty="0" smtClean="0">
                <a:effectLst/>
              </a:rPr>
              <a:t>。</a:t>
            </a:r>
            <a:endParaRPr lang="en-US" altLang="zh-TW" sz="1400" dirty="0" smtClean="0"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如果</a:t>
            </a:r>
            <a:r>
              <a:rPr lang="zh-TW" altLang="en-US" sz="1400" dirty="0">
                <a:effectLst/>
              </a:rPr>
              <a:t>學生注意力下降，系統還可以提醒老師，為老師提供資料</a:t>
            </a:r>
            <a:r>
              <a:rPr lang="zh-TW" altLang="en-US" sz="1400" dirty="0">
                <a:solidFill>
                  <a:srgbClr val="FFFF00"/>
                </a:solidFill>
                <a:effectLst/>
              </a:rPr>
              <a:t>，</a:t>
            </a:r>
            <a:r>
              <a:rPr lang="zh-TW" altLang="en-US" sz="1400" b="1" dirty="0">
                <a:solidFill>
                  <a:schemeClr val="bg1"/>
                </a:solidFill>
                <a:effectLst/>
              </a:rPr>
              <a:t>改進課程或使其課綱適應每個班級</a:t>
            </a:r>
            <a:r>
              <a:rPr lang="zh-TW" altLang="en-US" sz="1400" dirty="0" smtClean="0">
                <a:solidFill>
                  <a:schemeClr val="accent1"/>
                </a:solidFill>
                <a:effectLst/>
              </a:rPr>
              <a:t>。</a:t>
            </a:r>
            <a:endParaRPr lang="en-US" altLang="zh-TW" sz="1400" dirty="0" smtClean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54818" y="5613723"/>
            <a:ext cx="4068942" cy="83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effectLst/>
              </a:rPr>
              <a:t>我覺此方法可行</a:t>
            </a:r>
            <a:r>
              <a:rPr lang="en-US" altLang="zh-TW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TW" sz="1600" dirty="0" smtClean="0">
                <a:solidFill>
                  <a:schemeClr val="tx1"/>
                </a:solidFill>
                <a:effectLst/>
              </a:rPr>
            </a:br>
            <a:r>
              <a:rPr lang="zh-TW" altLang="en-US" sz="1600" dirty="0" smtClean="0">
                <a:solidFill>
                  <a:schemeClr val="tx1"/>
                </a:solidFill>
                <a:effectLst/>
              </a:rPr>
              <a:t>我們都會有情緒，通常都有興趣的東西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 smtClean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9" y="3856377"/>
            <a:ext cx="7769672" cy="178068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171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696" y="903190"/>
            <a:ext cx="7053681" cy="796214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參考文獻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其他放在論文資料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1299" y="2163223"/>
            <a:ext cx="10038422" cy="1615147"/>
          </a:xfrm>
        </p:spPr>
        <p:txBody>
          <a:bodyPr/>
          <a:lstStyle/>
          <a:p>
            <a:r>
              <a:rPr lang="en-US" altLang="zh-TW" dirty="0"/>
              <a:t>https://blog.csdn.net/hujingshuang/article/details/47419505</a:t>
            </a:r>
          </a:p>
          <a:p>
            <a:r>
              <a:rPr lang="en-US" altLang="zh-TW" dirty="0"/>
              <a:t>https://read01.com/zh-tw/nxBenM.html#.XqtbfWgzZPY</a:t>
            </a:r>
          </a:p>
          <a:p>
            <a:r>
              <a:rPr lang="en-US" altLang="zh-TW" dirty="0"/>
              <a:t>https://www.itdaan.com/tw/167f5aa674fdb499848267c450086bcb</a:t>
            </a:r>
          </a:p>
        </p:txBody>
      </p:sp>
    </p:spTree>
    <p:extLst>
      <p:ext uri="{BB962C8B-B14F-4D97-AF65-F5344CB8AC3E}">
        <p14:creationId xmlns:p14="http://schemas.microsoft.com/office/powerpoint/2010/main" val="29395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362310"/>
            <a:ext cx="9822761" cy="131208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參考網址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 </a:t>
            </a:r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</a:t>
            </a:r>
            <a:r>
              <a:rPr lang="en-US" altLang="zh-TW" sz="1800" dirty="0" smtClean="0">
                <a:hlinkClick r:id="rId2"/>
              </a:rPr>
              <a:t>github.com/opencv/opencv/tree/master/data/haarcascades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en-US" sz="1800" dirty="0" smtClean="0">
                <a:solidFill>
                  <a:schemeClr val="bg1"/>
                </a:solidFill>
              </a:rPr>
              <a:t>搜尋 </a:t>
            </a:r>
            <a:r>
              <a:rPr lang="en-US" altLang="zh-TW" sz="1800" dirty="0" smtClean="0">
                <a:solidFill>
                  <a:schemeClr val="bg1"/>
                </a:solidFill>
              </a:rPr>
              <a:t>:</a:t>
            </a:r>
            <a:r>
              <a:rPr lang="zh-TW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haarcascades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2" y="2022325"/>
            <a:ext cx="6952891" cy="46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354" y="1224951"/>
            <a:ext cx="1676670" cy="5262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參考書籍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en-US" altLang="zh-TW" sz="3600" dirty="0" smtClean="0">
                <a:solidFill>
                  <a:schemeClr val="bg1"/>
                </a:solidFill>
              </a:rPr>
              <a:t>: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4" y="1958126"/>
            <a:ext cx="3436298" cy="4580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425201" y="1224951"/>
            <a:ext cx="1583713" cy="526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solidFill>
                  <a:schemeClr val="bg1"/>
                </a:solidFill>
              </a:rPr>
              <a:t>開源代碼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5201" y="1958126"/>
            <a:ext cx="5296619" cy="60384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hlinkClick r:id="rId3"/>
              </a:rPr>
              <a:t>https://github.com/wotchin/SmooFaceEngine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81606" y="719078"/>
            <a:ext cx="4897760" cy="59318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3" y="1179007"/>
            <a:ext cx="4560648" cy="52092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82" y="719078"/>
            <a:ext cx="4363392" cy="399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4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35" y="1984987"/>
            <a:ext cx="4565155" cy="239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96935" y="937002"/>
            <a:ext cx="6932870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4000" dirty="0">
                <a:latin typeface="Roboto"/>
              </a:rPr>
              <a:t>Computer Vision - </a:t>
            </a:r>
            <a:r>
              <a:rPr lang="en-US" altLang="zh-TW" sz="4000" dirty="0" err="1">
                <a:latin typeface="Roboto"/>
              </a:rPr>
              <a:t>Haar</a:t>
            </a:r>
            <a:r>
              <a:rPr lang="en-US" altLang="zh-TW" sz="4000" dirty="0">
                <a:latin typeface="Roboto"/>
              </a:rPr>
              <a:t>-Features</a:t>
            </a:r>
            <a:endParaRPr lang="en-US" altLang="zh-TW" sz="4000" b="0" i="0" dirty="0">
              <a:effectLst/>
              <a:latin typeface="Roboto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263" y="1984987"/>
            <a:ext cx="2474930" cy="23942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34" y="4517663"/>
            <a:ext cx="4565155" cy="1270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262" y="4517663"/>
            <a:ext cx="4485815" cy="12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017" y="741871"/>
            <a:ext cx="6001259" cy="7073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Harr like </a:t>
            </a:r>
            <a:r>
              <a:rPr lang="zh-TW" altLang="en-US" sz="2800" dirty="0" smtClean="0"/>
              <a:t>人臉偵測</a:t>
            </a:r>
            <a:r>
              <a:rPr lang="en-US" altLang="zh-TW" sz="2800" dirty="0" smtClean="0"/>
              <a:t>_</a:t>
            </a:r>
            <a:r>
              <a:rPr lang="zh-TW" altLang="en-US" sz="2800" dirty="0" smtClean="0"/>
              <a:t>步驟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05017" y="1657624"/>
            <a:ext cx="850292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 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積分圖方法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級聯；</a:t>
            </a:r>
            <a:endParaRPr lang="zh-TW" altLang="en-US" dirty="0">
              <a:solidFill>
                <a:srgbClr val="33333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分類器算法的要點如下：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①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特徵做檢測。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　使用積分圖（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Integral Image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）對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特徵求值進行加速。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算法訓練區分人臉和非人臉的強分類器。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④　使用篩選式級聯把強分類器級聯到一起，提高準確率。</a:t>
            </a:r>
            <a:endParaRPr lang="zh-TW" altLang="en-US" b="0" i="0" dirty="0">
              <a:solidFill>
                <a:srgbClr val="333333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17" y="3522169"/>
            <a:ext cx="4690010" cy="28223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65" y="3522169"/>
            <a:ext cx="5772183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1" y="1127276"/>
            <a:ext cx="7814244" cy="146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1" y="2701235"/>
            <a:ext cx="7791536" cy="345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76" y="437992"/>
            <a:ext cx="4077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Helvetica Neue"/>
              </a:rPr>
              <a:t>Haar</a:t>
            </a:r>
            <a:r>
              <a:rPr lang="en-US" altLang="zh-TW" sz="2800" b="1" dirty="0">
                <a:latin typeface="Helvetica Neue"/>
              </a:rPr>
              <a:t>-like</a:t>
            </a:r>
            <a:r>
              <a:rPr lang="zh-TW" altLang="en-US" sz="2800" b="1" dirty="0">
                <a:latin typeface="Helvetica Neue"/>
              </a:rPr>
              <a:t>特</a:t>
            </a:r>
            <a:r>
              <a:rPr lang="zh-TW" altLang="en-US" sz="2800" b="1" dirty="0" smtClean="0">
                <a:latin typeface="Helvetica Neue"/>
              </a:rPr>
              <a:t>征  模塊 </a:t>
            </a:r>
            <a:r>
              <a:rPr lang="en-US" altLang="zh-TW" sz="2800" b="1" dirty="0" smtClean="0">
                <a:latin typeface="Helvetica Neue"/>
              </a:rPr>
              <a:t>size</a:t>
            </a:r>
            <a:r>
              <a:rPr lang="zh-TW" altLang="en-US" sz="2800" b="1" dirty="0" smtClean="0">
                <a:latin typeface="Helvetica Neue"/>
              </a:rPr>
              <a:t> </a:t>
            </a:r>
            <a:endParaRPr lang="en-US" altLang="zh-TW" sz="2800" b="1" dirty="0" smtClean="0">
              <a:latin typeface="Helvetica Neue"/>
            </a:endParaRPr>
          </a:p>
          <a:p>
            <a:endParaRPr lang="zh-TW" altLang="en-US" sz="2800" b="1" dirty="0">
              <a:latin typeface="Helvetica Neue"/>
            </a:endParaRPr>
          </a:p>
          <a:p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76" y="936422"/>
            <a:ext cx="9683655" cy="285550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081176" y="4021828"/>
            <a:ext cx="442364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事實上我們可以利用這個特徵值得到一個簡單的答案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 特徵值  大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相反的 特徵值  小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如果判斷大小最簡單的方式還是用一個閥值</a:t>
            </a:r>
            <a:r>
              <a:rPr lang="zh-TW" altLang="en-US" sz="1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725588" y="4021828"/>
            <a:ext cx="393311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來表示不具有要描述的事物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因此一個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利用閥值區分為二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當成是一個簡單的二分類器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2695</TotalTime>
  <Words>326</Words>
  <Application>Microsoft Office PowerPoint</Application>
  <PresentationFormat>寬螢幕</PresentationFormat>
  <Paragraphs>88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0" baseType="lpstr">
      <vt:lpstr>Arial Unicode MS</vt:lpstr>
      <vt:lpstr>Helvetica Neue</vt:lpstr>
      <vt:lpstr>Roboto</vt:lpstr>
      <vt:lpstr>宋體</vt:lpstr>
      <vt:lpstr>新細明體</vt:lpstr>
      <vt:lpstr>標楷體</vt:lpstr>
      <vt:lpstr>Arial</vt:lpstr>
      <vt:lpstr>Calibri</vt:lpstr>
      <vt:lpstr>Corbel</vt:lpstr>
      <vt:lpstr>Ebrima</vt:lpstr>
      <vt:lpstr>Helvetica</vt:lpstr>
      <vt:lpstr>Times New Roman</vt:lpstr>
      <vt:lpstr>Verdana</vt:lpstr>
      <vt:lpstr>Wingdings</vt:lpstr>
      <vt:lpstr>帶狀</vt:lpstr>
      <vt:lpstr>深度學習課程</vt:lpstr>
      <vt:lpstr>PowerPoint 簡報</vt:lpstr>
      <vt:lpstr> 參考網址: https://github.com/opencv/opencv/tree/master/data/haarcascades  搜尋 : haarcascades</vt:lpstr>
      <vt:lpstr>參考書籍::</vt:lpstr>
      <vt:lpstr>PowerPoint 簡報</vt:lpstr>
      <vt:lpstr>PowerPoint 簡報</vt:lpstr>
      <vt:lpstr>Harr like 人臉偵測_步驟</vt:lpstr>
      <vt:lpstr>PowerPoint 簡報</vt:lpstr>
      <vt:lpstr>PowerPoint 簡報</vt:lpstr>
      <vt:lpstr>Adaboost   主要根據係數以及門檻值去做經驗上線性分類 </vt:lpstr>
      <vt:lpstr>PowerPoint 簡報</vt:lpstr>
      <vt:lpstr>弱分類器的設計</vt:lpstr>
      <vt:lpstr>強分類器 adaboost </vt:lpstr>
      <vt:lpstr>Cascade classifier 級聯分類器</vt:lpstr>
      <vt:lpstr>PowerPoint 簡報</vt:lpstr>
      <vt:lpstr>影片 理想圖:  感覺還蠻炫  https://www.youtube.com/watch?v=hPCTwxF0qf4&amp;t=156s</vt:lpstr>
      <vt:lpstr>人臉辨識 LBP  五官位置</vt:lpstr>
      <vt:lpstr>PowerPoint 簡報</vt:lpstr>
      <vt:lpstr>雙向線性插植 程式碼部分  https://chtseng.wordpress.com/2016/11/17/scikit-learn-%E5%B1%80%E9%83%A8%E4%BA%8C%E5%80%BC%E6%A8%A1%E5%BC%8F/</vt:lpstr>
      <vt:lpstr>雙向線性公式    主要還是利用比例去完成</vt:lpstr>
      <vt:lpstr>程式碼 JAVA</vt:lpstr>
      <vt:lpstr>PowerPoint 簡報</vt:lpstr>
      <vt:lpstr>PowerPoint 簡報</vt:lpstr>
      <vt:lpstr>未來人臉偵測光景</vt:lpstr>
      <vt:lpstr>參考文獻: 其他放在論文資料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深度學習課程           實務</dc:title>
  <dc:creator>蘇偉哲</dc:creator>
  <cp:lastModifiedBy>蘇偉哲</cp:lastModifiedBy>
  <cp:revision>62</cp:revision>
  <dcterms:created xsi:type="dcterms:W3CDTF">2020-04-28T15:16:39Z</dcterms:created>
  <dcterms:modified xsi:type="dcterms:W3CDTF">2020-05-11T05:05:50Z</dcterms:modified>
</cp:coreProperties>
</file>