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0" r:id="rId24"/>
    <p:sldId id="281" r:id="rId25"/>
    <p:sldId id="279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973AB7A-6D39-4760-A482-38A681742545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533FB47-3111-4263-A955-37A5362505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2.03167" TargetMode="External"/><Relationship Id="rId2" Type="http://schemas.openxmlformats.org/officeDocument/2006/relationships/hyperlink" Target="https://arxiv.org/abs/1607.0802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arxiv.org/abs/1703.1059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03.10593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docs/blob/master/site/en/tutorials/generative/cyclegan.ipynb?pli=1#scrollTo=KBKUV2sKXDb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generative/pix2pix#load_the_dataset" TargetMode="External"/><Relationship Id="rId2" Type="http://schemas.openxmlformats.org/officeDocument/2006/relationships/hyperlink" Target="https://www.tensorflow.org/datasets/datasets#cycle_ga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43808" y="2564904"/>
            <a:ext cx="2736304" cy="57606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GAN</a:t>
            </a:r>
            <a:r>
              <a:rPr lang="zh-TW" altLang="en-US" sz="3200" dirty="0" smtClean="0"/>
              <a:t> 期末報告</a:t>
            </a:r>
            <a:endParaRPr lang="zh-TW" altLang="en-US" sz="32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444208" y="5589240"/>
            <a:ext cx="1944216" cy="76693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偉大的恩師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r>
              <a:rPr lang="zh-TW" altLang="en-US" b="1" dirty="0">
                <a:solidFill>
                  <a:schemeClr val="tx1"/>
                </a:solidFill>
              </a:rPr>
              <a:t>曾龍</a:t>
            </a:r>
          </a:p>
        </p:txBody>
      </p:sp>
    </p:spTree>
    <p:extLst>
      <p:ext uri="{BB962C8B-B14F-4D97-AF65-F5344CB8AC3E}">
        <p14:creationId xmlns:p14="http://schemas.microsoft.com/office/powerpoint/2010/main" val="51183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56792"/>
            <a:ext cx="8280920" cy="4976882"/>
          </a:xfrm>
        </p:spPr>
        <p:txBody>
          <a:bodyPr>
            <a:normAutofit/>
          </a:bodyPr>
          <a:lstStyle/>
          <a:p>
            <a:r>
              <a:rPr lang="en-US" altLang="zh-TW" sz="1600" b="1" dirty="0" err="1"/>
              <a:t>sample_horse</a:t>
            </a:r>
            <a:r>
              <a:rPr lang="en-US" altLang="zh-TW" sz="1600" b="1" dirty="0"/>
              <a:t> = next(</a:t>
            </a:r>
            <a:r>
              <a:rPr lang="en-US" altLang="zh-TW" sz="1600" b="1" dirty="0" err="1"/>
              <a:t>iter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train_horses</a:t>
            </a:r>
            <a:r>
              <a:rPr lang="en-US" altLang="zh-TW" sz="1600" b="1" dirty="0"/>
              <a:t>))</a:t>
            </a:r>
          </a:p>
          <a:p>
            <a:r>
              <a:rPr lang="en-US" altLang="zh-TW" sz="1600" b="1" dirty="0" err="1"/>
              <a:t>sample_zebra</a:t>
            </a:r>
            <a:r>
              <a:rPr lang="en-US" altLang="zh-TW" sz="1600" b="1" dirty="0"/>
              <a:t> = next(</a:t>
            </a:r>
            <a:r>
              <a:rPr lang="en-US" altLang="zh-TW" sz="1600" b="1" dirty="0" err="1"/>
              <a:t>iter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train_zebras</a:t>
            </a:r>
            <a:r>
              <a:rPr lang="en-US" altLang="zh-TW" sz="1600" b="1" dirty="0"/>
              <a:t>))</a:t>
            </a:r>
          </a:p>
          <a:p>
            <a:r>
              <a:rPr lang="en-US" altLang="zh-TW" sz="1600" b="1" dirty="0" err="1"/>
              <a:t>plt.subplot</a:t>
            </a:r>
            <a:r>
              <a:rPr lang="en-US" altLang="zh-TW" sz="1600" b="1" dirty="0"/>
              <a:t>(121)</a:t>
            </a:r>
          </a:p>
          <a:p>
            <a:r>
              <a:rPr lang="en-US" altLang="zh-TW" sz="1600" b="1" dirty="0" err="1"/>
              <a:t>plt.title</a:t>
            </a:r>
            <a:r>
              <a:rPr lang="en-US" altLang="zh-TW" sz="1600" b="1" dirty="0"/>
              <a:t>('Horse')</a:t>
            </a:r>
          </a:p>
          <a:p>
            <a:r>
              <a:rPr lang="en-US" altLang="zh-TW" sz="1600" b="1" dirty="0" err="1"/>
              <a:t>plt.imshow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sample_horse</a:t>
            </a:r>
            <a:r>
              <a:rPr lang="en-US" altLang="zh-TW" sz="1600" b="1" dirty="0"/>
              <a:t>[0] * 0.5 + 0.5</a:t>
            </a:r>
            <a:r>
              <a:rPr lang="en-US" altLang="zh-TW" sz="1600" b="1" dirty="0" smtClean="0"/>
              <a:t>)</a:t>
            </a:r>
            <a:r>
              <a:rPr lang="en-US" altLang="zh-TW" sz="1600" b="1" dirty="0"/>
              <a:t/>
            </a:r>
            <a:br>
              <a:rPr lang="en-US" altLang="zh-TW" sz="1600" b="1" dirty="0"/>
            </a:br>
            <a:r>
              <a:rPr lang="en-US" altLang="zh-TW" sz="1600" b="1" dirty="0" err="1"/>
              <a:t>plt.subplot</a:t>
            </a:r>
            <a:r>
              <a:rPr lang="en-US" altLang="zh-TW" sz="1600" b="1" dirty="0"/>
              <a:t>(122)</a:t>
            </a:r>
          </a:p>
          <a:p>
            <a:r>
              <a:rPr lang="en-US" altLang="zh-TW" sz="1600" b="1" dirty="0" err="1"/>
              <a:t>plt.title</a:t>
            </a:r>
            <a:r>
              <a:rPr lang="en-US" altLang="zh-TW" sz="1600" b="1" dirty="0"/>
              <a:t>('Horse with random jitter')</a:t>
            </a:r>
          </a:p>
          <a:p>
            <a:r>
              <a:rPr lang="en-US" altLang="zh-TW" sz="1600" b="1" dirty="0" err="1"/>
              <a:t>plt.imshow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random_jitter</a:t>
            </a:r>
            <a:r>
              <a:rPr lang="en-US" altLang="zh-TW" sz="1600" b="1" dirty="0"/>
              <a:t>(</a:t>
            </a:r>
            <a:r>
              <a:rPr lang="en-US" altLang="zh-TW" sz="1600" b="1" dirty="0" err="1"/>
              <a:t>sample_horse</a:t>
            </a:r>
            <a:r>
              <a:rPr lang="en-US" altLang="zh-TW" sz="1600" b="1" dirty="0"/>
              <a:t>[0]) * 0.5 + 0.5</a:t>
            </a:r>
            <a:r>
              <a:rPr lang="en-US" altLang="zh-TW" sz="1600" b="1" dirty="0" smtClean="0"/>
              <a:t>)</a:t>
            </a:r>
          </a:p>
          <a:p>
            <a:r>
              <a:rPr lang="en-US" altLang="zh-TW" sz="1600" b="1" dirty="0" smtClean="0"/>
              <a:t>//----</a:t>
            </a:r>
            <a:r>
              <a:rPr lang="zh-TW" altLang="en-US" sz="1600" b="1" dirty="0" smtClean="0"/>
              <a:t>水平方轉</a:t>
            </a:r>
            <a:r>
              <a:rPr lang="en-US" altLang="zh-TW" sz="1600" b="1" dirty="0" smtClean="0"/>
              <a:t>------------180</a:t>
            </a:r>
            <a:r>
              <a:rPr lang="zh-TW" altLang="en-US" sz="1600" b="1" dirty="0" smtClean="0"/>
              <a:t> 轉</a:t>
            </a:r>
            <a:r>
              <a:rPr lang="en-US" altLang="zh-TW" sz="1600" b="1" dirty="0" smtClean="0"/>
              <a:t>180-----------//</a:t>
            </a:r>
            <a:endParaRPr lang="en-US" altLang="zh-TW" sz="1600" b="1" dirty="0"/>
          </a:p>
          <a:p>
            <a:r>
              <a:rPr lang="en-US" altLang="zh-TW" sz="1800" dirty="0" smtClean="0"/>
              <a:t>//-------------------------------------------------------------------------------//</a:t>
            </a:r>
          </a:p>
          <a:p>
            <a:endParaRPr lang="zh-TW" alt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00090"/>
            <a:ext cx="3672408" cy="213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65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625609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plt.subplot</a:t>
            </a:r>
            <a:r>
              <a:rPr lang="en-US" altLang="zh-TW" sz="1800" dirty="0"/>
              <a:t>(121)</a:t>
            </a:r>
          </a:p>
          <a:p>
            <a:r>
              <a:rPr lang="en-US" altLang="zh-TW" sz="1800" dirty="0" err="1"/>
              <a:t>plt.title</a:t>
            </a:r>
            <a:r>
              <a:rPr lang="en-US" altLang="zh-TW" sz="1800" dirty="0"/>
              <a:t>('Zebra')</a:t>
            </a:r>
          </a:p>
          <a:p>
            <a:r>
              <a:rPr lang="en-US" altLang="zh-TW" sz="1800" dirty="0" err="1"/>
              <a:t>plt.imshow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sample_zebra</a:t>
            </a:r>
            <a:r>
              <a:rPr lang="en-US" altLang="zh-TW" sz="1800" dirty="0"/>
              <a:t>[0] * 0.5 + 0.5</a:t>
            </a:r>
            <a:r>
              <a:rPr lang="en-US" altLang="zh-TW" sz="1800" dirty="0" smtClean="0"/>
              <a:t>)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err="1"/>
              <a:t>plt.subplot</a:t>
            </a:r>
            <a:r>
              <a:rPr lang="en-US" altLang="zh-TW" sz="1800" dirty="0"/>
              <a:t>(122)</a:t>
            </a:r>
          </a:p>
          <a:p>
            <a:r>
              <a:rPr lang="en-US" altLang="zh-TW" sz="1800" dirty="0" err="1"/>
              <a:t>plt.title</a:t>
            </a:r>
            <a:r>
              <a:rPr lang="en-US" altLang="zh-TW" sz="1800" dirty="0"/>
              <a:t>('Zebra with random jitter')</a:t>
            </a:r>
          </a:p>
          <a:p>
            <a:r>
              <a:rPr lang="en-US" altLang="zh-TW" sz="1800" dirty="0" err="1"/>
              <a:t>plt.imshow</a:t>
            </a:r>
            <a:r>
              <a:rPr lang="en-US" altLang="zh-TW" sz="1800" dirty="0"/>
              <a:t>(</a:t>
            </a:r>
            <a:r>
              <a:rPr lang="en-US" altLang="zh-TW" sz="1800" dirty="0" err="1"/>
              <a:t>random_jitter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sample_zebra</a:t>
            </a:r>
            <a:r>
              <a:rPr lang="en-US" altLang="zh-TW" sz="1800" dirty="0"/>
              <a:t>[0]) * 0.5 + 0.5</a:t>
            </a:r>
            <a:r>
              <a:rPr lang="en-US" altLang="zh-TW" sz="1800" dirty="0" smtClean="0"/>
              <a:t>)</a:t>
            </a:r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92671"/>
            <a:ext cx="480306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5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6059016" cy="1003512"/>
          </a:xfrm>
        </p:spPr>
        <p:txBody>
          <a:bodyPr>
            <a:normAutofit/>
          </a:bodyPr>
          <a:lstStyle/>
          <a:p>
            <a:r>
              <a:rPr lang="en-US" altLang="zh-TW" sz="2800" b="0" dirty="0"/>
              <a:t>Import and reuse the Pix2Pix </a:t>
            </a:r>
            <a:r>
              <a:rPr lang="en-US" altLang="zh-TW" sz="2800" b="0" dirty="0" smtClean="0"/>
              <a:t>models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605254"/>
            <a:ext cx="8229600" cy="4625609"/>
          </a:xfrm>
        </p:spPr>
        <p:txBody>
          <a:bodyPr>
            <a:normAutofit/>
          </a:bodyPr>
          <a:lstStyle/>
          <a:p>
            <a:r>
              <a:rPr lang="en-US" altLang="zh-TW" sz="1800" b="1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Cyclegan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使用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hlinkClick r:id="rId2"/>
              </a:rPr>
              <a:t>實例規範化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而不是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hlinkClick r:id="rId3"/>
              </a:rPr>
              <a:t>批處理規範化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</a:p>
          <a:p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所述</a:t>
            </a:r>
            <a:r>
              <a:rPr lang="en-US" altLang="zh-TW" sz="1800" b="1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  <a:hlinkClick r:id="rId4"/>
              </a:rPr>
              <a:t>CycleGAN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hlinkClick r:id="rId4"/>
              </a:rPr>
              <a:t>紙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使用改進的</a:t>
            </a:r>
            <a:r>
              <a:rPr lang="en-US" altLang="zh-TW" sz="1800" b="1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resnet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基於發電機。</a:t>
            </a:r>
            <a:r>
              <a:rPr lang="en-US" altLang="zh-TW" sz="1800" b="1" dirty="0" err="1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unet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為了簡單起見，本教程使用了經過修改的生成器。</a:t>
            </a:r>
          </a:p>
          <a:p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這裡訓練了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個生成器（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和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）和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個鑑別器（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和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）。</a:t>
            </a:r>
          </a:p>
          <a:p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生成器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學習將圖像轉換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為圖像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。（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 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X- &gt; Y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</a:p>
          <a:p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生成器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學習將圖像轉換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為圖像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。（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− 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&gt; X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</a:p>
          <a:p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鑑別器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D_X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學會區分圖像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和生成的圖像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X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（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F(Y)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）。</a:t>
            </a:r>
          </a:p>
          <a:p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鑑別器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D_Y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學會區分圖像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和生成的圖像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（</a:t>
            </a:r>
            <a:r>
              <a:rPr lang="en-US" altLang="zh-TW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G(X)</a:t>
            </a:r>
            <a:r>
              <a:rPr lang="zh-TW" altLang="en-US" sz="18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）。</a:t>
            </a:r>
          </a:p>
          <a:p>
            <a:endParaRPr lang="zh-TW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28289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7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772816"/>
            <a:ext cx="8229600" cy="4625609"/>
          </a:xfrm>
        </p:spPr>
        <p:txBody>
          <a:bodyPr>
            <a:noAutofit/>
          </a:bodyPr>
          <a:lstStyle/>
          <a:p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OUTPUT_CHANNELS = </a:t>
            </a:r>
            <a:r>
              <a:rPr lang="en-US" altLang="zh-TW" sz="1800" dirty="0" smtClean="0">
                <a:latin typeface="Adobe Gothic Std B" pitchFamily="34" charset="-128"/>
                <a:ea typeface="Adobe Gothic Std B" pitchFamily="34" charset="-128"/>
              </a:rPr>
              <a:t>3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</a:b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generator_g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= pix2pix.unet_generator(OUTPUT_CHANNELS,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norm_type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='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instancenorm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')</a:t>
            </a:r>
          </a:p>
          <a:p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generator_f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= pix2pix.unet_generator(OUTPUT_CHANNELS,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norm_type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='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instancenorm</a:t>
            </a:r>
            <a:r>
              <a:rPr lang="en-US" altLang="zh-TW" sz="1800" dirty="0" smtClean="0">
                <a:latin typeface="Adobe Gothic Std B" pitchFamily="34" charset="-128"/>
                <a:ea typeface="Adobe Gothic Std B" pitchFamily="34" charset="-128"/>
              </a:rPr>
              <a:t>')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</a:b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discriminator_x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= pix2pix.discriminator(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norm_type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='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instancenorm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', target=False)</a:t>
            </a:r>
          </a:p>
          <a:p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discriminator_y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= pix2pix.discriminator(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norm_type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='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instancenorm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', target=False</a:t>
            </a:r>
            <a:r>
              <a:rPr lang="en-US" altLang="zh-TW" sz="1800" dirty="0" smtClean="0">
                <a:latin typeface="Adobe Gothic Std B" pitchFamily="34" charset="-128"/>
                <a:ea typeface="Adobe Gothic Std B" pitchFamily="34" charset="-128"/>
              </a:rPr>
              <a:t>)</a:t>
            </a:r>
          </a:p>
          <a:p>
            <a:endParaRPr lang="en-US" altLang="zh-TW" sz="1600" b="1" dirty="0">
              <a:solidFill>
                <a:schemeClr val="accent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endParaRPr lang="en-US" altLang="zh-TW" sz="1600" b="1" dirty="0" smtClean="0">
              <a:solidFill>
                <a:schemeClr val="accent1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endParaRPr lang="en-US" altLang="zh-TW" sz="1600" b="1" dirty="0">
              <a:solidFill>
                <a:schemeClr val="accent1"/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493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908720"/>
            <a:ext cx="7941568" cy="383352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to_zebra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= 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generator_g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sample_horse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)</a:t>
            </a:r>
          </a:p>
          <a:p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to_horse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= 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generator_f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sample_zebra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)</a:t>
            </a:r>
          </a:p>
          <a:p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plt.figure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figsize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=(8, 8))</a:t>
            </a:r>
          </a:p>
          <a:p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contrast = 8</a:t>
            </a:r>
          </a:p>
          <a:p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imgs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= [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sample_horse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, 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to_zebra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, 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sample_zebra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, 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to_horse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]</a:t>
            </a:r>
          </a:p>
          <a:p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title = ['Horse', 'To Zebra', 'Zebra', 'To Horse']</a:t>
            </a:r>
          </a:p>
          <a:p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for i in range(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len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imgs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)):</a:t>
            </a:r>
          </a:p>
          <a:p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plt.subplot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(2, 2, i+1)</a:t>
            </a:r>
          </a:p>
          <a:p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plt.title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(title[i])</a:t>
            </a:r>
          </a:p>
          <a:p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if i % 2 == 0:</a:t>
            </a:r>
          </a:p>
          <a:p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  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plt.imshow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imgs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[i][0] * 0.5 + 0.5)</a:t>
            </a:r>
          </a:p>
          <a:p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else:</a:t>
            </a:r>
          </a:p>
          <a:p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  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plt.imshow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</a:t>
            </a:r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imgs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[i][0] * 0.5 * contrast + 0.5)</a:t>
            </a:r>
          </a:p>
          <a:p>
            <a:r>
              <a:rPr lang="en-US" altLang="zh-TW" sz="1600" b="1" dirty="0" err="1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plt.show</a:t>
            </a:r>
            <a:r>
              <a:rPr lang="en-US" altLang="zh-TW" sz="1600" b="1" dirty="0">
                <a:solidFill>
                  <a:schemeClr val="accent3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()</a:t>
            </a:r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8"/>
            <a:ext cx="5040560" cy="233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23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184576"/>
          </a:xfrm>
        </p:spPr>
        <p:txBody>
          <a:bodyPr>
            <a:normAutofit/>
          </a:bodyPr>
          <a:lstStyle/>
          <a:p>
            <a:r>
              <a:rPr lang="en-US" altLang="zh-TW" sz="1800" dirty="0" err="1"/>
              <a:t>plt.figure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figsize</a:t>
            </a:r>
            <a:r>
              <a:rPr lang="en-US" altLang="zh-TW" sz="1800" dirty="0"/>
              <a:t>=(8, 8</a:t>
            </a:r>
            <a:r>
              <a:rPr lang="en-US" altLang="zh-TW" sz="1800" dirty="0" smtClean="0"/>
              <a:t>))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err="1"/>
              <a:t>plt.subplot</a:t>
            </a:r>
            <a:r>
              <a:rPr lang="en-US" altLang="zh-TW" sz="1800" dirty="0"/>
              <a:t>(121)</a:t>
            </a:r>
          </a:p>
          <a:p>
            <a:r>
              <a:rPr lang="en-US" altLang="zh-TW" sz="1800" dirty="0" err="1"/>
              <a:t>plt.title</a:t>
            </a:r>
            <a:r>
              <a:rPr lang="en-US" altLang="zh-TW" sz="1800" dirty="0"/>
              <a:t>('Is a real zebra?')</a:t>
            </a:r>
          </a:p>
          <a:p>
            <a:r>
              <a:rPr lang="en-US" altLang="zh-TW" sz="1800" dirty="0" err="1"/>
              <a:t>plt.imshow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discriminator_y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sample_zebra</a:t>
            </a:r>
            <a:r>
              <a:rPr lang="en-US" altLang="zh-TW" sz="1800" dirty="0"/>
              <a:t>)[0, ..., -1], </a:t>
            </a:r>
            <a:r>
              <a:rPr lang="en-US" altLang="zh-TW" sz="1800" dirty="0" err="1"/>
              <a:t>cmap</a:t>
            </a:r>
            <a:r>
              <a:rPr lang="en-US" altLang="zh-TW" sz="1800" dirty="0"/>
              <a:t>='</a:t>
            </a:r>
            <a:r>
              <a:rPr lang="en-US" altLang="zh-TW" sz="1800" dirty="0" err="1"/>
              <a:t>RdBu_r</a:t>
            </a:r>
            <a:r>
              <a:rPr lang="en-US" altLang="zh-TW" sz="1800" dirty="0" smtClean="0"/>
              <a:t>')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err="1"/>
              <a:t>plt.subplot</a:t>
            </a:r>
            <a:r>
              <a:rPr lang="en-US" altLang="zh-TW" sz="1800" dirty="0"/>
              <a:t>(122)</a:t>
            </a:r>
          </a:p>
          <a:p>
            <a:r>
              <a:rPr lang="en-US" altLang="zh-TW" sz="1800" dirty="0" err="1"/>
              <a:t>plt.title</a:t>
            </a:r>
            <a:r>
              <a:rPr lang="en-US" altLang="zh-TW" sz="1800" dirty="0"/>
              <a:t>('Is a real horse?')</a:t>
            </a:r>
          </a:p>
          <a:p>
            <a:r>
              <a:rPr lang="en-US" altLang="zh-TW" sz="1800" dirty="0" err="1"/>
              <a:t>plt.imshow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discriminator_x</a:t>
            </a:r>
            <a:r>
              <a:rPr lang="en-US" altLang="zh-TW" sz="1800" dirty="0"/>
              <a:t>(</a:t>
            </a:r>
            <a:r>
              <a:rPr lang="en-US" altLang="zh-TW" sz="1800" dirty="0" err="1"/>
              <a:t>sample_horse</a:t>
            </a:r>
            <a:r>
              <a:rPr lang="en-US" altLang="zh-TW" sz="1800" dirty="0"/>
              <a:t>)[0, ..., -1], </a:t>
            </a:r>
            <a:r>
              <a:rPr lang="en-US" altLang="zh-TW" sz="1800" dirty="0" err="1"/>
              <a:t>cmap</a:t>
            </a:r>
            <a:r>
              <a:rPr lang="en-US" altLang="zh-TW" sz="1800" dirty="0"/>
              <a:t>='</a:t>
            </a:r>
            <a:r>
              <a:rPr lang="en-US" altLang="zh-TW" sz="1800" dirty="0" err="1"/>
              <a:t>RdBu_r</a:t>
            </a:r>
            <a:r>
              <a:rPr lang="en-US" altLang="zh-TW" sz="1800" dirty="0" smtClean="0"/>
              <a:t>')</a:t>
            </a: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en-US" altLang="zh-TW" sz="1800" dirty="0" err="1"/>
              <a:t>plt.show</a:t>
            </a:r>
            <a:r>
              <a:rPr lang="en-US" altLang="zh-TW" sz="1800" dirty="0"/>
              <a:t>()</a:t>
            </a:r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61048"/>
            <a:ext cx="45339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68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3034680" cy="1041304"/>
          </a:xfrm>
        </p:spPr>
        <p:txBody>
          <a:bodyPr>
            <a:normAutofit/>
          </a:bodyPr>
          <a:lstStyle/>
          <a:p>
            <a:r>
              <a:rPr lang="zh-TW" altLang="en-US" sz="3200" b="0" dirty="0"/>
              <a:t>損失</a:t>
            </a:r>
            <a:r>
              <a:rPr lang="zh-TW" altLang="en-US" sz="3200" b="0" dirty="0" smtClean="0"/>
              <a:t>函數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56792"/>
            <a:ext cx="8229600" cy="462560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沒有要訓練的配對數據，因此不能保證輸入</a:t>
            </a:r>
            <a:r>
              <a:rPr lang="en-US" altLang="zh-TW" sz="2000" dirty="0"/>
              <a:t>x</a:t>
            </a:r>
            <a:r>
              <a:rPr lang="zh-TW" altLang="en-US" sz="2000" dirty="0"/>
              <a:t>和目標</a:t>
            </a:r>
            <a:r>
              <a:rPr lang="en-US" altLang="zh-TW" sz="2000" dirty="0"/>
              <a:t>y</a:t>
            </a:r>
            <a:r>
              <a:rPr lang="zh-TW" altLang="en-US" sz="2000" dirty="0"/>
              <a:t>對在訓練期間有意義。因此，為了強製網絡學習正確的映射，作者提出了循環一致性損失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LAMBDA = </a:t>
            </a:r>
            <a:r>
              <a:rPr lang="en-US" altLang="zh-TW" sz="1800" dirty="0" smtClean="0">
                <a:latin typeface="Adobe Gothic Std B" pitchFamily="34" charset="-128"/>
                <a:ea typeface="Adobe Gothic Std B" pitchFamily="34" charset="-128"/>
              </a:rPr>
              <a:t>10</a:t>
            </a:r>
          </a:p>
          <a:p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loss_obj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=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tf.keras.losses.BinaryCrossentropy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(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from_logits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=True</a:t>
            </a:r>
            <a:r>
              <a:rPr lang="en-US" altLang="zh-TW" sz="1800" dirty="0" smtClean="0">
                <a:latin typeface="Adobe Gothic Std B" pitchFamily="34" charset="-128"/>
                <a:ea typeface="Adobe Gothic Std B" pitchFamily="34" charset="-128"/>
              </a:rPr>
              <a:t>)</a:t>
            </a:r>
          </a:p>
          <a:p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def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discriminator_loss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(real, generated):</a:t>
            </a:r>
          </a:p>
          <a:p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real_loss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=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loss_obj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(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tf.ones_like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(real), real</a:t>
            </a:r>
            <a:r>
              <a:rPr lang="en-US" altLang="zh-TW" sz="1800" dirty="0" smtClean="0">
                <a:latin typeface="Adobe Gothic Std B" pitchFamily="34" charset="-128"/>
                <a:ea typeface="Adobe Gothic Std B" pitchFamily="34" charset="-128"/>
              </a:rPr>
              <a:t>)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</a:b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generated_loss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=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loss_obj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(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tf.zeros_like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(generated), generated</a:t>
            </a:r>
            <a:r>
              <a:rPr lang="en-US" altLang="zh-TW" sz="1800" dirty="0" smtClean="0">
                <a:latin typeface="Adobe Gothic Std B" pitchFamily="34" charset="-128"/>
                <a:ea typeface="Adobe Gothic Std B" pitchFamily="34" charset="-128"/>
              </a:rPr>
              <a:t>)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</a:b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total_disc_loss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=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real_loss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+ </a:t>
            </a:r>
            <a:r>
              <a:rPr lang="en-US" altLang="zh-TW" sz="1800" dirty="0" err="1" smtClean="0">
                <a:latin typeface="Adobe Gothic Std B" pitchFamily="34" charset="-128"/>
                <a:ea typeface="Adobe Gothic Std B" pitchFamily="34" charset="-128"/>
              </a:rPr>
              <a:t>generated_loss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</a:b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 return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total_disc_loss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* </a:t>
            </a:r>
            <a:r>
              <a:rPr lang="en-US" altLang="zh-TW" sz="1800" dirty="0" smtClean="0">
                <a:latin typeface="Adobe Gothic Std B" pitchFamily="34" charset="-128"/>
                <a:ea typeface="Adobe Gothic Std B" pitchFamily="34" charset="-128"/>
              </a:rPr>
              <a:t>0.5</a:t>
            </a:r>
          </a:p>
          <a:p>
            <a:r>
              <a:rPr lang="en-US" altLang="zh-TW" sz="1800" dirty="0" smtClean="0">
                <a:latin typeface="Adobe Gothic Std B" pitchFamily="34" charset="-128"/>
                <a:ea typeface="Adobe Gothic Std B" pitchFamily="34" charset="-128"/>
              </a:rPr>
              <a:t>//--------------------------------------------------------------------------//</a:t>
            </a:r>
          </a:p>
          <a:p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def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generator_loss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(generated):</a:t>
            </a:r>
          </a:p>
          <a:p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  return 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loss_obj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(</a:t>
            </a:r>
            <a:r>
              <a:rPr lang="en-US" altLang="zh-TW" sz="1800" dirty="0" err="1">
                <a:latin typeface="Adobe Gothic Std B" pitchFamily="34" charset="-128"/>
                <a:ea typeface="Adobe Gothic Std B" pitchFamily="34" charset="-128"/>
              </a:rPr>
              <a:t>tf.ones_like</a:t>
            </a:r>
            <a:r>
              <a:rPr lang="en-US" altLang="zh-TW" sz="1800" dirty="0">
                <a:latin typeface="Adobe Gothic Std B" pitchFamily="34" charset="-128"/>
                <a:ea typeface="Adobe Gothic Std B" pitchFamily="34" charset="-128"/>
              </a:rPr>
              <a:t>(generated), generated</a:t>
            </a:r>
            <a:r>
              <a:rPr lang="en-US" altLang="zh-TW" sz="1800" dirty="0" smtClean="0">
                <a:latin typeface="Adobe Gothic Std B" pitchFamily="34" charset="-128"/>
                <a:ea typeface="Adobe Gothic Std B" pitchFamily="34" charset="-128"/>
              </a:rPr>
              <a:t>)</a:t>
            </a:r>
            <a:endParaRPr lang="en-US" altLang="zh-TW" sz="1800" dirty="0">
              <a:latin typeface="Adobe Gothic Std B" pitchFamily="34" charset="-128"/>
              <a:ea typeface="Adobe Gothic Std B" pitchFamily="34" charset="-128"/>
            </a:endParaRPr>
          </a:p>
          <a:p>
            <a:endParaRPr lang="en-US" altLang="zh-TW" sz="1800" dirty="0">
              <a:latin typeface="Adobe Gothic Std B" pitchFamily="34" charset="-128"/>
              <a:ea typeface="Adobe Gothic Std B" pitchFamily="34" charset="-128"/>
            </a:endParaRP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007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908720"/>
            <a:ext cx="8568952" cy="5688632"/>
          </a:xfrm>
        </p:spPr>
        <p:txBody>
          <a:bodyPr/>
          <a:lstStyle/>
          <a:p>
            <a:r>
              <a:rPr lang="zh-TW" altLang="en-US" sz="2000" b="1" dirty="0">
                <a:solidFill>
                  <a:srgbClr val="002060"/>
                </a:solidFill>
              </a:rPr>
              <a:t>週期一致性意味著結果應接近原始輸入。例如，如果將一個句子從英語翻譯為法語，然後再將其從法語翻譯為英語，則結果句子應與原始句子相同。</a:t>
            </a:r>
          </a:p>
          <a:p>
            <a:r>
              <a:rPr lang="zh-TW" altLang="en-US" sz="2000" b="1" dirty="0">
                <a:solidFill>
                  <a:srgbClr val="002060"/>
                </a:solidFill>
              </a:rPr>
              <a:t>在周期一致性損失中，</a:t>
            </a:r>
          </a:p>
          <a:p>
            <a:r>
              <a:rPr lang="zh-TW" altLang="en-US" sz="2000" b="1" dirty="0">
                <a:solidFill>
                  <a:srgbClr val="002060"/>
                </a:solidFill>
              </a:rPr>
              <a:t>圖片 </a:t>
            </a:r>
            <a:r>
              <a:rPr lang="en-US" altLang="zh-TW" sz="2000" b="1" dirty="0">
                <a:solidFill>
                  <a:srgbClr val="002060"/>
                </a:solidFill>
              </a:rPr>
              <a:t>X</a:t>
            </a:r>
            <a:r>
              <a:rPr lang="zh-TW" altLang="en-US" sz="2000" b="1" dirty="0">
                <a:solidFill>
                  <a:srgbClr val="002060"/>
                </a:solidFill>
              </a:rPr>
              <a:t> 通過發電機傳遞 </a:t>
            </a:r>
            <a:r>
              <a:rPr lang="en-US" altLang="zh-TW" sz="2000" b="1" dirty="0">
                <a:solidFill>
                  <a:srgbClr val="002060"/>
                </a:solidFill>
              </a:rPr>
              <a:t>G</a:t>
            </a:r>
            <a:r>
              <a:rPr lang="zh-TW" altLang="en-US" sz="2000" b="1" dirty="0">
                <a:solidFill>
                  <a:srgbClr val="002060"/>
                </a:solidFill>
              </a:rPr>
              <a:t> 產生生成的圖像 </a:t>
            </a:r>
            <a:r>
              <a:rPr lang="en-US" altLang="zh-TW" sz="2000" b="1" dirty="0">
                <a:solidFill>
                  <a:srgbClr val="002060"/>
                </a:solidFill>
              </a:rPr>
              <a:t>ÿ^</a:t>
            </a:r>
            <a:r>
              <a:rPr lang="zh-TW" altLang="en-US" sz="2000" b="1" dirty="0">
                <a:solidFill>
                  <a:srgbClr val="002060"/>
                </a:solidFill>
              </a:rPr>
              <a:t>。</a:t>
            </a:r>
          </a:p>
          <a:p>
            <a:r>
              <a:rPr lang="zh-TW" altLang="en-US" sz="2000" b="1" dirty="0">
                <a:solidFill>
                  <a:srgbClr val="002060"/>
                </a:solidFill>
              </a:rPr>
              <a:t>生成的圖像 </a:t>
            </a:r>
            <a:r>
              <a:rPr lang="en-US" altLang="zh-TW" sz="2000" b="1" dirty="0">
                <a:solidFill>
                  <a:srgbClr val="002060"/>
                </a:solidFill>
              </a:rPr>
              <a:t>ÿ^</a:t>
            </a:r>
            <a:r>
              <a:rPr lang="zh-TW" altLang="en-US" sz="2000" b="1" dirty="0">
                <a:solidFill>
                  <a:srgbClr val="002060"/>
                </a:solidFill>
              </a:rPr>
              <a:t> 通過發電機傳遞 </a:t>
            </a:r>
            <a:r>
              <a:rPr lang="en-US" altLang="zh-TW" sz="2000" b="1" dirty="0">
                <a:solidFill>
                  <a:srgbClr val="002060"/>
                </a:solidFill>
              </a:rPr>
              <a:t>F</a:t>
            </a:r>
            <a:r>
              <a:rPr lang="zh-TW" altLang="en-US" sz="2000" b="1" dirty="0">
                <a:solidFill>
                  <a:srgbClr val="002060"/>
                </a:solidFill>
              </a:rPr>
              <a:t> 產生循環圖像 </a:t>
            </a:r>
            <a:r>
              <a:rPr lang="en-US" altLang="zh-TW" sz="2000" b="1" dirty="0">
                <a:solidFill>
                  <a:srgbClr val="002060"/>
                </a:solidFill>
              </a:rPr>
              <a:t>X^</a:t>
            </a:r>
            <a:r>
              <a:rPr lang="zh-TW" altLang="en-US" sz="2000" b="1" dirty="0">
                <a:solidFill>
                  <a:srgbClr val="002060"/>
                </a:solidFill>
              </a:rPr>
              <a:t>。</a:t>
            </a:r>
          </a:p>
          <a:p>
            <a:r>
              <a:rPr lang="zh-TW" altLang="en-US" sz="2000" b="1" dirty="0">
                <a:solidFill>
                  <a:srgbClr val="002060"/>
                </a:solidFill>
              </a:rPr>
              <a:t>平均絕對誤差在 </a:t>
            </a:r>
            <a:r>
              <a:rPr lang="en-US" altLang="zh-TW" sz="2000" b="1" dirty="0">
                <a:solidFill>
                  <a:srgbClr val="002060"/>
                </a:solidFill>
              </a:rPr>
              <a:t>X</a:t>
            </a:r>
            <a:r>
              <a:rPr lang="zh-TW" altLang="en-US" sz="2000" b="1" dirty="0">
                <a:solidFill>
                  <a:srgbClr val="002060"/>
                </a:solidFill>
              </a:rPr>
              <a:t> 和 </a:t>
            </a:r>
            <a:r>
              <a:rPr lang="en-US" altLang="zh-TW" sz="2000" b="1" dirty="0">
                <a:solidFill>
                  <a:srgbClr val="002060"/>
                </a:solidFill>
              </a:rPr>
              <a:t>X^</a:t>
            </a:r>
            <a:r>
              <a:rPr lang="zh-TW" altLang="en-US" sz="2000" b="1" dirty="0" smtClean="0">
                <a:solidFill>
                  <a:srgbClr val="002060"/>
                </a:solidFill>
              </a:rPr>
              <a:t>。</a:t>
            </a:r>
            <a:endParaRPr lang="en-US" altLang="zh-TW" sz="2000" b="1" dirty="0" smtClean="0">
              <a:solidFill>
                <a:srgbClr val="002060"/>
              </a:solidFill>
            </a:endParaRPr>
          </a:p>
          <a:p>
            <a:pPr marL="109728" indent="0">
              <a:buNone/>
            </a:pPr>
            <a:endParaRPr lang="zh-TW" altLang="en-US" sz="2000" b="1" dirty="0">
              <a:solidFill>
                <a:srgbClr val="002060"/>
              </a:solidFill>
            </a:endParaRPr>
          </a:p>
          <a:p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72" y="3717033"/>
            <a:ext cx="6450400" cy="271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35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000" y="1052736"/>
            <a:ext cx="8640960" cy="5400600"/>
          </a:xfrm>
        </p:spPr>
        <p:txBody>
          <a:bodyPr>
            <a:normAutofit/>
          </a:bodyPr>
          <a:lstStyle/>
          <a:p>
            <a:r>
              <a:rPr lang="en-US" altLang="zh-TW" sz="2000" dirty="0" err="1"/>
              <a:t>def</a:t>
            </a:r>
            <a:r>
              <a:rPr lang="en-US" altLang="zh-TW" sz="2000" dirty="0"/>
              <a:t> </a:t>
            </a:r>
            <a:r>
              <a:rPr lang="en-US" altLang="zh-TW" sz="2000" dirty="0" err="1"/>
              <a:t>calc_cycle_loss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real_image</a:t>
            </a:r>
            <a:r>
              <a:rPr lang="en-US" altLang="zh-TW" sz="2000" dirty="0"/>
              <a:t>, </a:t>
            </a:r>
            <a:r>
              <a:rPr lang="en-US" altLang="zh-TW" sz="2000" dirty="0" err="1"/>
              <a:t>cycled_image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  loss1 = </a:t>
            </a:r>
            <a:r>
              <a:rPr lang="en-US" altLang="zh-TW" sz="2000" dirty="0" err="1"/>
              <a:t>tf.reduce_mean</a:t>
            </a:r>
            <a:r>
              <a:rPr lang="en-US" altLang="zh-TW" sz="2000" dirty="0"/>
              <a:t>(</a:t>
            </a:r>
            <a:r>
              <a:rPr lang="en-US" altLang="zh-TW" sz="2000" dirty="0" err="1"/>
              <a:t>tf.abs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real_image</a:t>
            </a:r>
            <a:r>
              <a:rPr lang="en-US" altLang="zh-TW" sz="2000" dirty="0"/>
              <a:t> - </a:t>
            </a:r>
            <a:r>
              <a:rPr lang="en-US" altLang="zh-TW" sz="2000" dirty="0" err="1"/>
              <a:t>cycled_image</a:t>
            </a:r>
            <a:r>
              <a:rPr lang="en-US" altLang="zh-TW" sz="2000" dirty="0" smtClean="0"/>
              <a:t>))</a:t>
            </a:r>
            <a:endParaRPr lang="en-US" altLang="zh-TW" sz="2000" dirty="0"/>
          </a:p>
          <a:p>
            <a:r>
              <a:rPr lang="en-US" altLang="zh-TW" sz="2000" dirty="0"/>
              <a:t>  return LAMBDA * </a:t>
            </a:r>
            <a:r>
              <a:rPr lang="en-US" altLang="zh-TW" sz="2000" dirty="0" smtClean="0"/>
              <a:t>loss1</a:t>
            </a:r>
            <a:endParaRPr lang="en-US" altLang="zh-TW" sz="2000" dirty="0"/>
          </a:p>
          <a:p>
            <a:endParaRPr lang="en-US" altLang="zh-TW" sz="1600" dirty="0" smtClean="0"/>
          </a:p>
          <a:p>
            <a:endParaRPr lang="en-US" altLang="zh-TW" sz="1600" dirty="0"/>
          </a:p>
          <a:p>
            <a:endParaRPr lang="en-US" altLang="zh-TW" sz="1600" dirty="0" smtClean="0"/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 </a:t>
            </a:r>
            <a:r>
              <a:rPr lang="en-US" altLang="zh-TW" sz="1600" dirty="0" err="1"/>
              <a:t>identity_loss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real_image</a:t>
            </a:r>
            <a:r>
              <a:rPr lang="en-US" altLang="zh-TW" sz="1600" dirty="0"/>
              <a:t>, </a:t>
            </a:r>
            <a:r>
              <a:rPr lang="en-US" altLang="zh-TW" sz="1600" dirty="0" err="1"/>
              <a:t>same_image</a:t>
            </a:r>
            <a:r>
              <a:rPr lang="en-US" altLang="zh-TW" sz="1600" dirty="0"/>
              <a:t>):</a:t>
            </a:r>
          </a:p>
          <a:p>
            <a:r>
              <a:rPr lang="en-US" altLang="zh-TW" sz="1600" dirty="0"/>
              <a:t>  loss = </a:t>
            </a:r>
            <a:r>
              <a:rPr lang="en-US" altLang="zh-TW" sz="1600" dirty="0" err="1"/>
              <a:t>tf.reduce_mean</a:t>
            </a:r>
            <a:r>
              <a:rPr lang="en-US" altLang="zh-TW" sz="1600" dirty="0"/>
              <a:t>(</a:t>
            </a:r>
            <a:r>
              <a:rPr lang="en-US" altLang="zh-TW" sz="1600" dirty="0" err="1"/>
              <a:t>tf.abs</a:t>
            </a:r>
            <a:r>
              <a:rPr lang="en-US" altLang="zh-TW" sz="1600" dirty="0"/>
              <a:t>(</a:t>
            </a:r>
            <a:r>
              <a:rPr lang="en-US" altLang="zh-TW" sz="1600" dirty="0" err="1"/>
              <a:t>real_image</a:t>
            </a:r>
            <a:r>
              <a:rPr lang="en-US" altLang="zh-TW" sz="1600" dirty="0"/>
              <a:t> - </a:t>
            </a:r>
            <a:r>
              <a:rPr lang="en-US" altLang="zh-TW" sz="1600" dirty="0" err="1"/>
              <a:t>same_image</a:t>
            </a:r>
            <a:r>
              <a:rPr lang="en-US" altLang="zh-TW" sz="1600" dirty="0"/>
              <a:t>))</a:t>
            </a:r>
          </a:p>
          <a:p>
            <a:r>
              <a:rPr lang="en-US" altLang="zh-TW" sz="1600" dirty="0"/>
              <a:t>  return LAMBDA * 0.5 * loss</a:t>
            </a:r>
          </a:p>
          <a:p>
            <a:r>
              <a:rPr lang="en-US" altLang="zh-TW" sz="1600" dirty="0" smtClean="0"/>
              <a:t>//--------------------------------------------------------------------------------------------------------//</a:t>
            </a:r>
          </a:p>
          <a:p>
            <a:r>
              <a:rPr lang="en-US" altLang="zh-TW" sz="1600" dirty="0" err="1"/>
              <a:t>generator_g_optimizer</a:t>
            </a:r>
            <a:r>
              <a:rPr lang="en-US" altLang="zh-TW" sz="1600" dirty="0"/>
              <a:t> = </a:t>
            </a:r>
            <a:r>
              <a:rPr lang="en-US" altLang="zh-TW" sz="1600" dirty="0" err="1"/>
              <a:t>tf.keras.optimizers.Adam</a:t>
            </a:r>
            <a:r>
              <a:rPr lang="en-US" altLang="zh-TW" sz="1600" dirty="0"/>
              <a:t>(2e-4, beta_1=0.5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//</a:t>
            </a:r>
            <a:r>
              <a:rPr lang="zh-TW" altLang="en-US" sz="1600" dirty="0" smtClean="0"/>
              <a:t> 小</a:t>
            </a:r>
            <a:r>
              <a:rPr lang="en-US" altLang="zh-TW" sz="1600" dirty="0" smtClean="0"/>
              <a:t>W</a:t>
            </a:r>
            <a:endParaRPr lang="en-US" altLang="zh-TW" sz="1600" dirty="0"/>
          </a:p>
          <a:p>
            <a:r>
              <a:rPr lang="en-US" altLang="zh-TW" sz="1600" dirty="0" err="1"/>
              <a:t>generator_f_optimizer</a:t>
            </a:r>
            <a:r>
              <a:rPr lang="en-US" altLang="zh-TW" sz="1600" dirty="0"/>
              <a:t> = </a:t>
            </a:r>
            <a:r>
              <a:rPr lang="en-US" altLang="zh-TW" sz="1600" dirty="0" err="1"/>
              <a:t>tf.keras.optimizers.Adam</a:t>
            </a:r>
            <a:r>
              <a:rPr lang="en-US" altLang="zh-TW" sz="1600" dirty="0"/>
              <a:t>(2e-4, beta_1=0.5</a:t>
            </a:r>
            <a:r>
              <a:rPr lang="en-US" altLang="zh-TW" sz="1600" dirty="0" smtClean="0"/>
              <a:t>)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/>
              <a:t>discriminator_x_optimizer</a:t>
            </a:r>
            <a:r>
              <a:rPr lang="en-US" altLang="zh-TW" sz="1600" dirty="0"/>
              <a:t> = </a:t>
            </a:r>
            <a:r>
              <a:rPr lang="en-US" altLang="zh-TW" sz="1600" dirty="0" err="1"/>
              <a:t>tf.keras.optimizers.Adam</a:t>
            </a:r>
            <a:r>
              <a:rPr lang="en-US" altLang="zh-TW" sz="1600" dirty="0"/>
              <a:t>(2e-4, beta_1=0.5)</a:t>
            </a:r>
          </a:p>
          <a:p>
            <a:r>
              <a:rPr lang="en-US" altLang="zh-TW" sz="1600" dirty="0" err="1"/>
              <a:t>discriminator_y_optimizer</a:t>
            </a:r>
            <a:r>
              <a:rPr lang="en-US" altLang="zh-TW" sz="1600" dirty="0"/>
              <a:t> = </a:t>
            </a:r>
            <a:r>
              <a:rPr lang="en-US" altLang="zh-TW" sz="1600" dirty="0" err="1"/>
              <a:t>tf.keras.optimizers.Adam</a:t>
            </a:r>
            <a:r>
              <a:rPr lang="en-US" altLang="zh-TW" sz="1600" dirty="0"/>
              <a:t>(2e-4, beta_1=0.5)</a:t>
            </a:r>
          </a:p>
          <a:p>
            <a:endParaRPr lang="zh-TW" altLang="en-US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370872" cy="7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0397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Check</a:t>
            </a:r>
            <a:r>
              <a:rPr lang="en-US" altLang="zh-TW" dirty="0" smtClean="0"/>
              <a:t>points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28801"/>
            <a:ext cx="8507288" cy="4772000"/>
          </a:xfrm>
        </p:spPr>
        <p:txBody>
          <a:bodyPr>
            <a:normAutofit/>
          </a:bodyPr>
          <a:lstStyle/>
          <a:p>
            <a:r>
              <a:rPr lang="en-US" altLang="zh-TW" sz="1600" dirty="0" err="1"/>
              <a:t>checkpoint_path</a:t>
            </a:r>
            <a:r>
              <a:rPr lang="en-US" altLang="zh-TW" sz="1600" dirty="0"/>
              <a:t> = "./checkpoints/train"</a:t>
            </a:r>
          </a:p>
          <a:p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/>
              <a:t>ckpt</a:t>
            </a:r>
            <a:r>
              <a:rPr lang="en-US" altLang="zh-TW" sz="1600" dirty="0"/>
              <a:t> = </a:t>
            </a:r>
            <a:r>
              <a:rPr lang="en-US" altLang="zh-TW" sz="1600" dirty="0" err="1"/>
              <a:t>tf.train.Checkpoint</a:t>
            </a:r>
            <a:r>
              <a:rPr lang="en-US" altLang="zh-TW" sz="1600" dirty="0"/>
              <a:t>(</a:t>
            </a:r>
            <a:r>
              <a:rPr lang="en-US" altLang="zh-TW" sz="1600" dirty="0" err="1"/>
              <a:t>generator_g</a:t>
            </a:r>
            <a:r>
              <a:rPr lang="en-US" altLang="zh-TW" sz="1600" dirty="0"/>
              <a:t>=</a:t>
            </a:r>
            <a:r>
              <a:rPr lang="en-US" altLang="zh-TW" sz="1600" dirty="0" err="1"/>
              <a:t>generator_g</a:t>
            </a:r>
            <a:r>
              <a:rPr lang="en-US" altLang="zh-TW" sz="1600" dirty="0"/>
              <a:t>,</a:t>
            </a:r>
          </a:p>
          <a:p>
            <a:r>
              <a:rPr lang="en-US" altLang="zh-TW" sz="1600" dirty="0"/>
              <a:t>                           </a:t>
            </a:r>
            <a:r>
              <a:rPr lang="en-US" altLang="zh-TW" sz="1600" dirty="0" err="1"/>
              <a:t>generator_f</a:t>
            </a:r>
            <a:r>
              <a:rPr lang="en-US" altLang="zh-TW" sz="1600" dirty="0"/>
              <a:t>=</a:t>
            </a:r>
            <a:r>
              <a:rPr lang="en-US" altLang="zh-TW" sz="1600" dirty="0" err="1"/>
              <a:t>generator_f</a:t>
            </a:r>
            <a:r>
              <a:rPr lang="en-US" altLang="zh-TW" sz="1600" dirty="0"/>
              <a:t>,</a:t>
            </a:r>
          </a:p>
          <a:p>
            <a:r>
              <a:rPr lang="en-US" altLang="zh-TW" sz="1600" dirty="0"/>
              <a:t>                           </a:t>
            </a:r>
            <a:r>
              <a:rPr lang="en-US" altLang="zh-TW" sz="1600" dirty="0" err="1"/>
              <a:t>discriminator_x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discriminator_x</a:t>
            </a:r>
            <a:r>
              <a:rPr lang="en-US" altLang="zh-TW" sz="1600" dirty="0"/>
              <a:t>,</a:t>
            </a:r>
          </a:p>
          <a:p>
            <a:r>
              <a:rPr lang="en-US" altLang="zh-TW" sz="1600" dirty="0"/>
              <a:t>                           </a:t>
            </a:r>
            <a:r>
              <a:rPr lang="en-US" altLang="zh-TW" sz="1600" dirty="0" err="1"/>
              <a:t>discriminator_y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discriminator_y</a:t>
            </a:r>
            <a:r>
              <a:rPr lang="en-US" altLang="zh-TW" sz="1600" dirty="0"/>
              <a:t>,</a:t>
            </a:r>
          </a:p>
          <a:p>
            <a:r>
              <a:rPr lang="en-US" altLang="zh-TW" sz="1600" dirty="0"/>
              <a:t>                           </a:t>
            </a:r>
            <a:r>
              <a:rPr lang="en-US" altLang="zh-TW" sz="1600" dirty="0" err="1"/>
              <a:t>generator_g_optimizer</a:t>
            </a:r>
            <a:r>
              <a:rPr lang="en-US" altLang="zh-TW" sz="1600" dirty="0"/>
              <a:t>=</a:t>
            </a:r>
            <a:r>
              <a:rPr lang="en-US" altLang="zh-TW" sz="1600" dirty="0" err="1"/>
              <a:t>generator_g_optimizer</a:t>
            </a:r>
            <a:r>
              <a:rPr lang="en-US" altLang="zh-TW" sz="1600" dirty="0"/>
              <a:t>,</a:t>
            </a:r>
          </a:p>
          <a:p>
            <a:r>
              <a:rPr lang="en-US" altLang="zh-TW" sz="1600" dirty="0"/>
              <a:t>                           </a:t>
            </a:r>
            <a:r>
              <a:rPr lang="en-US" altLang="zh-TW" sz="1600" dirty="0" err="1"/>
              <a:t>generator_f_optimizer</a:t>
            </a:r>
            <a:r>
              <a:rPr lang="en-US" altLang="zh-TW" sz="1600" dirty="0"/>
              <a:t>=</a:t>
            </a:r>
            <a:r>
              <a:rPr lang="en-US" altLang="zh-TW" sz="1600" dirty="0" err="1"/>
              <a:t>generator_f_optimizer</a:t>
            </a:r>
            <a:r>
              <a:rPr lang="en-US" altLang="zh-TW" sz="1600" dirty="0"/>
              <a:t>,</a:t>
            </a:r>
          </a:p>
          <a:p>
            <a:r>
              <a:rPr lang="en-US" altLang="zh-TW" sz="1600" dirty="0"/>
              <a:t>                           </a:t>
            </a:r>
            <a:r>
              <a:rPr lang="en-US" altLang="zh-TW" sz="1600" dirty="0" err="1"/>
              <a:t>discriminator_x_optimizer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discriminator_x_optimizer</a:t>
            </a:r>
            <a:r>
              <a:rPr lang="en-US" altLang="zh-TW" sz="1600" dirty="0"/>
              <a:t>,</a:t>
            </a:r>
          </a:p>
          <a:p>
            <a:r>
              <a:rPr lang="en-US" altLang="zh-TW" sz="1600" dirty="0"/>
              <a:t>                           </a:t>
            </a:r>
            <a:r>
              <a:rPr lang="en-US" altLang="zh-TW" sz="1600" dirty="0" err="1"/>
              <a:t>discriminator_y_optimizer</a:t>
            </a:r>
            <a:r>
              <a:rPr lang="en-US" altLang="zh-TW" sz="1600" dirty="0"/>
              <a:t>=</a:t>
            </a:r>
            <a:r>
              <a:rPr lang="en-US" altLang="zh-TW" sz="1600" dirty="0" err="1"/>
              <a:t>discriminator_y_optimizer</a:t>
            </a:r>
            <a:r>
              <a:rPr lang="en-US" altLang="zh-TW" sz="1600" dirty="0" smtClean="0"/>
              <a:t>)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 err="1"/>
              <a:t>ckpt_manager</a:t>
            </a:r>
            <a:r>
              <a:rPr lang="en-US" altLang="zh-TW" sz="1600" dirty="0"/>
              <a:t> = </a:t>
            </a:r>
            <a:r>
              <a:rPr lang="en-US" altLang="zh-TW" sz="1600" dirty="0" err="1"/>
              <a:t>tf.train.CheckpointManager</a:t>
            </a:r>
            <a:r>
              <a:rPr lang="en-US" altLang="zh-TW" sz="1600" dirty="0"/>
              <a:t>(</a:t>
            </a:r>
            <a:r>
              <a:rPr lang="en-US" altLang="zh-TW" sz="1600" dirty="0" err="1"/>
              <a:t>ckpt</a:t>
            </a:r>
            <a:r>
              <a:rPr lang="en-US" altLang="zh-TW" sz="1600" dirty="0"/>
              <a:t>, </a:t>
            </a:r>
            <a:r>
              <a:rPr lang="en-US" altLang="zh-TW" sz="1600" dirty="0" err="1"/>
              <a:t>checkpoint_path</a:t>
            </a:r>
            <a:r>
              <a:rPr lang="en-US" altLang="zh-TW" sz="1600" dirty="0"/>
              <a:t>, </a:t>
            </a:r>
            <a:r>
              <a:rPr lang="en-US" altLang="zh-TW" sz="1600" dirty="0" err="1"/>
              <a:t>max_to_keep</a:t>
            </a:r>
            <a:r>
              <a:rPr lang="en-US" altLang="zh-TW" sz="1600" dirty="0"/>
              <a:t>=5</a:t>
            </a:r>
            <a:r>
              <a:rPr lang="en-US" altLang="zh-TW" sz="1600" dirty="0" smtClean="0"/>
              <a:t>)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># if a checkpoint exists, restore the latest checkpoint.</a:t>
            </a:r>
          </a:p>
          <a:p>
            <a:r>
              <a:rPr lang="en-US" altLang="zh-TW" sz="1600" dirty="0"/>
              <a:t>if </a:t>
            </a:r>
            <a:r>
              <a:rPr lang="en-US" altLang="zh-TW" sz="1600" dirty="0" err="1"/>
              <a:t>ckpt_manager.latest_checkpoint</a:t>
            </a:r>
            <a:r>
              <a:rPr lang="en-US" altLang="zh-TW" sz="1600" dirty="0"/>
              <a:t>:</a:t>
            </a:r>
          </a:p>
          <a:p>
            <a:r>
              <a:rPr lang="en-US" altLang="zh-TW" sz="1600" dirty="0"/>
              <a:t>  </a:t>
            </a:r>
            <a:r>
              <a:rPr lang="en-US" altLang="zh-TW" sz="1600" dirty="0" err="1"/>
              <a:t>ckpt.restore</a:t>
            </a:r>
            <a:r>
              <a:rPr lang="en-US" altLang="zh-TW" sz="1600" dirty="0"/>
              <a:t>(</a:t>
            </a:r>
            <a:r>
              <a:rPr lang="en-US" altLang="zh-TW" sz="1600" dirty="0" err="1"/>
              <a:t>ckpt_manager.latest_checkpoint</a:t>
            </a:r>
            <a:r>
              <a:rPr lang="en-US" altLang="zh-TW" sz="1600" dirty="0"/>
              <a:t>)</a:t>
            </a:r>
          </a:p>
          <a:p>
            <a:r>
              <a:rPr lang="en-US" altLang="zh-TW" sz="1600" dirty="0"/>
              <a:t>  print ('Latest checkpoint restored!!')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351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err="1">
                <a:solidFill>
                  <a:srgbClr val="FFC000"/>
                </a:solidFill>
                <a:latin typeface="Adobe Gothic Std B" pitchFamily="34" charset="-128"/>
                <a:ea typeface="Adobe Gothic Std B" pitchFamily="34" charset="-128"/>
              </a:rPr>
              <a:t>Cycle</a:t>
            </a:r>
            <a:r>
              <a:rPr lang="en-US" altLang="zh-TW" sz="4800" dirty="0" err="1">
                <a:solidFill>
                  <a:schemeClr val="tx2">
                    <a:lumMod val="7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GAN</a:t>
            </a:r>
            <a:endParaRPr lang="zh-TW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>
                <a:latin typeface="Adobe Gothic Std B" pitchFamily="34" charset="-128"/>
                <a:ea typeface="Adobe Gothic Std B" pitchFamily="34" charset="-128"/>
              </a:rPr>
              <a:t>CycleGAN</a:t>
            </a:r>
            <a:r>
              <a:rPr lang="zh-TW" altLang="en-US" sz="2800" dirty="0">
                <a:latin typeface="Adobe Gothic Std B" pitchFamily="34" charset="-128"/>
              </a:rPr>
              <a:t>使用周期一致性損失來進行訓練，而無需配對數據。換句話說，它可以從一個域轉換到另一個域，而無需在源域和目標域之間進行一對一映射。</a:t>
            </a:r>
          </a:p>
          <a:p>
            <a:r>
              <a:rPr lang="zh-TW" altLang="en-US" sz="2800" dirty="0">
                <a:latin typeface="Adobe Gothic Std B" pitchFamily="34" charset="-128"/>
              </a:rPr>
              <a:t>這樣就可以執行許多有趣的任務，例如照片增強，圖像著色，樣式轉換等。您需要的只是源數據集和目標數據集（僅是圖像目錄）</a:t>
            </a:r>
            <a:r>
              <a:rPr lang="zh-TW" altLang="en-US" sz="2800" dirty="0" smtClean="0">
                <a:latin typeface="Adobe Gothic Std B" pitchFamily="34" charset="-128"/>
              </a:rPr>
              <a:t>。</a:t>
            </a:r>
            <a:endParaRPr lang="zh-TW" altLang="en-US" sz="2800" dirty="0">
              <a:latin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154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219256" cy="753272"/>
          </a:xfrm>
        </p:spPr>
        <p:txBody>
          <a:bodyPr>
            <a:noAutofit/>
          </a:bodyPr>
          <a:lstStyle/>
          <a:p>
            <a:r>
              <a:rPr lang="zh-TW" altLang="en-US" sz="2000" b="1" dirty="0"/>
              <a:t>本示例模型的訓練時數少於論文（</a:t>
            </a:r>
            <a:r>
              <a:rPr lang="en-US" altLang="zh-TW" sz="2000" b="1" dirty="0"/>
              <a:t>200</a:t>
            </a:r>
            <a:r>
              <a:rPr lang="zh-TW" altLang="en-US" sz="2000" b="1" dirty="0"/>
              <a:t>）的紀元（</a:t>
            </a:r>
            <a:r>
              <a:rPr lang="en-US" altLang="zh-TW" sz="2000" b="1" dirty="0"/>
              <a:t>40</a:t>
            </a:r>
            <a:r>
              <a:rPr lang="zh-TW" altLang="en-US" sz="2000" b="1" dirty="0"/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556793"/>
            <a:ext cx="8363272" cy="4844008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/>
              <a:t>EPOCHS = </a:t>
            </a:r>
            <a:r>
              <a:rPr lang="en-US" altLang="zh-TW" sz="2000" dirty="0" smtClean="0"/>
              <a:t>40//</a:t>
            </a:r>
            <a:r>
              <a:rPr lang="zh-TW" altLang="en-US" sz="2000" dirty="0"/>
              <a:t>紀元（</a:t>
            </a:r>
            <a:r>
              <a:rPr lang="en-US" altLang="zh-TW" sz="2000" dirty="0"/>
              <a:t>40</a:t>
            </a:r>
            <a:r>
              <a:rPr lang="zh-TW" altLang="en-US" sz="2000" dirty="0"/>
              <a:t>）</a:t>
            </a:r>
            <a:endParaRPr lang="en-US" altLang="zh-TW" sz="2000" dirty="0"/>
          </a:p>
          <a:p>
            <a:r>
              <a:rPr lang="en-US" altLang="zh-TW" sz="2000" dirty="0" smtClean="0"/>
              <a:t>//--------------------------------------------------//</a:t>
            </a:r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 </a:t>
            </a:r>
            <a:r>
              <a:rPr lang="en-US" altLang="zh-TW" sz="2000" dirty="0" err="1"/>
              <a:t>generate_images</a:t>
            </a:r>
            <a:r>
              <a:rPr lang="en-US" altLang="zh-TW" sz="2000" dirty="0"/>
              <a:t>(model, </a:t>
            </a:r>
            <a:r>
              <a:rPr lang="en-US" altLang="zh-TW" sz="2000" dirty="0" err="1"/>
              <a:t>test_input</a:t>
            </a:r>
            <a:r>
              <a:rPr lang="en-US" altLang="zh-TW" sz="2000" dirty="0"/>
              <a:t>):</a:t>
            </a:r>
          </a:p>
          <a:p>
            <a:r>
              <a:rPr lang="en-US" altLang="zh-TW" sz="2000" dirty="0"/>
              <a:t>  prediction = model(</a:t>
            </a:r>
            <a:r>
              <a:rPr lang="en-US" altLang="zh-TW" sz="2000" dirty="0" err="1"/>
              <a:t>test_input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r>
              <a:rPr lang="en-US" altLang="zh-TW" sz="2000" dirty="0"/>
              <a:t>  </a:t>
            </a:r>
            <a:r>
              <a:rPr lang="en-US" altLang="zh-TW" sz="2000" dirty="0" err="1"/>
              <a:t>plt.figure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figsize</a:t>
            </a:r>
            <a:r>
              <a:rPr lang="en-US" altLang="zh-TW" sz="2000" dirty="0"/>
              <a:t>=(12, 12</a:t>
            </a:r>
            <a:r>
              <a:rPr lang="en-US" altLang="zh-TW" sz="2000" dirty="0" smtClean="0"/>
              <a:t>))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  </a:t>
            </a:r>
            <a:r>
              <a:rPr lang="en-US" altLang="zh-TW" sz="2000" dirty="0" err="1"/>
              <a:t>display_list</a:t>
            </a:r>
            <a:r>
              <a:rPr lang="en-US" altLang="zh-TW" sz="2000" dirty="0"/>
              <a:t> = [</a:t>
            </a:r>
            <a:r>
              <a:rPr lang="en-US" altLang="zh-TW" sz="2000" dirty="0" err="1"/>
              <a:t>test_input</a:t>
            </a:r>
            <a:r>
              <a:rPr lang="en-US" altLang="zh-TW" sz="2000" dirty="0"/>
              <a:t>[0], prediction[0]]</a:t>
            </a:r>
          </a:p>
          <a:p>
            <a:r>
              <a:rPr lang="en-US" altLang="zh-TW" sz="2000" dirty="0"/>
              <a:t>  title = ['Input Image', 'Predicted Image</a:t>
            </a:r>
            <a:r>
              <a:rPr lang="en-US" altLang="zh-TW" sz="2000" dirty="0" smtClean="0"/>
              <a:t>']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  for i in range(2):</a:t>
            </a:r>
          </a:p>
          <a:p>
            <a:r>
              <a:rPr lang="en-US" altLang="zh-TW" sz="2000" dirty="0"/>
              <a:t>    </a:t>
            </a:r>
            <a:r>
              <a:rPr lang="en-US" altLang="zh-TW" sz="2000" dirty="0" err="1"/>
              <a:t>plt.subplot</a:t>
            </a:r>
            <a:r>
              <a:rPr lang="en-US" altLang="zh-TW" sz="2000" dirty="0"/>
              <a:t>(1, 2, i+1)</a:t>
            </a:r>
          </a:p>
          <a:p>
            <a:r>
              <a:rPr lang="en-US" altLang="zh-TW" sz="2000" dirty="0"/>
              <a:t>    </a:t>
            </a:r>
            <a:r>
              <a:rPr lang="en-US" altLang="zh-TW" sz="2000" dirty="0" err="1"/>
              <a:t>plt.title</a:t>
            </a:r>
            <a:r>
              <a:rPr lang="en-US" altLang="zh-TW" sz="2000" dirty="0"/>
              <a:t>(title[i</a:t>
            </a:r>
            <a:r>
              <a:rPr lang="en-US" altLang="zh-TW" sz="2000" dirty="0" smtClean="0"/>
              <a:t>])</a:t>
            </a:r>
          </a:p>
          <a:p>
            <a:r>
              <a:rPr lang="en-US" altLang="zh-TW" sz="2000" dirty="0" smtClean="0"/>
              <a:t>//-------------------------------------------------//</a:t>
            </a:r>
            <a:endParaRPr lang="en-US" altLang="zh-TW" sz="2000" dirty="0"/>
          </a:p>
          <a:p>
            <a:r>
              <a:rPr lang="en-US" altLang="zh-TW" sz="2000" dirty="0"/>
              <a:t>    # getting the pixel values between [0, 1] to plot it.</a:t>
            </a:r>
          </a:p>
          <a:p>
            <a:r>
              <a:rPr lang="en-US" altLang="zh-TW" sz="2000" dirty="0"/>
              <a:t>    </a:t>
            </a:r>
            <a:r>
              <a:rPr lang="en-US" altLang="zh-TW" sz="2000" dirty="0" err="1"/>
              <a:t>plt.imshow</a:t>
            </a:r>
            <a:r>
              <a:rPr lang="en-US" altLang="zh-TW" sz="2000" dirty="0"/>
              <a:t>(</a:t>
            </a:r>
            <a:r>
              <a:rPr lang="en-US" altLang="zh-TW" sz="2000" dirty="0" err="1"/>
              <a:t>display_list</a:t>
            </a:r>
            <a:r>
              <a:rPr lang="en-US" altLang="zh-TW" sz="2000" dirty="0"/>
              <a:t>[i] * 0.5 + 0.5)</a:t>
            </a:r>
          </a:p>
          <a:p>
            <a:r>
              <a:rPr lang="en-US" altLang="zh-TW" sz="2000" dirty="0"/>
              <a:t>    </a:t>
            </a:r>
            <a:r>
              <a:rPr lang="en-US" altLang="zh-TW" sz="2000" dirty="0" err="1"/>
              <a:t>plt.axis</a:t>
            </a:r>
            <a:r>
              <a:rPr lang="en-US" altLang="zh-TW" sz="2000" dirty="0"/>
              <a:t>('off')</a:t>
            </a:r>
          </a:p>
          <a:p>
            <a:r>
              <a:rPr lang="en-US" altLang="zh-TW" sz="2000" dirty="0"/>
              <a:t>  </a:t>
            </a:r>
            <a:r>
              <a:rPr lang="en-US" altLang="zh-TW" sz="2000" dirty="0" err="1"/>
              <a:t>plt.show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964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242" y="476672"/>
            <a:ext cx="5632878" cy="6192688"/>
          </a:xfrm>
        </p:spPr>
        <p:txBody>
          <a:bodyPr>
            <a:noAutofit/>
          </a:bodyPr>
          <a:lstStyle/>
          <a:p>
            <a:r>
              <a:rPr lang="en-US" altLang="zh-TW" sz="900" dirty="0"/>
              <a:t>@</a:t>
            </a:r>
            <a:r>
              <a:rPr lang="en-US" altLang="zh-TW" sz="900" dirty="0" err="1"/>
              <a:t>tf.function</a:t>
            </a:r>
            <a:endParaRPr lang="en-US" altLang="zh-TW" sz="900" dirty="0"/>
          </a:p>
          <a:p>
            <a:r>
              <a:rPr lang="en-US" altLang="zh-TW" sz="900" dirty="0" err="1"/>
              <a:t>def</a:t>
            </a:r>
            <a:r>
              <a:rPr lang="en-US" altLang="zh-TW" sz="900" dirty="0"/>
              <a:t> </a:t>
            </a:r>
            <a:r>
              <a:rPr lang="en-US" altLang="zh-TW" sz="900" dirty="0" err="1"/>
              <a:t>train_step</a:t>
            </a:r>
            <a:r>
              <a:rPr lang="en-US" altLang="zh-TW" sz="900" dirty="0"/>
              <a:t>(</a:t>
            </a:r>
            <a:r>
              <a:rPr lang="en-US" altLang="zh-TW" sz="900" dirty="0" err="1"/>
              <a:t>real_x</a:t>
            </a:r>
            <a:r>
              <a:rPr lang="en-US" altLang="zh-TW" sz="900" dirty="0"/>
              <a:t>, </a:t>
            </a:r>
            <a:r>
              <a:rPr lang="en-US" altLang="zh-TW" sz="900" dirty="0" err="1"/>
              <a:t>real_y</a:t>
            </a:r>
            <a:r>
              <a:rPr lang="en-US" altLang="zh-TW" sz="900" dirty="0"/>
              <a:t>):</a:t>
            </a:r>
          </a:p>
          <a:p>
            <a:r>
              <a:rPr lang="en-US" altLang="zh-TW" sz="900" dirty="0"/>
              <a:t>  # persistent is set to True because the tape is used more than</a:t>
            </a:r>
          </a:p>
          <a:p>
            <a:r>
              <a:rPr lang="en-US" altLang="zh-TW" sz="900" dirty="0"/>
              <a:t>  # once to calculate the gradients.</a:t>
            </a:r>
          </a:p>
          <a:p>
            <a:r>
              <a:rPr lang="en-US" altLang="zh-TW" sz="900" dirty="0"/>
              <a:t>  with </a:t>
            </a:r>
            <a:r>
              <a:rPr lang="en-US" altLang="zh-TW" sz="900" dirty="0" err="1"/>
              <a:t>tf.GradientTape</a:t>
            </a:r>
            <a:r>
              <a:rPr lang="en-US" altLang="zh-TW" sz="900" dirty="0"/>
              <a:t>(persistent=True) as tape:</a:t>
            </a:r>
          </a:p>
          <a:p>
            <a:r>
              <a:rPr lang="en-US" altLang="zh-TW" sz="900" dirty="0"/>
              <a:t>    # Generator G translates X -&gt; Y</a:t>
            </a:r>
          </a:p>
          <a:p>
            <a:r>
              <a:rPr lang="en-US" altLang="zh-TW" sz="900" dirty="0"/>
              <a:t>    # Generator F translates Y -&gt; X.</a:t>
            </a:r>
          </a:p>
          <a:p>
            <a:r>
              <a:rPr lang="en-US" altLang="zh-TW" sz="900" dirty="0" smtClean="0"/>
              <a:t>//--------------------------------------------------------------------------------//</a:t>
            </a:r>
            <a:r>
              <a:rPr lang="en-US" altLang="zh-TW" sz="900" dirty="0"/>
              <a:t>    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fake_y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generator_g</a:t>
            </a:r>
            <a:r>
              <a:rPr lang="en-US" altLang="zh-TW" sz="900" dirty="0"/>
              <a:t>(</a:t>
            </a:r>
            <a:r>
              <a:rPr lang="en-US" altLang="zh-TW" sz="900" dirty="0" err="1"/>
              <a:t>real_x</a:t>
            </a:r>
            <a:r>
              <a:rPr lang="en-US" altLang="zh-TW" sz="900" dirty="0"/>
              <a:t>, training=True)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cycled_x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generator_f</a:t>
            </a:r>
            <a:r>
              <a:rPr lang="en-US" altLang="zh-TW" sz="900" dirty="0"/>
              <a:t>(</a:t>
            </a:r>
            <a:r>
              <a:rPr lang="en-US" altLang="zh-TW" sz="900" dirty="0" err="1"/>
              <a:t>fake_y</a:t>
            </a:r>
            <a:r>
              <a:rPr lang="en-US" altLang="zh-TW" sz="900" dirty="0"/>
              <a:t>, training=True)</a:t>
            </a:r>
          </a:p>
          <a:p>
            <a:r>
              <a:rPr lang="en-US" altLang="zh-TW" sz="900" dirty="0" smtClean="0"/>
              <a:t>//--------------------------------------------------------------------------------//</a:t>
            </a:r>
            <a:r>
              <a:rPr lang="en-US" altLang="zh-TW" sz="900" dirty="0"/>
              <a:t/>
            </a:r>
            <a:br>
              <a:rPr lang="en-US" altLang="zh-TW" sz="900" dirty="0"/>
            </a:br>
            <a:r>
              <a:rPr lang="en-US" altLang="zh-TW" sz="900" dirty="0"/>
              <a:t>    </a:t>
            </a:r>
            <a:r>
              <a:rPr lang="en-US" altLang="zh-TW" sz="900" dirty="0" err="1"/>
              <a:t>fake_x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generator_f</a:t>
            </a:r>
            <a:r>
              <a:rPr lang="en-US" altLang="zh-TW" sz="900" dirty="0"/>
              <a:t>(</a:t>
            </a:r>
            <a:r>
              <a:rPr lang="en-US" altLang="zh-TW" sz="900" dirty="0" err="1"/>
              <a:t>real_y</a:t>
            </a:r>
            <a:r>
              <a:rPr lang="en-US" altLang="zh-TW" sz="900" dirty="0"/>
              <a:t>, training=True)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cycled_y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generator_g</a:t>
            </a:r>
            <a:r>
              <a:rPr lang="en-US" altLang="zh-TW" sz="900" dirty="0"/>
              <a:t>(</a:t>
            </a:r>
            <a:r>
              <a:rPr lang="en-US" altLang="zh-TW" sz="900" dirty="0" err="1"/>
              <a:t>fake_x</a:t>
            </a:r>
            <a:r>
              <a:rPr lang="en-US" altLang="zh-TW" sz="900" dirty="0"/>
              <a:t>, training=True)</a:t>
            </a:r>
          </a:p>
          <a:p>
            <a:r>
              <a:rPr lang="en-US" altLang="zh-TW" sz="900" dirty="0" smtClean="0"/>
              <a:t>//----------------------------------------------------------------------------------//</a:t>
            </a:r>
            <a:r>
              <a:rPr lang="en-US" altLang="zh-TW" sz="900" dirty="0"/>
              <a:t/>
            </a:r>
            <a:br>
              <a:rPr lang="en-US" altLang="zh-TW" sz="900" dirty="0"/>
            </a:br>
            <a:r>
              <a:rPr lang="en-US" altLang="zh-TW" sz="900" dirty="0"/>
              <a:t>    # </a:t>
            </a:r>
            <a:r>
              <a:rPr lang="en-US" altLang="zh-TW" sz="900" dirty="0" err="1"/>
              <a:t>same_x</a:t>
            </a:r>
            <a:r>
              <a:rPr lang="en-US" altLang="zh-TW" sz="900" dirty="0"/>
              <a:t> and </a:t>
            </a:r>
            <a:r>
              <a:rPr lang="en-US" altLang="zh-TW" sz="900" dirty="0" err="1"/>
              <a:t>same_y</a:t>
            </a:r>
            <a:r>
              <a:rPr lang="en-US" altLang="zh-TW" sz="900" dirty="0"/>
              <a:t> are used for identity loss.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same_x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generator_f</a:t>
            </a:r>
            <a:r>
              <a:rPr lang="en-US" altLang="zh-TW" sz="900" dirty="0"/>
              <a:t>(</a:t>
            </a:r>
            <a:r>
              <a:rPr lang="en-US" altLang="zh-TW" sz="900" dirty="0" err="1"/>
              <a:t>real_x</a:t>
            </a:r>
            <a:r>
              <a:rPr lang="en-US" altLang="zh-TW" sz="900" dirty="0"/>
              <a:t>, training=True)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same_y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generator_g</a:t>
            </a:r>
            <a:r>
              <a:rPr lang="en-US" altLang="zh-TW" sz="900" dirty="0"/>
              <a:t>(</a:t>
            </a:r>
            <a:r>
              <a:rPr lang="en-US" altLang="zh-TW" sz="900" dirty="0" err="1"/>
              <a:t>real_y</a:t>
            </a:r>
            <a:r>
              <a:rPr lang="en-US" altLang="zh-TW" sz="900" dirty="0"/>
              <a:t>, training=True)</a:t>
            </a:r>
          </a:p>
          <a:p>
            <a:r>
              <a:rPr lang="en-US" altLang="zh-TW" sz="900" dirty="0" smtClean="0"/>
              <a:t>//-------------------------------------------------------------------------------------//</a:t>
            </a:r>
            <a:r>
              <a:rPr lang="en-US" altLang="zh-TW" sz="900" dirty="0"/>
              <a:t/>
            </a:r>
            <a:br>
              <a:rPr lang="en-US" altLang="zh-TW" sz="900" dirty="0"/>
            </a:br>
            <a:r>
              <a:rPr lang="en-US" altLang="zh-TW" sz="900" dirty="0"/>
              <a:t>    </a:t>
            </a:r>
            <a:r>
              <a:rPr lang="en-US" altLang="zh-TW" sz="900" dirty="0" err="1"/>
              <a:t>disc_real_x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discriminator_x</a:t>
            </a:r>
            <a:r>
              <a:rPr lang="en-US" altLang="zh-TW" sz="900" dirty="0"/>
              <a:t>(</a:t>
            </a:r>
            <a:r>
              <a:rPr lang="en-US" altLang="zh-TW" sz="900" dirty="0" err="1"/>
              <a:t>real_x</a:t>
            </a:r>
            <a:r>
              <a:rPr lang="en-US" altLang="zh-TW" sz="900" dirty="0"/>
              <a:t>, training=True)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disc_real_y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discriminator_y</a:t>
            </a:r>
            <a:r>
              <a:rPr lang="en-US" altLang="zh-TW" sz="900" dirty="0"/>
              <a:t>(</a:t>
            </a:r>
            <a:r>
              <a:rPr lang="en-US" altLang="zh-TW" sz="900" dirty="0" err="1"/>
              <a:t>real_y</a:t>
            </a:r>
            <a:r>
              <a:rPr lang="en-US" altLang="zh-TW" sz="900" dirty="0"/>
              <a:t>, training=True)</a:t>
            </a:r>
          </a:p>
          <a:p>
            <a:r>
              <a:rPr lang="en-US" altLang="zh-TW" sz="900" dirty="0" smtClean="0"/>
              <a:t>//------------------------------------------------------------------------------------//</a:t>
            </a:r>
            <a:r>
              <a:rPr lang="en-US" altLang="zh-TW" sz="900" dirty="0"/>
              <a:t/>
            </a:r>
            <a:br>
              <a:rPr lang="en-US" altLang="zh-TW" sz="900" dirty="0"/>
            </a:br>
            <a:r>
              <a:rPr lang="en-US" altLang="zh-TW" sz="900" dirty="0"/>
              <a:t>    </a:t>
            </a:r>
            <a:r>
              <a:rPr lang="en-US" altLang="zh-TW" sz="900" dirty="0" err="1"/>
              <a:t>disc_fake_x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discriminator_x</a:t>
            </a:r>
            <a:r>
              <a:rPr lang="en-US" altLang="zh-TW" sz="900" dirty="0"/>
              <a:t>(</a:t>
            </a:r>
            <a:r>
              <a:rPr lang="en-US" altLang="zh-TW" sz="900" dirty="0" err="1"/>
              <a:t>fake_x</a:t>
            </a:r>
            <a:r>
              <a:rPr lang="en-US" altLang="zh-TW" sz="900" dirty="0"/>
              <a:t>, training=True)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disc_fake_y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discriminator_y</a:t>
            </a:r>
            <a:r>
              <a:rPr lang="en-US" altLang="zh-TW" sz="900" dirty="0"/>
              <a:t>(</a:t>
            </a:r>
            <a:r>
              <a:rPr lang="en-US" altLang="zh-TW" sz="900" dirty="0" err="1"/>
              <a:t>fake_y</a:t>
            </a:r>
            <a:r>
              <a:rPr lang="en-US" altLang="zh-TW" sz="900" dirty="0"/>
              <a:t>, training=True)</a:t>
            </a:r>
          </a:p>
          <a:p>
            <a:r>
              <a:rPr lang="en-US" altLang="zh-TW" sz="900" dirty="0" smtClean="0"/>
              <a:t>//-------------------------------------------------------------------------------------//</a:t>
            </a:r>
            <a:r>
              <a:rPr lang="en-US" altLang="zh-TW" sz="900" dirty="0"/>
              <a:t/>
            </a:r>
            <a:br>
              <a:rPr lang="en-US" altLang="zh-TW" sz="900" dirty="0"/>
            </a:br>
            <a:r>
              <a:rPr lang="en-US" altLang="zh-TW" sz="900" dirty="0"/>
              <a:t>    # calculate the loss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gen_g_loss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generator_loss</a:t>
            </a:r>
            <a:r>
              <a:rPr lang="en-US" altLang="zh-TW" sz="900" dirty="0"/>
              <a:t>(</a:t>
            </a:r>
            <a:r>
              <a:rPr lang="en-US" altLang="zh-TW" sz="900" dirty="0" err="1"/>
              <a:t>disc_fake_y</a:t>
            </a:r>
            <a:r>
              <a:rPr lang="en-US" altLang="zh-TW" sz="900" dirty="0"/>
              <a:t>)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gen_f_loss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generator_loss</a:t>
            </a:r>
            <a:r>
              <a:rPr lang="en-US" altLang="zh-TW" sz="900" dirty="0"/>
              <a:t>(</a:t>
            </a:r>
            <a:r>
              <a:rPr lang="en-US" altLang="zh-TW" sz="900" dirty="0" err="1"/>
              <a:t>disc_fake_x</a:t>
            </a:r>
            <a:r>
              <a:rPr lang="en-US" altLang="zh-TW" sz="900" dirty="0"/>
              <a:t>)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smtClean="0"/>
              <a:t>//-----------------------------------------------------------------------------------//</a:t>
            </a:r>
            <a:endParaRPr lang="en-US" altLang="zh-TW" sz="900" dirty="0"/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total_cycle_loss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calc_cycle_loss</a:t>
            </a:r>
            <a:r>
              <a:rPr lang="en-US" altLang="zh-TW" sz="900" dirty="0"/>
              <a:t>(</a:t>
            </a:r>
            <a:r>
              <a:rPr lang="en-US" altLang="zh-TW" sz="900" dirty="0" err="1"/>
              <a:t>real_x</a:t>
            </a:r>
            <a:r>
              <a:rPr lang="en-US" altLang="zh-TW" sz="900" dirty="0"/>
              <a:t>, </a:t>
            </a:r>
            <a:r>
              <a:rPr lang="en-US" altLang="zh-TW" sz="900" dirty="0" err="1"/>
              <a:t>cycled_x</a:t>
            </a:r>
            <a:r>
              <a:rPr lang="en-US" altLang="zh-TW" sz="900" dirty="0"/>
              <a:t>) + </a:t>
            </a:r>
            <a:r>
              <a:rPr lang="en-US" altLang="zh-TW" sz="900" dirty="0" err="1"/>
              <a:t>calc_cycle_loss</a:t>
            </a:r>
            <a:r>
              <a:rPr lang="en-US" altLang="zh-TW" sz="900" dirty="0"/>
              <a:t>(</a:t>
            </a:r>
            <a:r>
              <a:rPr lang="en-US" altLang="zh-TW" sz="900" dirty="0" err="1"/>
              <a:t>real_y</a:t>
            </a:r>
            <a:r>
              <a:rPr lang="en-US" altLang="zh-TW" sz="900" dirty="0"/>
              <a:t>, </a:t>
            </a:r>
            <a:r>
              <a:rPr lang="en-US" altLang="zh-TW" sz="900" dirty="0" err="1"/>
              <a:t>cycled_y</a:t>
            </a:r>
            <a:r>
              <a:rPr lang="en-US" altLang="zh-TW" sz="900" dirty="0"/>
              <a:t>)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smtClean="0"/>
              <a:t>//-----------------------------------------------------------------------------------//</a:t>
            </a:r>
            <a:endParaRPr lang="en-US" altLang="zh-TW" sz="900" dirty="0"/>
          </a:p>
          <a:p>
            <a:r>
              <a:rPr lang="en-US" altLang="zh-TW" sz="900" dirty="0"/>
              <a:t>    # Total generator loss = adversarial loss + cycle loss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total_gen_g_loss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gen_g_loss</a:t>
            </a:r>
            <a:r>
              <a:rPr lang="en-US" altLang="zh-TW" sz="900" dirty="0"/>
              <a:t> + </a:t>
            </a:r>
            <a:r>
              <a:rPr lang="en-US" altLang="zh-TW" sz="900" dirty="0" err="1"/>
              <a:t>total_cycle_loss</a:t>
            </a:r>
            <a:r>
              <a:rPr lang="en-US" altLang="zh-TW" sz="900" dirty="0"/>
              <a:t> + </a:t>
            </a:r>
            <a:r>
              <a:rPr lang="en-US" altLang="zh-TW" sz="900" dirty="0" err="1"/>
              <a:t>identity_loss</a:t>
            </a:r>
            <a:r>
              <a:rPr lang="en-US" altLang="zh-TW" sz="900" dirty="0"/>
              <a:t>(</a:t>
            </a:r>
            <a:r>
              <a:rPr lang="en-US" altLang="zh-TW" sz="900" dirty="0" err="1"/>
              <a:t>real_y</a:t>
            </a:r>
            <a:r>
              <a:rPr lang="en-US" altLang="zh-TW" sz="900" dirty="0"/>
              <a:t>, </a:t>
            </a:r>
            <a:r>
              <a:rPr lang="en-US" altLang="zh-TW" sz="900" dirty="0" err="1"/>
              <a:t>same_y</a:t>
            </a:r>
            <a:r>
              <a:rPr lang="en-US" altLang="zh-TW" sz="900" dirty="0"/>
              <a:t>)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total_gen_f_loss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gen_f_loss</a:t>
            </a:r>
            <a:r>
              <a:rPr lang="en-US" altLang="zh-TW" sz="900" dirty="0"/>
              <a:t> + </a:t>
            </a:r>
            <a:r>
              <a:rPr lang="en-US" altLang="zh-TW" sz="900" dirty="0" err="1"/>
              <a:t>total_cycle_loss</a:t>
            </a:r>
            <a:r>
              <a:rPr lang="en-US" altLang="zh-TW" sz="900" dirty="0"/>
              <a:t> + </a:t>
            </a:r>
            <a:r>
              <a:rPr lang="en-US" altLang="zh-TW" sz="900" dirty="0" err="1"/>
              <a:t>identity_loss</a:t>
            </a:r>
            <a:r>
              <a:rPr lang="en-US" altLang="zh-TW" sz="900" dirty="0"/>
              <a:t>(</a:t>
            </a:r>
            <a:r>
              <a:rPr lang="en-US" altLang="zh-TW" sz="900" dirty="0" err="1"/>
              <a:t>real_x</a:t>
            </a:r>
            <a:r>
              <a:rPr lang="en-US" altLang="zh-TW" sz="900" dirty="0"/>
              <a:t>, </a:t>
            </a:r>
            <a:r>
              <a:rPr lang="en-US" altLang="zh-TW" sz="900" dirty="0" err="1"/>
              <a:t>same_x</a:t>
            </a:r>
            <a:r>
              <a:rPr lang="en-US" altLang="zh-TW" sz="900" dirty="0" smtClean="0"/>
              <a:t>)</a:t>
            </a:r>
          </a:p>
          <a:p>
            <a:r>
              <a:rPr lang="en-US" altLang="zh-TW" sz="900" dirty="0" smtClean="0"/>
              <a:t>//-----------------------------------------------------------------------------------//</a:t>
            </a:r>
            <a:r>
              <a:rPr lang="en-US" altLang="zh-TW" sz="900" dirty="0"/>
              <a:t/>
            </a:r>
            <a:br>
              <a:rPr lang="en-US" altLang="zh-TW" sz="900" dirty="0"/>
            </a:br>
            <a:r>
              <a:rPr lang="en-US" altLang="zh-TW" sz="900" dirty="0"/>
              <a:t>    </a:t>
            </a:r>
            <a:r>
              <a:rPr lang="en-US" altLang="zh-TW" sz="900" dirty="0" err="1"/>
              <a:t>disc_x_loss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discriminator_loss</a:t>
            </a:r>
            <a:r>
              <a:rPr lang="en-US" altLang="zh-TW" sz="900" dirty="0"/>
              <a:t>(</a:t>
            </a:r>
            <a:r>
              <a:rPr lang="en-US" altLang="zh-TW" sz="900" dirty="0" err="1"/>
              <a:t>disc_real_x</a:t>
            </a:r>
            <a:r>
              <a:rPr lang="en-US" altLang="zh-TW" sz="900" dirty="0"/>
              <a:t>, </a:t>
            </a:r>
            <a:r>
              <a:rPr lang="en-US" altLang="zh-TW" sz="900" dirty="0" err="1"/>
              <a:t>disc_fake_x</a:t>
            </a:r>
            <a:r>
              <a:rPr lang="en-US" altLang="zh-TW" sz="900" dirty="0"/>
              <a:t>)</a:t>
            </a:r>
          </a:p>
          <a:p>
            <a:r>
              <a:rPr lang="en-US" altLang="zh-TW" sz="900" dirty="0"/>
              <a:t>    </a:t>
            </a:r>
            <a:r>
              <a:rPr lang="en-US" altLang="zh-TW" sz="900" dirty="0" err="1"/>
              <a:t>disc_y_loss</a:t>
            </a:r>
            <a:r>
              <a:rPr lang="en-US" altLang="zh-TW" sz="900" dirty="0"/>
              <a:t> = </a:t>
            </a:r>
            <a:r>
              <a:rPr lang="en-US" altLang="zh-TW" sz="900" dirty="0" err="1"/>
              <a:t>discriminator_loss</a:t>
            </a:r>
            <a:r>
              <a:rPr lang="en-US" altLang="zh-TW" sz="900" dirty="0"/>
              <a:t>(</a:t>
            </a:r>
            <a:r>
              <a:rPr lang="en-US" altLang="zh-TW" sz="900" dirty="0" err="1"/>
              <a:t>disc_real_y</a:t>
            </a:r>
            <a:r>
              <a:rPr lang="en-US" altLang="zh-TW" sz="900" dirty="0"/>
              <a:t>, </a:t>
            </a:r>
            <a:r>
              <a:rPr lang="en-US" altLang="zh-TW" sz="900" dirty="0" err="1"/>
              <a:t>disc_fake_y</a:t>
            </a:r>
            <a:r>
              <a:rPr lang="en-US" altLang="zh-TW" sz="900" dirty="0"/>
              <a:t>)</a:t>
            </a:r>
            <a:endParaRPr lang="zh-TW" altLang="en-US" sz="900" dirty="0"/>
          </a:p>
        </p:txBody>
      </p:sp>
      <p:sp>
        <p:nvSpPr>
          <p:cNvPr id="4" name="矩形 3"/>
          <p:cNvSpPr/>
          <p:nvPr/>
        </p:nvSpPr>
        <p:spPr>
          <a:xfrm>
            <a:off x="3491880" y="121898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</a:rPr>
              <a:t>即使訓練循環看起來很複雜獲取預測計算損失</a:t>
            </a:r>
            <a:r>
              <a:rPr lang="en-US" altLang="zh-TW" dirty="0" smtClean="0">
                <a:solidFill>
                  <a:schemeClr val="bg1"/>
                </a:solidFill>
                <a:latin typeface="Adobe Gothic Std B" pitchFamily="34" charset="-128"/>
                <a:ea typeface="Adobe Gothic Std B" pitchFamily="34" charset="-128"/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8179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196752"/>
            <a:ext cx="7776864" cy="4392488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sz="3400" dirty="0"/>
              <a:t>for epoch in range(EPOCHS):</a:t>
            </a:r>
          </a:p>
          <a:p>
            <a:r>
              <a:rPr lang="en-US" altLang="zh-TW" sz="3400" dirty="0"/>
              <a:t>  start = </a:t>
            </a:r>
            <a:r>
              <a:rPr lang="en-US" altLang="zh-TW" sz="3400" dirty="0" err="1"/>
              <a:t>time.time</a:t>
            </a:r>
            <a:r>
              <a:rPr lang="en-US" altLang="zh-TW" sz="3400" dirty="0" smtClean="0"/>
              <a:t>()</a:t>
            </a:r>
          </a:p>
          <a:p>
            <a:r>
              <a:rPr lang="en-US" altLang="zh-TW" sz="3400" dirty="0"/>
              <a:t>//--------------------------------------------------------------------------------------------//</a:t>
            </a:r>
            <a:br>
              <a:rPr lang="en-US" altLang="zh-TW" sz="3400" dirty="0"/>
            </a:br>
            <a:r>
              <a:rPr lang="en-US" altLang="zh-TW" sz="3400" dirty="0"/>
              <a:t>  n = 0</a:t>
            </a:r>
          </a:p>
          <a:p>
            <a:r>
              <a:rPr lang="en-US" altLang="zh-TW" sz="3400" dirty="0"/>
              <a:t>  for </a:t>
            </a:r>
            <a:r>
              <a:rPr lang="en-US" altLang="zh-TW" sz="3400" dirty="0" err="1"/>
              <a:t>image_x</a:t>
            </a:r>
            <a:r>
              <a:rPr lang="en-US" altLang="zh-TW" sz="3400" dirty="0"/>
              <a:t>, </a:t>
            </a:r>
            <a:r>
              <a:rPr lang="en-US" altLang="zh-TW" sz="3400" dirty="0" err="1"/>
              <a:t>image_y</a:t>
            </a:r>
            <a:r>
              <a:rPr lang="en-US" altLang="zh-TW" sz="3400" dirty="0"/>
              <a:t> in tf.data.Dataset.zip((</a:t>
            </a:r>
            <a:r>
              <a:rPr lang="en-US" altLang="zh-TW" sz="3400" dirty="0" err="1"/>
              <a:t>train_horses</a:t>
            </a:r>
            <a:r>
              <a:rPr lang="en-US" altLang="zh-TW" sz="3400" dirty="0"/>
              <a:t>, </a:t>
            </a:r>
            <a:r>
              <a:rPr lang="en-US" altLang="zh-TW" sz="3400" dirty="0" err="1"/>
              <a:t>train_zebras</a:t>
            </a:r>
            <a:r>
              <a:rPr lang="en-US" altLang="zh-TW" sz="3400" dirty="0"/>
              <a:t>)):</a:t>
            </a:r>
          </a:p>
          <a:p>
            <a:r>
              <a:rPr lang="en-US" altLang="zh-TW" sz="3400" dirty="0"/>
              <a:t>    </a:t>
            </a:r>
            <a:r>
              <a:rPr lang="en-US" altLang="zh-TW" sz="3400" dirty="0" err="1"/>
              <a:t>train_step</a:t>
            </a:r>
            <a:r>
              <a:rPr lang="en-US" altLang="zh-TW" sz="3400" dirty="0"/>
              <a:t>(</a:t>
            </a:r>
            <a:r>
              <a:rPr lang="en-US" altLang="zh-TW" sz="3400" dirty="0" err="1"/>
              <a:t>image_x</a:t>
            </a:r>
            <a:r>
              <a:rPr lang="en-US" altLang="zh-TW" sz="3400" dirty="0"/>
              <a:t>, </a:t>
            </a:r>
            <a:r>
              <a:rPr lang="en-US" altLang="zh-TW" sz="3400" dirty="0" err="1"/>
              <a:t>image_y</a:t>
            </a:r>
            <a:r>
              <a:rPr lang="en-US" altLang="zh-TW" sz="3400" dirty="0"/>
              <a:t>)</a:t>
            </a:r>
          </a:p>
          <a:p>
            <a:r>
              <a:rPr lang="en-US" altLang="zh-TW" sz="3400" dirty="0"/>
              <a:t>    if n % 10 == 0:</a:t>
            </a:r>
          </a:p>
          <a:p>
            <a:r>
              <a:rPr lang="en-US" altLang="zh-TW" sz="3400" dirty="0"/>
              <a:t>      print ('.', end='')</a:t>
            </a:r>
          </a:p>
          <a:p>
            <a:r>
              <a:rPr lang="en-US" altLang="zh-TW" sz="3400" dirty="0"/>
              <a:t>    n+=</a:t>
            </a:r>
            <a:r>
              <a:rPr lang="en-US" altLang="zh-TW" sz="3400" dirty="0" smtClean="0"/>
              <a:t>1</a:t>
            </a:r>
          </a:p>
          <a:p>
            <a:r>
              <a:rPr lang="en-US" altLang="zh-TW" sz="3400" dirty="0" smtClean="0"/>
              <a:t>//--------------------------------------------------------------------------------------------//</a:t>
            </a:r>
            <a:r>
              <a:rPr lang="en-US" altLang="zh-TW" sz="3400" dirty="0"/>
              <a:t/>
            </a:r>
            <a:br>
              <a:rPr lang="en-US" altLang="zh-TW" sz="3400" dirty="0"/>
            </a:br>
            <a:r>
              <a:rPr lang="en-US" altLang="zh-TW" sz="3400" dirty="0"/>
              <a:t>  </a:t>
            </a:r>
            <a:r>
              <a:rPr lang="en-US" altLang="zh-TW" sz="3400" dirty="0" err="1"/>
              <a:t>clear_output</a:t>
            </a:r>
            <a:r>
              <a:rPr lang="en-US" altLang="zh-TW" sz="3400" dirty="0"/>
              <a:t>(wait=True)</a:t>
            </a:r>
          </a:p>
          <a:p>
            <a:r>
              <a:rPr lang="en-US" altLang="zh-TW" sz="3400" dirty="0"/>
              <a:t>  # Using a consistent image (</a:t>
            </a:r>
            <a:r>
              <a:rPr lang="en-US" altLang="zh-TW" sz="3400" dirty="0" err="1"/>
              <a:t>sample_horse</a:t>
            </a:r>
            <a:r>
              <a:rPr lang="en-US" altLang="zh-TW" sz="3400" dirty="0"/>
              <a:t>) so that the progress of the model</a:t>
            </a:r>
          </a:p>
          <a:p>
            <a:r>
              <a:rPr lang="en-US" altLang="zh-TW" sz="3400" dirty="0"/>
              <a:t>  # is clearly visible.</a:t>
            </a:r>
          </a:p>
          <a:p>
            <a:r>
              <a:rPr lang="en-US" altLang="zh-TW" sz="3400" dirty="0"/>
              <a:t>  </a:t>
            </a:r>
            <a:r>
              <a:rPr lang="en-US" altLang="zh-TW" sz="3400" dirty="0" err="1"/>
              <a:t>generate_images</a:t>
            </a:r>
            <a:r>
              <a:rPr lang="en-US" altLang="zh-TW" sz="3400" dirty="0"/>
              <a:t>(</a:t>
            </a:r>
            <a:r>
              <a:rPr lang="en-US" altLang="zh-TW" sz="3400" dirty="0" err="1"/>
              <a:t>generator_g</a:t>
            </a:r>
            <a:r>
              <a:rPr lang="en-US" altLang="zh-TW" sz="3400" dirty="0"/>
              <a:t>, </a:t>
            </a:r>
            <a:r>
              <a:rPr lang="en-US" altLang="zh-TW" sz="3400" dirty="0" err="1"/>
              <a:t>sample_horse</a:t>
            </a:r>
            <a:r>
              <a:rPr lang="en-US" altLang="zh-TW" sz="3400" dirty="0" smtClean="0"/>
              <a:t>)</a:t>
            </a:r>
          </a:p>
          <a:p>
            <a:r>
              <a:rPr lang="en-US" altLang="zh-TW" sz="3400" dirty="0"/>
              <a:t>//--------------------------------------------------------------------------------------------//</a:t>
            </a:r>
            <a:br>
              <a:rPr lang="en-US" altLang="zh-TW" sz="3400" dirty="0"/>
            </a:br>
            <a:r>
              <a:rPr lang="en-US" altLang="zh-TW" sz="3400" dirty="0"/>
              <a:t>  if (epoch + 1) % 5 == 0:</a:t>
            </a:r>
          </a:p>
          <a:p>
            <a:r>
              <a:rPr lang="en-US" altLang="zh-TW" sz="3400" dirty="0"/>
              <a:t>    </a:t>
            </a:r>
            <a:r>
              <a:rPr lang="en-US" altLang="zh-TW" sz="3400" dirty="0" err="1"/>
              <a:t>ckpt_save_path</a:t>
            </a:r>
            <a:r>
              <a:rPr lang="en-US" altLang="zh-TW" sz="3400" dirty="0"/>
              <a:t> = </a:t>
            </a:r>
            <a:r>
              <a:rPr lang="en-US" altLang="zh-TW" sz="3400" dirty="0" err="1"/>
              <a:t>ckpt_manager.save</a:t>
            </a:r>
            <a:r>
              <a:rPr lang="en-US" altLang="zh-TW" sz="3400" dirty="0"/>
              <a:t>()</a:t>
            </a:r>
          </a:p>
          <a:p>
            <a:r>
              <a:rPr lang="en-US" altLang="zh-TW" sz="3400" dirty="0"/>
              <a:t>    print ('Saving checkpoint for epoch {} at {}'.</a:t>
            </a:r>
            <a:r>
              <a:rPr lang="en-US" altLang="zh-TW" sz="3400" dirty="0" smtClean="0"/>
              <a:t>format(epoch+1,ckpt_save_path))</a:t>
            </a:r>
          </a:p>
          <a:p>
            <a:r>
              <a:rPr lang="en-US" altLang="zh-TW" sz="3400" dirty="0"/>
              <a:t>//--------------------------------------------------------------------------------------------//</a:t>
            </a:r>
            <a:br>
              <a:rPr lang="en-US" altLang="zh-TW" sz="3400" dirty="0"/>
            </a:br>
            <a:r>
              <a:rPr lang="en-US" altLang="zh-TW" sz="3400" dirty="0"/>
              <a:t>  print ('Time taken for epoch {} is {} sec\</a:t>
            </a:r>
            <a:r>
              <a:rPr lang="en-US" altLang="zh-TW" sz="3400" dirty="0" err="1"/>
              <a:t>n'.format</a:t>
            </a:r>
            <a:r>
              <a:rPr lang="en-US" altLang="zh-TW" sz="3400" dirty="0"/>
              <a:t>(epoch + 1</a:t>
            </a:r>
            <a:r>
              <a:rPr lang="en-US" altLang="zh-TW" sz="3400" dirty="0" smtClean="0"/>
              <a:t>,</a:t>
            </a:r>
            <a:r>
              <a:rPr lang="en-US" altLang="zh-TW" sz="3400" dirty="0"/>
              <a:t> </a:t>
            </a:r>
            <a:r>
              <a:rPr lang="en-US" altLang="zh-TW" sz="3400" dirty="0" err="1"/>
              <a:t>time.time</a:t>
            </a:r>
            <a:r>
              <a:rPr lang="en-US" altLang="zh-TW" sz="3400" dirty="0"/>
              <a:t>()-start))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697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692696"/>
            <a:ext cx="8568952" cy="5688632"/>
          </a:xfrm>
        </p:spPr>
        <p:txBody>
          <a:bodyPr>
            <a:normAutofit/>
          </a:bodyPr>
          <a:lstStyle/>
          <a:p>
            <a:r>
              <a:rPr lang="zh-TW" altLang="en-US" sz="2800" b="1" dirty="0" smtClean="0"/>
              <a:t>執行畫面 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   </a:t>
            </a:r>
            <a:endParaRPr lang="zh-TW" altLang="en-US" sz="28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68961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85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052736"/>
            <a:ext cx="8229600" cy="4325112"/>
          </a:xfrm>
          <a:ln>
            <a:noFill/>
          </a:ln>
        </p:spPr>
        <p:txBody>
          <a:bodyPr/>
          <a:lstStyle/>
          <a:p>
            <a:r>
              <a:rPr lang="en-US" altLang="zh-TW" sz="2400" dirty="0"/>
              <a:t># Run the trained model on the test dataset</a:t>
            </a:r>
          </a:p>
          <a:p>
            <a:r>
              <a:rPr lang="en-US" altLang="zh-TW" sz="2400" dirty="0"/>
              <a:t>for </a:t>
            </a:r>
            <a:r>
              <a:rPr lang="en-US" altLang="zh-TW" sz="2400" dirty="0" err="1"/>
              <a:t>inp</a:t>
            </a:r>
            <a:r>
              <a:rPr lang="en-US" altLang="zh-TW" sz="2400" dirty="0"/>
              <a:t> in </a:t>
            </a:r>
            <a:r>
              <a:rPr lang="en-US" altLang="zh-TW" sz="2400" dirty="0" err="1"/>
              <a:t>test_horses.take</a:t>
            </a:r>
            <a:r>
              <a:rPr lang="en-US" altLang="zh-TW" sz="2400" dirty="0"/>
              <a:t>(5):</a:t>
            </a:r>
          </a:p>
          <a:p>
            <a:r>
              <a:rPr lang="en-US" altLang="zh-TW" sz="2400" dirty="0"/>
              <a:t>  </a:t>
            </a:r>
            <a:r>
              <a:rPr lang="en-US" altLang="zh-TW" sz="2400" dirty="0" err="1"/>
              <a:t>generate_images</a:t>
            </a:r>
            <a:r>
              <a:rPr lang="en-US" altLang="zh-TW" sz="2400" dirty="0"/>
              <a:t>(</a:t>
            </a:r>
            <a:r>
              <a:rPr lang="en-US" altLang="zh-TW" sz="2400" dirty="0" err="1"/>
              <a:t>generator_g</a:t>
            </a:r>
            <a:r>
              <a:rPr lang="en-US" altLang="zh-TW" sz="2400" dirty="0"/>
              <a:t>, </a:t>
            </a:r>
            <a:r>
              <a:rPr lang="en-US" altLang="zh-TW" sz="2400" dirty="0" err="1"/>
              <a:t>inp</a:t>
            </a:r>
            <a:r>
              <a:rPr lang="en-US" altLang="zh-TW" sz="2400" dirty="0"/>
              <a:t>)</a:t>
            </a:r>
          </a:p>
          <a:p>
            <a:r>
              <a:rPr lang="en-US" altLang="zh-TW" sz="2000" dirty="0" smtClean="0"/>
              <a:t>//---------------------------------------------//</a:t>
            </a:r>
          </a:p>
          <a:p>
            <a:endParaRPr lang="zh-TW" altLang="en-US" sz="2000" dirty="0"/>
          </a:p>
          <a:p>
            <a:r>
              <a:rPr lang="zh-TW" altLang="en-US" sz="2000" dirty="0"/>
              <a:t>本教程展示瞭如何從</a:t>
            </a:r>
            <a:r>
              <a:rPr lang="en-US" altLang="zh-TW" sz="2000" dirty="0">
                <a:solidFill>
                  <a:srgbClr val="FFC000"/>
                </a:solidFill>
              </a:rPr>
              <a:t>Pix2Pix</a:t>
            </a:r>
            <a:r>
              <a:rPr lang="zh-TW" altLang="en-US" sz="2000" dirty="0"/>
              <a:t>教程中實現的生成器和鑑別器開始實現</a:t>
            </a:r>
            <a:r>
              <a:rPr lang="en-US" altLang="zh-TW" sz="2000" dirty="0" err="1"/>
              <a:t>CycleGAN</a:t>
            </a:r>
            <a:r>
              <a:rPr lang="zh-TW" altLang="en-US" sz="2000" dirty="0"/>
              <a:t>。下一步，您可以嘗試使用與</a:t>
            </a:r>
            <a:r>
              <a:rPr lang="en-US" altLang="zh-TW" sz="2000" dirty="0" err="1">
                <a:solidFill>
                  <a:srgbClr val="FFC000"/>
                </a:solidFill>
              </a:rPr>
              <a:t>Tensor</a:t>
            </a:r>
            <a:r>
              <a:rPr lang="en-US" altLang="zh-TW" sz="2000" dirty="0" err="1">
                <a:solidFill>
                  <a:srgbClr val="00B0F0"/>
                </a:solidFill>
              </a:rPr>
              <a:t>Flow</a:t>
            </a:r>
            <a:r>
              <a:rPr lang="zh-TW" altLang="en-US" sz="2000" dirty="0"/>
              <a:t>數據集不同的數據集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r>
              <a:rPr lang="en-US" altLang="zh-TW" sz="2000" dirty="0" smtClean="0">
                <a:latin typeface="Adobe Gothic Std B" pitchFamily="34" charset="-128"/>
              </a:rPr>
              <a:t>//-----------------------------------------------------//</a:t>
            </a:r>
            <a:endParaRPr lang="zh-TW" altLang="en-US" sz="2000" dirty="0">
              <a:latin typeface="Adobe Gothic Std B" pitchFamily="34" charset="-128"/>
            </a:endParaRPr>
          </a:p>
          <a:p>
            <a:r>
              <a:rPr lang="zh-TW" altLang="en-US" sz="2000" dirty="0">
                <a:latin typeface="Adobe Gothic Std B" pitchFamily="34" charset="-128"/>
              </a:rPr>
              <a:t>您也可以訓練更多的紀元來改善結果，或者可以實現</a:t>
            </a:r>
            <a:r>
              <a:rPr lang="zh-TW" altLang="en-US" sz="2000" dirty="0">
                <a:latin typeface="Adobe Gothic Std B" pitchFamily="34" charset="-128"/>
                <a:hlinkClick r:id="rId2"/>
              </a:rPr>
              <a:t>本文中</a:t>
            </a:r>
            <a:r>
              <a:rPr lang="zh-TW" altLang="en-US" sz="2000" dirty="0">
                <a:latin typeface="Adobe Gothic Std B" pitchFamily="34" charset="-128"/>
              </a:rPr>
              <a:t>使用的經過修改的</a:t>
            </a:r>
            <a:r>
              <a:rPr lang="en-US" altLang="zh-TW" sz="2000" dirty="0" err="1">
                <a:latin typeface="Adobe Gothic Std B" pitchFamily="34" charset="-128"/>
                <a:ea typeface="Adobe Gothic Std B" pitchFamily="34" charset="-128"/>
              </a:rPr>
              <a:t>ResNet</a:t>
            </a:r>
            <a:r>
              <a:rPr lang="zh-TW" altLang="en-US" sz="2000" dirty="0">
                <a:latin typeface="Adobe Gothic Std B" pitchFamily="34" charset="-128"/>
              </a:rPr>
              <a:t>生成器，而不是此處使用的</a:t>
            </a:r>
            <a:r>
              <a:rPr lang="en-US" altLang="zh-TW" sz="2000" dirty="0">
                <a:latin typeface="Adobe Gothic Std B" pitchFamily="34" charset="-128"/>
                <a:ea typeface="Adobe Gothic Std B" pitchFamily="34" charset="-128"/>
              </a:rPr>
              <a:t>U-Net</a:t>
            </a:r>
            <a:r>
              <a:rPr lang="zh-TW" altLang="en-US" sz="2000" dirty="0">
                <a:latin typeface="Adobe Gothic Std B" pitchFamily="34" charset="-128"/>
              </a:rPr>
              <a:t>生成器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655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1584176" cy="648072"/>
          </a:xfrm>
        </p:spPr>
        <p:txBody>
          <a:bodyPr>
            <a:normAutofit fontScale="90000"/>
          </a:bodyPr>
          <a:lstStyle/>
          <a:p>
            <a:r>
              <a:rPr lang="zh-TW" altLang="en-US" sz="2800" dirty="0" smtClean="0"/>
              <a:t>參考文獻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84784"/>
            <a:ext cx="8352928" cy="936103"/>
          </a:xfrm>
        </p:spPr>
        <p:txBody>
          <a:bodyPr>
            <a:noAutofit/>
          </a:bodyPr>
          <a:lstStyle/>
          <a:p>
            <a:r>
              <a:rPr lang="en-US" altLang="zh-TW" sz="2000" dirty="0">
                <a:hlinkClick r:id="rId2"/>
              </a:rPr>
              <a:t>https://colab.research.google.com/github/tensorflow/docs/blob/master/site/en/tutorials/generative/cyclegan.ipynb?pli=1#scrollTo=KBKUV2sKXDbY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013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229600" cy="1066800"/>
          </a:xfrm>
        </p:spPr>
        <p:txBody>
          <a:bodyPr>
            <a:noAutofit/>
          </a:bodyPr>
          <a:lstStyle/>
          <a:p>
            <a:r>
              <a:rPr lang="zh-TW" altLang="en-US" sz="2800" b="0" dirty="0">
                <a:latin typeface="Adobe Gothic Std B" pitchFamily="34" charset="-128"/>
              </a:rPr>
              <a:t>您需要的只是源數據集和目標數據</a:t>
            </a:r>
            <a:r>
              <a:rPr lang="zh-TW" altLang="en-US" sz="2800" b="0" dirty="0" smtClean="0">
                <a:latin typeface="Adobe Gothic Std B" pitchFamily="34" charset="-128"/>
              </a:rPr>
              <a:t>集</a:t>
            </a:r>
            <a:r>
              <a:rPr lang="en-US" altLang="zh-TW" sz="2800" b="0" dirty="0" smtClean="0"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TW" sz="2800" b="0" dirty="0" smtClean="0">
                <a:latin typeface="Adobe Gothic Std B" pitchFamily="34" charset="-128"/>
                <a:ea typeface="Adobe Gothic Std B" pitchFamily="34" charset="-128"/>
              </a:rPr>
            </a:br>
            <a:r>
              <a:rPr lang="zh-TW" altLang="en-US" sz="2800" b="0" dirty="0" smtClean="0">
                <a:latin typeface="Adobe Gothic Std B" pitchFamily="34" charset="-128"/>
              </a:rPr>
              <a:t>（僅</a:t>
            </a:r>
            <a:r>
              <a:rPr lang="zh-TW" altLang="en-US" sz="2800" b="0" dirty="0">
                <a:latin typeface="Adobe Gothic Std B" pitchFamily="34" charset="-128"/>
              </a:rPr>
              <a:t>是圖像目錄）</a:t>
            </a:r>
            <a:endParaRPr lang="zh-TW" altLang="en-US" sz="2800" dirty="0">
              <a:latin typeface="Adobe Gothic Std B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62026"/>
            <a:ext cx="4824536" cy="494136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32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2818656" cy="701824"/>
          </a:xfrm>
        </p:spPr>
        <p:txBody>
          <a:bodyPr>
            <a:normAutofit/>
          </a:bodyPr>
          <a:lstStyle/>
          <a:p>
            <a:r>
              <a:rPr lang="zh-TW" altLang="en-US" sz="3200" b="0" dirty="0"/>
              <a:t>設置輸入</a:t>
            </a:r>
            <a:r>
              <a:rPr lang="zh-TW" altLang="en-US" sz="3200" b="0" dirty="0" smtClean="0"/>
              <a:t>管道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3251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TW" altLang="en-US" sz="2000" dirty="0" smtClean="0"/>
              <a:t>安裝</a:t>
            </a:r>
            <a:r>
              <a:rPr lang="en-US" altLang="zh-TW" sz="2000" dirty="0" err="1">
                <a:solidFill>
                  <a:srgbClr val="FFC000"/>
                </a:solidFill>
              </a:rPr>
              <a:t>T</a:t>
            </a:r>
            <a:r>
              <a:rPr lang="en-US" altLang="zh-TW" sz="2000" dirty="0" err="1" smtClean="0">
                <a:solidFill>
                  <a:srgbClr val="FFC000"/>
                </a:solidFill>
              </a:rPr>
              <a:t>ensorflow_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examples</a:t>
            </a:r>
            <a:r>
              <a:rPr lang="zh-TW" altLang="en-US" sz="2000" dirty="0" smtClean="0"/>
              <a:t>軟</a:t>
            </a:r>
            <a:r>
              <a:rPr lang="zh-TW" altLang="en-US" sz="2000" dirty="0"/>
              <a:t>件</a:t>
            </a:r>
            <a:r>
              <a:rPr lang="zh-TW" altLang="en-US" sz="2000" dirty="0" smtClean="0"/>
              <a:t>包</a:t>
            </a:r>
            <a:endParaRPr lang="en-US" altLang="zh-TW" sz="2000" dirty="0" smtClean="0"/>
          </a:p>
          <a:p>
            <a:r>
              <a:rPr lang="en-US" altLang="zh-TW" sz="2000" dirty="0" smtClean="0"/>
              <a:t>//----------------------------------------------------------------------//</a:t>
            </a:r>
          </a:p>
          <a:p>
            <a:r>
              <a:rPr lang="en-US" altLang="zh-TW" sz="2000" dirty="0"/>
              <a:t>!pip install </a:t>
            </a:r>
            <a:r>
              <a:rPr lang="en-US" altLang="zh-TW" sz="2000" dirty="0" err="1"/>
              <a:t>git+https</a:t>
            </a:r>
            <a:r>
              <a:rPr lang="en-US" altLang="zh-TW" sz="2000" dirty="0"/>
              <a:t>://</a:t>
            </a:r>
            <a:r>
              <a:rPr lang="en-US" altLang="zh-TW" sz="2000" dirty="0" smtClean="0"/>
              <a:t>github.com/</a:t>
            </a:r>
            <a:r>
              <a:rPr lang="en-US" altLang="zh-TW" sz="2000" dirty="0" err="1" smtClean="0"/>
              <a:t>tensorflow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examples.git</a:t>
            </a:r>
            <a:endParaRPr lang="en-US" altLang="zh-TW" sz="2000" dirty="0" smtClean="0"/>
          </a:p>
          <a:p>
            <a:r>
              <a:rPr lang="en-US" altLang="zh-TW" sz="2000" dirty="0"/>
              <a:t>import 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 as </a:t>
            </a:r>
            <a:r>
              <a:rPr lang="en-US" altLang="zh-TW" sz="2000" dirty="0" err="1" smtClean="0"/>
              <a:t>tf</a:t>
            </a:r>
            <a:endParaRPr lang="en-US" altLang="zh-TW" sz="2000" dirty="0" smtClean="0"/>
          </a:p>
          <a:p>
            <a:r>
              <a:rPr lang="en-US" altLang="zh-TW" sz="2000" dirty="0"/>
              <a:t>import </a:t>
            </a:r>
            <a:r>
              <a:rPr lang="en-US" altLang="zh-TW" sz="2000" dirty="0" err="1"/>
              <a:t>tensorflow_datasets</a:t>
            </a:r>
            <a:r>
              <a:rPr lang="en-US" altLang="zh-TW" sz="2000" dirty="0"/>
              <a:t> as </a:t>
            </a:r>
            <a:r>
              <a:rPr lang="en-US" altLang="zh-TW" sz="2000" dirty="0" err="1"/>
              <a:t>tfds</a:t>
            </a:r>
            <a:endParaRPr lang="en-US" altLang="zh-TW" sz="2000" dirty="0"/>
          </a:p>
          <a:p>
            <a:r>
              <a:rPr lang="en-US" altLang="zh-TW" sz="2000" dirty="0"/>
              <a:t>from tensorflow_examples.models.pix2pix import </a:t>
            </a:r>
            <a:r>
              <a:rPr lang="en-US" altLang="zh-TW" sz="2000" dirty="0" smtClean="0"/>
              <a:t>pix2pix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/>
              <a:t>import </a:t>
            </a:r>
            <a:r>
              <a:rPr lang="en-US" altLang="zh-TW" sz="2000" dirty="0" err="1"/>
              <a:t>os</a:t>
            </a:r>
            <a:endParaRPr lang="en-US" altLang="zh-TW" sz="2000" dirty="0"/>
          </a:p>
          <a:p>
            <a:r>
              <a:rPr lang="en-US" altLang="zh-TW" sz="2000" dirty="0"/>
              <a:t>import time</a:t>
            </a:r>
          </a:p>
          <a:p>
            <a:r>
              <a:rPr lang="en-US" altLang="zh-TW" sz="2000" dirty="0"/>
              <a:t>import </a:t>
            </a:r>
            <a:r>
              <a:rPr lang="en-US" altLang="zh-TW" sz="2000" dirty="0" err="1"/>
              <a:t>matplotlib.pyplot</a:t>
            </a:r>
            <a:r>
              <a:rPr lang="en-US" altLang="zh-TW" sz="2000" dirty="0"/>
              <a:t> as </a:t>
            </a:r>
            <a:r>
              <a:rPr lang="en-US" altLang="zh-TW" sz="2000" dirty="0" err="1"/>
              <a:t>plt</a:t>
            </a:r>
            <a:endParaRPr lang="en-US" altLang="zh-TW" sz="2000" dirty="0"/>
          </a:p>
          <a:p>
            <a:r>
              <a:rPr lang="en-US" altLang="zh-TW" sz="2000" dirty="0"/>
              <a:t>from </a:t>
            </a:r>
            <a:r>
              <a:rPr lang="en-US" altLang="zh-TW" sz="2000" dirty="0" err="1"/>
              <a:t>IPython.display</a:t>
            </a:r>
            <a:r>
              <a:rPr lang="en-US" altLang="zh-TW" sz="2000" dirty="0"/>
              <a:t> import </a:t>
            </a:r>
            <a:r>
              <a:rPr lang="en-US" altLang="zh-TW" sz="2000" dirty="0" err="1" smtClean="0"/>
              <a:t>clear_output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err="1"/>
              <a:t>tfds.disable_progress_bar</a:t>
            </a:r>
            <a:r>
              <a:rPr lang="en-US" altLang="zh-TW" sz="2000" dirty="0"/>
              <a:t>()</a:t>
            </a:r>
          </a:p>
          <a:p>
            <a:r>
              <a:rPr lang="en-US" altLang="zh-TW" sz="2000" dirty="0"/>
              <a:t>AUTOTUNE = </a:t>
            </a:r>
            <a:r>
              <a:rPr lang="en-US" altLang="zh-TW" sz="2000" dirty="0" err="1"/>
              <a:t>tf.data.experimental.AUTOTUNE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719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3034680" cy="931504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輸入</a:t>
            </a:r>
            <a:r>
              <a:rPr lang="zh-TW" altLang="en-US" sz="3200" dirty="0" smtClean="0"/>
              <a:t>管道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988840"/>
            <a:ext cx="8229600" cy="4325112"/>
          </a:xfrm>
        </p:spPr>
        <p:txBody>
          <a:bodyPr>
            <a:normAutofit/>
          </a:bodyPr>
          <a:lstStyle/>
          <a:p>
            <a:r>
              <a:rPr lang="zh-TW" altLang="en-US" b="1" dirty="0" smtClean="0">
                <a:latin typeface="Adobe Gothic Std B" pitchFamily="34" charset="-128"/>
              </a:rPr>
              <a:t>本</a:t>
            </a:r>
            <a:r>
              <a:rPr lang="zh-TW" altLang="en-US" b="1" dirty="0">
                <a:latin typeface="Adobe Gothic Std B" pitchFamily="34" charset="-128"/>
              </a:rPr>
              <a:t>教程訓練了一個模型，以將馬的圖像轉換為斑馬的圖像。您可以</a:t>
            </a:r>
            <a:r>
              <a:rPr lang="zh-TW" altLang="en-US" b="1" dirty="0">
                <a:latin typeface="Adobe Gothic Std B" pitchFamily="34" charset="-128"/>
                <a:hlinkClick r:id="rId2"/>
              </a:rPr>
              <a:t>在此處</a:t>
            </a:r>
            <a:r>
              <a:rPr lang="zh-TW" altLang="en-US" b="1" dirty="0">
                <a:latin typeface="Adobe Gothic Std B" pitchFamily="34" charset="-128"/>
              </a:rPr>
              <a:t>找到該數據集和類似的數據集。</a:t>
            </a:r>
          </a:p>
          <a:p>
            <a:r>
              <a:rPr lang="zh-TW" altLang="en-US" b="1" dirty="0" smtClean="0">
                <a:latin typeface="Adobe Gothic Std B" pitchFamily="34" charset="-128"/>
              </a:rPr>
              <a:t>這些</a:t>
            </a:r>
            <a:r>
              <a:rPr lang="zh-TW" altLang="en-US" b="1" dirty="0">
                <a:latin typeface="Adobe Gothic Std B" pitchFamily="34" charset="-128"/>
              </a:rPr>
              <a:t>是一些避免過度擬合的圖像增強</a:t>
            </a:r>
            <a:r>
              <a:rPr lang="zh-TW" altLang="en-US" b="1" dirty="0" smtClean="0">
                <a:latin typeface="Adobe Gothic Std B" pitchFamily="34" charset="-128"/>
              </a:rPr>
              <a:t>技術。</a:t>
            </a:r>
            <a:endParaRPr lang="zh-TW" altLang="en-US" b="1" dirty="0">
              <a:latin typeface="Adobe Gothic Std B" pitchFamily="34" charset="-128"/>
            </a:endParaRPr>
          </a:p>
          <a:p>
            <a:r>
              <a:rPr lang="zh-TW" altLang="en-US" b="1" dirty="0">
                <a:latin typeface="Adobe Gothic Std B" pitchFamily="34" charset="-128"/>
              </a:rPr>
              <a:t>這類似於在</a:t>
            </a:r>
            <a:r>
              <a:rPr lang="en-US" altLang="zh-TW" b="1" dirty="0">
                <a:latin typeface="Adobe Gothic Std B" pitchFamily="34" charset="-128"/>
                <a:ea typeface="Adobe Gothic Std B" pitchFamily="34" charset="-128"/>
                <a:hlinkClick r:id="rId3"/>
              </a:rPr>
              <a:t>pix2pix</a:t>
            </a:r>
            <a:r>
              <a:rPr lang="zh-TW" altLang="en-US" b="1" dirty="0">
                <a:latin typeface="Adobe Gothic Std B" pitchFamily="34" charset="-128"/>
              </a:rPr>
              <a:t>中</a:t>
            </a:r>
            <a:r>
              <a:rPr lang="zh-TW" altLang="en-US" b="1" dirty="0">
                <a:latin typeface="Adobe Gothic Std B" pitchFamily="34" charset="-128"/>
                <a:hlinkClick r:id="rId3"/>
              </a:rPr>
              <a:t>所做</a:t>
            </a:r>
            <a:r>
              <a:rPr lang="zh-TW" altLang="en-US" b="1" dirty="0" smtClean="0">
                <a:latin typeface="Adobe Gothic Std B" pitchFamily="34" charset="-128"/>
                <a:hlinkClick r:id="rId3"/>
              </a:rPr>
              <a:t>的</a:t>
            </a:r>
            <a:r>
              <a:rPr lang="zh-TW" altLang="en-US" b="1" dirty="0" smtClean="0">
                <a:latin typeface="Adobe Gothic Std B" pitchFamily="34" charset="-128"/>
              </a:rPr>
              <a:t>在</a:t>
            </a:r>
            <a:r>
              <a:rPr lang="zh-TW" altLang="en-US" b="1" dirty="0">
                <a:latin typeface="Adobe Gothic Std B" pitchFamily="34" charset="-128"/>
              </a:rPr>
              <a:t>隨機抖動中，圖像被調整為</a:t>
            </a:r>
            <a:r>
              <a:rPr lang="en-US" altLang="zh-TW" b="1" dirty="0">
                <a:latin typeface="Adobe Gothic Std B" pitchFamily="34" charset="-128"/>
                <a:ea typeface="Adobe Gothic Std B" pitchFamily="34" charset="-128"/>
              </a:rPr>
              <a:t>286 x 286</a:t>
            </a:r>
            <a:r>
              <a:rPr lang="zh-TW" altLang="en-US" b="1" dirty="0">
                <a:latin typeface="Adobe Gothic Std B" pitchFamily="34" charset="-128"/>
              </a:rPr>
              <a:t>，然後隨機裁剪為</a:t>
            </a:r>
            <a:r>
              <a:rPr lang="en-US" altLang="zh-TW" b="1" dirty="0">
                <a:latin typeface="Adobe Gothic Std B" pitchFamily="34" charset="-128"/>
                <a:ea typeface="Adobe Gothic Std B" pitchFamily="34" charset="-128"/>
              </a:rPr>
              <a:t>256 x 256</a:t>
            </a:r>
            <a:r>
              <a:rPr lang="zh-TW" altLang="en-US" b="1" dirty="0">
                <a:latin typeface="Adobe Gothic Std B" pitchFamily="34" charset="-128"/>
              </a:rPr>
              <a:t>。</a:t>
            </a:r>
          </a:p>
          <a:p>
            <a:r>
              <a:rPr lang="zh-TW" altLang="en-US" b="1" dirty="0">
                <a:latin typeface="Adobe Gothic Std B" pitchFamily="34" charset="-128"/>
              </a:rPr>
              <a:t>在隨機鏡像中，圖像會水平（即從左到右）隨機翻轉。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38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2026568" cy="864096"/>
          </a:xfrm>
        </p:spPr>
        <p:txBody>
          <a:bodyPr>
            <a:normAutofit/>
          </a:bodyPr>
          <a:lstStyle/>
          <a:p>
            <a:r>
              <a:rPr lang="zh-TW" altLang="en-US" sz="3600" b="0" dirty="0" smtClean="0">
                <a:latin typeface="Adobe Gothic Std B" pitchFamily="34" charset="-128"/>
              </a:rPr>
              <a:t>輸入檔案</a:t>
            </a:r>
            <a:endParaRPr lang="zh-TW" altLang="en-US" sz="3600" dirty="0">
              <a:latin typeface="Adobe Gothic Std B" pitchFamily="34" charset="-128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28800"/>
            <a:ext cx="8867328" cy="4769625"/>
          </a:xfrm>
        </p:spPr>
        <p:txBody>
          <a:bodyPr/>
          <a:lstStyle/>
          <a:p>
            <a:r>
              <a:rPr lang="en-US" altLang="zh-TW" sz="2000" dirty="0"/>
              <a:t>dataset, metadata = </a:t>
            </a:r>
            <a:r>
              <a:rPr lang="en-US" altLang="zh-TW" sz="2000" dirty="0" err="1"/>
              <a:t>tfds.load</a:t>
            </a:r>
            <a:r>
              <a:rPr lang="en-US" altLang="zh-TW" sz="2000" dirty="0"/>
              <a:t>('</a:t>
            </a:r>
            <a:r>
              <a:rPr lang="en-US" altLang="zh-TW" sz="2000" dirty="0" err="1"/>
              <a:t>cycle_gan</a:t>
            </a:r>
            <a:r>
              <a:rPr lang="en-US" altLang="zh-TW" sz="2000" dirty="0"/>
              <a:t>/horse2zebra</a:t>
            </a:r>
            <a:r>
              <a:rPr lang="en-US" altLang="zh-TW" sz="2000" dirty="0" smtClean="0"/>
              <a:t>',with_info=True</a:t>
            </a:r>
            <a:r>
              <a:rPr lang="en-US" altLang="zh-TW" sz="2000" dirty="0"/>
              <a:t>, </a:t>
            </a:r>
            <a:r>
              <a:rPr lang="en-US" altLang="zh-TW" sz="2000" dirty="0" err="1"/>
              <a:t>as_supervised</a:t>
            </a:r>
            <a:r>
              <a:rPr lang="en-US" altLang="zh-TW" sz="2000" dirty="0"/>
              <a:t>=True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err="1"/>
              <a:t>train_horses</a:t>
            </a:r>
            <a:r>
              <a:rPr lang="en-US" altLang="zh-TW" sz="2000" dirty="0"/>
              <a:t>, </a:t>
            </a:r>
            <a:r>
              <a:rPr lang="en-US" altLang="zh-TW" sz="2000" dirty="0" err="1"/>
              <a:t>train_zebras</a:t>
            </a:r>
            <a:r>
              <a:rPr lang="en-US" altLang="zh-TW" sz="2000" dirty="0"/>
              <a:t> = dataset['</a:t>
            </a:r>
            <a:r>
              <a:rPr lang="en-US" altLang="zh-TW" sz="2000" dirty="0" err="1"/>
              <a:t>trainA</a:t>
            </a:r>
            <a:r>
              <a:rPr lang="en-US" altLang="zh-TW" sz="2000" dirty="0"/>
              <a:t>'], dataset['</a:t>
            </a:r>
            <a:r>
              <a:rPr lang="en-US" altLang="zh-TW" sz="2000" dirty="0" err="1"/>
              <a:t>trainB</a:t>
            </a:r>
            <a:r>
              <a:rPr lang="en-US" altLang="zh-TW" sz="2000" dirty="0"/>
              <a:t>']</a:t>
            </a:r>
          </a:p>
          <a:p>
            <a:r>
              <a:rPr lang="en-US" altLang="zh-TW" sz="2000" dirty="0" err="1"/>
              <a:t>test_horses</a:t>
            </a:r>
            <a:r>
              <a:rPr lang="en-US" altLang="zh-TW" sz="2000" dirty="0"/>
              <a:t>, </a:t>
            </a:r>
            <a:r>
              <a:rPr lang="en-US" altLang="zh-TW" sz="2000" dirty="0" err="1"/>
              <a:t>test_zebras</a:t>
            </a:r>
            <a:r>
              <a:rPr lang="en-US" altLang="zh-TW" sz="2000" dirty="0"/>
              <a:t> = dataset['</a:t>
            </a:r>
            <a:r>
              <a:rPr lang="en-US" altLang="zh-TW" sz="2000" dirty="0" err="1"/>
              <a:t>testA</a:t>
            </a:r>
            <a:r>
              <a:rPr lang="en-US" altLang="zh-TW" sz="2000" dirty="0"/>
              <a:t>'], dataset['</a:t>
            </a:r>
            <a:r>
              <a:rPr lang="en-US" altLang="zh-TW" sz="2000" dirty="0" err="1"/>
              <a:t>testB</a:t>
            </a:r>
            <a:r>
              <a:rPr lang="en-US" altLang="zh-TW" sz="2000" dirty="0"/>
              <a:t>']</a:t>
            </a:r>
            <a:endParaRPr lang="en-US" altLang="zh-TW" sz="2000" dirty="0" smtClean="0"/>
          </a:p>
          <a:p>
            <a:r>
              <a:rPr lang="en-US" altLang="zh-TW" sz="1800" dirty="0" smtClean="0">
                <a:latin typeface="Adobe Gothic Std B" pitchFamily="34" charset="-128"/>
                <a:ea typeface="Adobe Gothic Std B" pitchFamily="34" charset="-128"/>
              </a:rPr>
              <a:t>//---------------</a:t>
            </a:r>
            <a:r>
              <a:rPr lang="zh-TW" altLang="en-US" sz="1800" dirty="0" smtClean="0">
                <a:latin typeface="Adobe Gothic Std B" pitchFamily="34" charset="-128"/>
              </a:rPr>
              <a:t>讀取檔案</a:t>
            </a:r>
            <a:r>
              <a:rPr lang="en-US" altLang="zh-TW" sz="1800" dirty="0" smtClean="0">
                <a:latin typeface="Adobe Gothic Std B" pitchFamily="34" charset="-128"/>
              </a:rPr>
              <a:t>-----------------//</a:t>
            </a:r>
            <a:endParaRPr lang="en-US" altLang="zh-TW" sz="1800" dirty="0"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altLang="zh-TW" sz="1800" dirty="0" smtClean="0">
                <a:latin typeface="Adobe Gothic Std B" pitchFamily="34" charset="-128"/>
              </a:rPr>
              <a:t>//---------------</a:t>
            </a:r>
            <a:r>
              <a:rPr lang="zh-TW" altLang="en-US" sz="1800" dirty="0" smtClean="0">
                <a:latin typeface="Adobe Gothic Std B" pitchFamily="34" charset="-128"/>
              </a:rPr>
              <a:t>執行後畫面</a:t>
            </a:r>
            <a:r>
              <a:rPr lang="en-US" altLang="zh-TW" sz="1800" dirty="0" smtClean="0">
                <a:latin typeface="Adobe Gothic Std B" pitchFamily="34" charset="-128"/>
              </a:rPr>
              <a:t>--------------//</a:t>
            </a:r>
            <a:endParaRPr lang="en-US" altLang="zh-TW" sz="1800" dirty="0">
              <a:latin typeface="Adobe Gothic Std B" pitchFamily="34" charset="-128"/>
              <a:ea typeface="Adobe Gothic Std B" pitchFamily="34" charset="-128"/>
            </a:endParaRPr>
          </a:p>
          <a:p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14" y="3861048"/>
            <a:ext cx="8352928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20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43608" y="1196752"/>
            <a:ext cx="6912768" cy="5256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TW" sz="1800" b="1" dirty="0"/>
              <a:t>BUFFER_SIZE = </a:t>
            </a:r>
            <a:r>
              <a:rPr lang="en-US" altLang="zh-TW" sz="1800" b="1" dirty="0" smtClean="0"/>
              <a:t>1000//</a:t>
            </a:r>
            <a:r>
              <a:rPr lang="zh-TW" altLang="en-US" sz="1800" b="1" dirty="0" smtClean="0"/>
              <a:t>大小</a:t>
            </a:r>
            <a:endParaRPr lang="en-US" altLang="zh-TW" sz="1800" b="1" dirty="0"/>
          </a:p>
          <a:p>
            <a:r>
              <a:rPr lang="en-US" altLang="zh-TW" sz="1800" b="1" dirty="0"/>
              <a:t>BATCH_SIZE = </a:t>
            </a:r>
            <a:r>
              <a:rPr lang="en-US" altLang="zh-TW" sz="1800" b="1" dirty="0" smtClean="0"/>
              <a:t>1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//</a:t>
            </a:r>
            <a:endParaRPr lang="en-US" altLang="zh-TW" sz="1800" b="1" dirty="0"/>
          </a:p>
          <a:p>
            <a:r>
              <a:rPr lang="en-US" altLang="zh-TW" sz="1800" b="1" dirty="0"/>
              <a:t>IMG_WIDTH = </a:t>
            </a:r>
            <a:r>
              <a:rPr lang="en-US" altLang="zh-TW" sz="1800" b="1" dirty="0" smtClean="0"/>
              <a:t>256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//</a:t>
            </a:r>
            <a:r>
              <a:rPr lang="zh-TW" altLang="en-US" sz="1800" b="1" dirty="0" smtClean="0"/>
              <a:t> 長寬</a:t>
            </a:r>
            <a:endParaRPr lang="en-US" altLang="zh-TW" sz="1800" b="1" dirty="0"/>
          </a:p>
          <a:p>
            <a:r>
              <a:rPr lang="en-US" altLang="zh-TW" sz="1800" b="1" dirty="0"/>
              <a:t>IMG_HEIGHT = </a:t>
            </a:r>
            <a:r>
              <a:rPr lang="en-US" altLang="zh-TW" sz="1800" b="1" dirty="0" smtClean="0"/>
              <a:t>256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//</a:t>
            </a:r>
          </a:p>
          <a:p>
            <a:r>
              <a:rPr lang="en-US" altLang="zh-TW" sz="1800" b="1" dirty="0" smtClean="0"/>
              <a:t>//-------------------------------------------------//</a:t>
            </a:r>
          </a:p>
          <a:p>
            <a:r>
              <a:rPr lang="zh-TW" altLang="en-US" sz="1800" b="1" dirty="0" smtClean="0"/>
              <a:t>  </a:t>
            </a:r>
            <a:r>
              <a:rPr lang="en-US" altLang="zh-TW" sz="1800" b="1" dirty="0" err="1" smtClean="0"/>
              <a:t>def</a:t>
            </a:r>
            <a:r>
              <a:rPr lang="en-US" altLang="zh-TW" sz="1800" b="1" dirty="0"/>
              <a:t> </a:t>
            </a:r>
            <a:r>
              <a:rPr lang="en-US" altLang="zh-TW" sz="1800" b="1" dirty="0" err="1"/>
              <a:t>random_crop</a:t>
            </a:r>
            <a:r>
              <a:rPr lang="en-US" altLang="zh-TW" sz="1800" b="1" dirty="0"/>
              <a:t>(image</a:t>
            </a:r>
            <a:r>
              <a:rPr lang="en-US" altLang="zh-TW" sz="1800" b="1" dirty="0" smtClean="0"/>
              <a:t>):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//</a:t>
            </a:r>
            <a:r>
              <a:rPr lang="zh-TW" altLang="en-US" sz="1800" b="1" dirty="0" smtClean="0"/>
              <a:t> 讀取圖片</a:t>
            </a:r>
            <a:endParaRPr lang="en-US" altLang="zh-TW" sz="1800" b="1" dirty="0"/>
          </a:p>
          <a:p>
            <a:r>
              <a:rPr lang="en-US" altLang="zh-TW" sz="1800" b="1" dirty="0"/>
              <a:t>  </a:t>
            </a:r>
            <a:r>
              <a:rPr lang="en-US" altLang="zh-TW" sz="1800" b="1" dirty="0" err="1"/>
              <a:t>cropped_image</a:t>
            </a:r>
            <a:r>
              <a:rPr lang="en-US" altLang="zh-TW" sz="1800" b="1" dirty="0"/>
              <a:t> = </a:t>
            </a:r>
            <a:r>
              <a:rPr lang="en-US" altLang="zh-TW" sz="1800" b="1" dirty="0" err="1"/>
              <a:t>tf.image.random_crop</a:t>
            </a:r>
            <a:r>
              <a:rPr lang="en-US" altLang="zh-TW" sz="1800" b="1" dirty="0"/>
              <a:t>(</a:t>
            </a:r>
          </a:p>
          <a:p>
            <a:r>
              <a:rPr lang="en-US" altLang="zh-TW" sz="1800" b="1" dirty="0"/>
              <a:t>  </a:t>
            </a:r>
            <a:r>
              <a:rPr lang="en-US" altLang="zh-TW" sz="1800" b="1" dirty="0" smtClean="0"/>
              <a:t>image</a:t>
            </a:r>
            <a:r>
              <a:rPr lang="en-US" altLang="zh-TW" sz="1800" b="1" dirty="0"/>
              <a:t>, size=[IMG_HEIGHT, IMG_WIDTH, 3</a:t>
            </a:r>
            <a:r>
              <a:rPr lang="en-US" altLang="zh-TW" sz="1800" b="1" dirty="0" smtClean="0"/>
              <a:t>])</a:t>
            </a:r>
          </a:p>
          <a:p>
            <a:r>
              <a:rPr lang="en-US" altLang="zh-TW" sz="1800" b="1" dirty="0"/>
              <a:t>  return </a:t>
            </a:r>
            <a:r>
              <a:rPr lang="en-US" altLang="zh-TW" sz="1800" b="1" dirty="0" err="1"/>
              <a:t>cropped_image</a:t>
            </a:r>
            <a:endParaRPr lang="en-US" altLang="zh-TW" sz="1800" b="1" dirty="0"/>
          </a:p>
          <a:p>
            <a:r>
              <a:rPr lang="en-US" altLang="zh-TW" sz="1800" b="1" dirty="0" smtClean="0"/>
              <a:t>//-----------------------------------------------//</a:t>
            </a:r>
          </a:p>
          <a:p>
            <a:r>
              <a:rPr lang="en-US" altLang="zh-TW" sz="1800" b="1" dirty="0"/>
              <a:t># normalizing the images to [-1, 1]</a:t>
            </a:r>
          </a:p>
          <a:p>
            <a:r>
              <a:rPr lang="en-US" altLang="zh-TW" sz="1800" b="1" dirty="0" err="1"/>
              <a:t>def</a:t>
            </a:r>
            <a:r>
              <a:rPr lang="en-US" altLang="zh-TW" sz="1800" b="1" dirty="0"/>
              <a:t> normalize(image):</a:t>
            </a:r>
          </a:p>
          <a:p>
            <a:r>
              <a:rPr lang="en-US" altLang="zh-TW" sz="1800" b="1" dirty="0"/>
              <a:t>  image = </a:t>
            </a:r>
            <a:r>
              <a:rPr lang="en-US" altLang="zh-TW" sz="1800" b="1" dirty="0" err="1"/>
              <a:t>tf.cast</a:t>
            </a:r>
            <a:r>
              <a:rPr lang="en-US" altLang="zh-TW" sz="1800" b="1" dirty="0"/>
              <a:t>(image, tf.float32)</a:t>
            </a:r>
          </a:p>
          <a:p>
            <a:r>
              <a:rPr lang="en-US" altLang="zh-TW" sz="1800" b="1" dirty="0"/>
              <a:t>  image = (image / 127.5) - </a:t>
            </a:r>
            <a:r>
              <a:rPr lang="en-US" altLang="zh-TW" sz="1800" b="1" dirty="0" smtClean="0"/>
              <a:t>1</a:t>
            </a:r>
            <a:r>
              <a:rPr lang="zh-TW" altLang="en-US" sz="1800" b="1" dirty="0" smtClean="0"/>
              <a:t>  </a:t>
            </a:r>
            <a:r>
              <a:rPr lang="en-US" altLang="zh-TW" sz="1800" b="1" dirty="0" smtClean="0"/>
              <a:t>//</a:t>
            </a:r>
            <a:r>
              <a:rPr lang="zh-TW" altLang="en-US" sz="1800" b="1" dirty="0" smtClean="0"/>
              <a:t> </a:t>
            </a:r>
            <a:r>
              <a:rPr lang="en-US" altLang="zh-TW" sz="1800" b="1" dirty="0" smtClean="0"/>
              <a:t>256</a:t>
            </a:r>
            <a:r>
              <a:rPr lang="zh-TW" altLang="en-US" sz="1800" b="1" dirty="0" smtClean="0"/>
              <a:t> </a:t>
            </a:r>
            <a:r>
              <a:rPr lang="en-US" altLang="zh-TW" sz="1800" b="1" dirty="0" err="1" smtClean="0"/>
              <a:t>pixe</a:t>
            </a:r>
            <a:r>
              <a:rPr lang="en-US" altLang="zh-TW" sz="1800" b="1" dirty="0" smtClean="0"/>
              <a:t>/2</a:t>
            </a:r>
            <a:endParaRPr lang="en-US" altLang="zh-TW" sz="1800" b="1" dirty="0"/>
          </a:p>
          <a:p>
            <a:r>
              <a:rPr lang="en-US" altLang="zh-TW" sz="1800" b="1" dirty="0"/>
              <a:t>  return image</a:t>
            </a:r>
          </a:p>
          <a:p>
            <a:r>
              <a:rPr lang="en-US" altLang="zh-TW" sz="1800" b="1" dirty="0" smtClean="0"/>
              <a:t>//-----------------------------------------------//</a:t>
            </a:r>
          </a:p>
        </p:txBody>
      </p:sp>
    </p:spTree>
    <p:extLst>
      <p:ext uri="{BB962C8B-B14F-4D97-AF65-F5344CB8AC3E}">
        <p14:creationId xmlns:p14="http://schemas.microsoft.com/office/powerpoint/2010/main" val="227699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24744"/>
            <a:ext cx="8496944" cy="5256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sz="1800" dirty="0" err="1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def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</a:t>
            </a:r>
            <a:r>
              <a:rPr lang="en-US" altLang="zh-TW" sz="1800" dirty="0" err="1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random_jitter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(image):</a:t>
            </a:r>
          </a:p>
          <a:p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# resizing to 286 x 286 x 3</a:t>
            </a:r>
          </a:p>
          <a:p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image = </a:t>
            </a:r>
            <a:r>
              <a:rPr lang="en-US" altLang="zh-TW" sz="1800" dirty="0" err="1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tf.image.resize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(image, [286, 286],</a:t>
            </a:r>
          </a:p>
          <a:p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</a:t>
            </a:r>
            <a:r>
              <a:rPr lang="en-US" altLang="zh-TW" sz="1800" dirty="0" smtClean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method=</a:t>
            </a:r>
            <a:r>
              <a:rPr lang="en-US" altLang="zh-TW" sz="1800" dirty="0" err="1" smtClean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tf.image.ResizeMethod.NEAREST_NEIGHBOR</a:t>
            </a:r>
            <a:r>
              <a:rPr lang="en-US" altLang="zh-TW" sz="1800" dirty="0" smtClean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)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# randomly cropping to 256 x 256 x 3</a:t>
            </a:r>
          </a:p>
          <a:p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image = </a:t>
            </a:r>
            <a:r>
              <a:rPr lang="en-US" altLang="zh-TW" sz="1800" dirty="0" err="1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random_crop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(image</a:t>
            </a:r>
            <a:r>
              <a:rPr lang="en-US" altLang="zh-TW" sz="1800" dirty="0" smtClean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)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# random mirroring</a:t>
            </a:r>
          </a:p>
          <a:p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image = </a:t>
            </a:r>
            <a:r>
              <a:rPr lang="en-US" altLang="zh-TW" sz="1800" dirty="0" err="1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tf.image.random_flip_left_right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(image</a:t>
            </a:r>
            <a:r>
              <a:rPr lang="en-US" altLang="zh-TW" sz="1800" dirty="0" smtClean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)</a:t>
            </a: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US" altLang="zh-TW" sz="1800" dirty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  return </a:t>
            </a:r>
            <a:r>
              <a:rPr lang="en-US" altLang="zh-TW" sz="1800" dirty="0" smtClean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image</a:t>
            </a:r>
          </a:p>
          <a:p>
            <a:r>
              <a:rPr lang="en-US" altLang="zh-TW" sz="1800" dirty="0" smtClean="0">
                <a:solidFill>
                  <a:schemeClr val="accent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//---------------------------------------------------------------------------------------//</a:t>
            </a:r>
            <a:endParaRPr lang="en-US" altLang="zh-TW" sz="1800" dirty="0">
              <a:solidFill>
                <a:schemeClr val="accent1">
                  <a:lumMod val="50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  <a:p>
            <a:r>
              <a:rPr lang="en-US" altLang="zh-TW" sz="1800" b="1" dirty="0" err="1">
                <a:solidFill>
                  <a:schemeClr val="accent1">
                    <a:lumMod val="50000"/>
                  </a:schemeClr>
                </a:solidFill>
              </a:rPr>
              <a:t>def</a:t>
            </a:r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US" altLang="zh-TW" sz="1800" b="1" dirty="0" err="1">
                <a:solidFill>
                  <a:schemeClr val="accent1">
                    <a:lumMod val="50000"/>
                  </a:schemeClr>
                </a:solidFill>
              </a:rPr>
              <a:t>preprocess_image_train</a:t>
            </a:r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</a:rPr>
              <a:t>(image, label):</a:t>
            </a:r>
          </a:p>
          <a:p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</a:rPr>
              <a:t>  image = </a:t>
            </a:r>
            <a:r>
              <a:rPr lang="en-US" altLang="zh-TW" sz="1800" b="1" dirty="0" err="1">
                <a:solidFill>
                  <a:schemeClr val="accent1">
                    <a:lumMod val="50000"/>
                  </a:schemeClr>
                </a:solidFill>
              </a:rPr>
              <a:t>random_jitter</a:t>
            </a:r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</a:rPr>
              <a:t>(image)</a:t>
            </a:r>
          </a:p>
          <a:p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</a:rPr>
              <a:t>  image = normalize(image)</a:t>
            </a:r>
          </a:p>
          <a:p>
            <a:r>
              <a:rPr lang="en-US" altLang="zh-TW" sz="1800" b="1" dirty="0">
                <a:solidFill>
                  <a:schemeClr val="accent1">
                    <a:lumMod val="50000"/>
                  </a:schemeClr>
                </a:solidFill>
              </a:rPr>
              <a:t>  return image</a:t>
            </a:r>
          </a:p>
          <a:p>
            <a:r>
              <a:rPr lang="en-US" altLang="zh-TW" sz="1400" dirty="0" smtClean="0">
                <a:solidFill>
                  <a:schemeClr val="accent1">
                    <a:lumMod val="50000"/>
                  </a:schemeClr>
                </a:solidFill>
              </a:rPr>
              <a:t>//-----------------------------------------------------------------------------------------//</a:t>
            </a:r>
          </a:p>
          <a:p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5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625609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err="1"/>
              <a:t>train_horses</a:t>
            </a:r>
            <a:r>
              <a:rPr lang="en-US" altLang="zh-TW" dirty="0"/>
              <a:t> = </a:t>
            </a:r>
            <a:r>
              <a:rPr lang="en-US" altLang="zh-TW" dirty="0" err="1"/>
              <a:t>train_horses.map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preprocess_image_train</a:t>
            </a:r>
            <a:r>
              <a:rPr lang="en-US" altLang="zh-TW" dirty="0"/>
              <a:t>, </a:t>
            </a:r>
            <a:r>
              <a:rPr lang="en-US" altLang="zh-TW" dirty="0" err="1"/>
              <a:t>num_parallel_calls</a:t>
            </a:r>
            <a:r>
              <a:rPr lang="en-US" altLang="zh-TW" dirty="0"/>
              <a:t>=AUTOTUNE).cache().shuffle(</a:t>
            </a:r>
          </a:p>
          <a:p>
            <a:r>
              <a:rPr lang="en-US" altLang="zh-TW" dirty="0"/>
              <a:t>    BUFFER_SIZE).batch(1)</a:t>
            </a:r>
          </a:p>
          <a:p>
            <a:r>
              <a:rPr lang="en-US" altLang="zh-TW" dirty="0" smtClean="0"/>
              <a:t>//-----------------------------------------------------------------------//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train_zebras</a:t>
            </a:r>
            <a:r>
              <a:rPr lang="en-US" altLang="zh-TW" dirty="0"/>
              <a:t> = </a:t>
            </a:r>
            <a:r>
              <a:rPr lang="en-US" altLang="zh-TW" dirty="0" err="1"/>
              <a:t>train_zebras.map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preprocess_image_train</a:t>
            </a:r>
            <a:r>
              <a:rPr lang="en-US" altLang="zh-TW" dirty="0"/>
              <a:t>, </a:t>
            </a:r>
            <a:r>
              <a:rPr lang="en-US" altLang="zh-TW" dirty="0" err="1"/>
              <a:t>num_parallel_calls</a:t>
            </a:r>
            <a:r>
              <a:rPr lang="en-US" altLang="zh-TW" dirty="0"/>
              <a:t>=AUTOTUNE).cache().shuffle(</a:t>
            </a:r>
          </a:p>
          <a:p>
            <a:r>
              <a:rPr lang="en-US" altLang="zh-TW" dirty="0"/>
              <a:t>    BUFFER_SIZE).batch(1)</a:t>
            </a:r>
          </a:p>
          <a:p>
            <a:r>
              <a:rPr lang="en-US" altLang="zh-TW" dirty="0" smtClean="0"/>
              <a:t>//------------------------------------------------------------------//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test_horses</a:t>
            </a:r>
            <a:r>
              <a:rPr lang="en-US" altLang="zh-TW" dirty="0"/>
              <a:t> = </a:t>
            </a:r>
            <a:r>
              <a:rPr lang="en-US" altLang="zh-TW" dirty="0" err="1"/>
              <a:t>test_horses.map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preprocess_image_test</a:t>
            </a:r>
            <a:r>
              <a:rPr lang="en-US" altLang="zh-TW" dirty="0"/>
              <a:t>, </a:t>
            </a:r>
            <a:r>
              <a:rPr lang="en-US" altLang="zh-TW" dirty="0" err="1"/>
              <a:t>num_parallel_calls</a:t>
            </a:r>
            <a:r>
              <a:rPr lang="en-US" altLang="zh-TW" dirty="0"/>
              <a:t>=AUTOTUNE).cache().shuffle(</a:t>
            </a:r>
          </a:p>
          <a:p>
            <a:r>
              <a:rPr lang="en-US" altLang="zh-TW" dirty="0"/>
              <a:t>    BUFFER_SIZE).batch(1)</a:t>
            </a:r>
          </a:p>
          <a:p>
            <a:r>
              <a:rPr lang="en-US" altLang="zh-TW" dirty="0" smtClean="0"/>
              <a:t>//-------------------------------------------------------------------//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/>
              <a:t>test_zebras</a:t>
            </a:r>
            <a:r>
              <a:rPr lang="en-US" altLang="zh-TW" dirty="0"/>
              <a:t> = </a:t>
            </a:r>
            <a:r>
              <a:rPr lang="en-US" altLang="zh-TW" dirty="0" err="1"/>
              <a:t>test_zebras.map</a:t>
            </a:r>
            <a:r>
              <a:rPr lang="en-US" altLang="zh-TW" dirty="0"/>
              <a:t>(</a:t>
            </a:r>
          </a:p>
          <a:p>
            <a:r>
              <a:rPr lang="en-US" altLang="zh-TW" dirty="0"/>
              <a:t>    </a:t>
            </a:r>
            <a:r>
              <a:rPr lang="en-US" altLang="zh-TW" dirty="0" err="1"/>
              <a:t>preprocess_image_test</a:t>
            </a:r>
            <a:r>
              <a:rPr lang="en-US" altLang="zh-TW" dirty="0"/>
              <a:t>, </a:t>
            </a:r>
            <a:r>
              <a:rPr lang="en-US" altLang="zh-TW" dirty="0" err="1"/>
              <a:t>num_parallel_calls</a:t>
            </a:r>
            <a:r>
              <a:rPr lang="en-US" altLang="zh-TW" dirty="0"/>
              <a:t>=AUTOTUNE).cache().shuffle(</a:t>
            </a:r>
          </a:p>
          <a:p>
            <a:r>
              <a:rPr lang="en-US" altLang="zh-TW" dirty="0"/>
              <a:t>    BUFFER_SIZE).batch(1)</a:t>
            </a:r>
          </a:p>
          <a:p>
            <a:r>
              <a:rPr lang="en-US" altLang="zh-TW" dirty="0" smtClean="0"/>
              <a:t>//-----------------------------------------------------//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543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99</TotalTime>
  <Words>441</Words>
  <Application>Microsoft Office PowerPoint</Application>
  <PresentationFormat>如螢幕大小 (4:3)</PresentationFormat>
  <Paragraphs>233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都會</vt:lpstr>
      <vt:lpstr>GAN 期末報告</vt:lpstr>
      <vt:lpstr>CycleGAN</vt:lpstr>
      <vt:lpstr>您需要的只是源數據集和目標數據集 （僅是圖像目錄）</vt:lpstr>
      <vt:lpstr>設置輸入管道</vt:lpstr>
      <vt:lpstr>輸入管道</vt:lpstr>
      <vt:lpstr>輸入檔案</vt:lpstr>
      <vt:lpstr>PowerPoint 簡報</vt:lpstr>
      <vt:lpstr>PowerPoint 簡報</vt:lpstr>
      <vt:lpstr>PowerPoint 簡報</vt:lpstr>
      <vt:lpstr>PowerPoint 簡報</vt:lpstr>
      <vt:lpstr>PowerPoint 簡報</vt:lpstr>
      <vt:lpstr>Import and reuse the Pix2Pix models</vt:lpstr>
      <vt:lpstr>PowerPoint 簡報</vt:lpstr>
      <vt:lpstr>PowerPoint 簡報</vt:lpstr>
      <vt:lpstr>PowerPoint 簡報</vt:lpstr>
      <vt:lpstr>損失函數</vt:lpstr>
      <vt:lpstr>PowerPoint 簡報</vt:lpstr>
      <vt:lpstr>PowerPoint 簡報</vt:lpstr>
      <vt:lpstr>Checkpoints</vt:lpstr>
      <vt:lpstr>本示例模型的訓練時數少於論文（200）的紀元（40）</vt:lpstr>
      <vt:lpstr>PowerPoint 簡報</vt:lpstr>
      <vt:lpstr>PowerPoint 簡報</vt:lpstr>
      <vt:lpstr>PowerPoint 簡報</vt:lpstr>
      <vt:lpstr>PowerPoint 簡報</vt:lpstr>
      <vt:lpstr>參考文獻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13</cp:revision>
  <dcterms:created xsi:type="dcterms:W3CDTF">2020-06-11T06:18:02Z</dcterms:created>
  <dcterms:modified xsi:type="dcterms:W3CDTF">2020-06-11T07:58:01Z</dcterms:modified>
</cp:coreProperties>
</file>