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6" r:id="rId2"/>
    <p:sldId id="257" r:id="rId3"/>
    <p:sldId id="258" r:id="rId4"/>
    <p:sldId id="260" r:id="rId5"/>
    <p:sldId id="259" r:id="rId6"/>
    <p:sldId id="262" r:id="rId7"/>
    <p:sldId id="263" r:id="rId8"/>
    <p:sldId id="264" r:id="rId9"/>
    <p:sldId id="261" r:id="rId10"/>
    <p:sldId id="265"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E9059-A900-4529-BD55-13677563470B}" type="datetimeFigureOut">
              <a:rPr lang="zh-TW" altLang="en-US" smtClean="0"/>
              <a:t>2020/6/8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074A5-9040-4AB0-8E70-C8DB3F513014}" type="slidenum">
              <a:rPr lang="zh-TW" altLang="en-US" smtClean="0"/>
              <a:t>‹#›</a:t>
            </a:fld>
            <a:endParaRPr lang="zh-TW" altLang="en-US"/>
          </a:p>
        </p:txBody>
      </p:sp>
    </p:spTree>
    <p:extLst>
      <p:ext uri="{BB962C8B-B14F-4D97-AF65-F5344CB8AC3E}">
        <p14:creationId xmlns:p14="http://schemas.microsoft.com/office/powerpoint/2010/main" val="289885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46074A5-9040-4AB0-8E70-C8DB3F513014}" type="slidenum">
              <a:rPr lang="zh-TW" altLang="en-US" smtClean="0"/>
              <a:t>10</a:t>
            </a:fld>
            <a:endParaRPr lang="zh-TW" altLang="en-US"/>
          </a:p>
        </p:txBody>
      </p:sp>
    </p:spTree>
    <p:extLst>
      <p:ext uri="{BB962C8B-B14F-4D97-AF65-F5344CB8AC3E}">
        <p14:creationId xmlns:p14="http://schemas.microsoft.com/office/powerpoint/2010/main" val="195625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07C68D-F59C-48CB-8550-7C1D2DA7D73C}" type="slidenum">
              <a:rPr lang="zh-TW" altLang="en-US" smtClean="0"/>
              <a:t>‹#›</a:t>
            </a:fld>
            <a:endParaRPr lang="zh-TW"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TW" altLang="en-US" smtClean="0"/>
              <a:t>按一下以編輯母片標題樣式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TW" altLang="en-US" smtClean="0"/>
              <a:t>按一下以編輯母片標題樣式</a:t>
            </a:r>
            <a:endParaRPr lang="en-US" dirty="0"/>
          </a:p>
        </p:txBody>
      </p:sp>
      <p:sp>
        <p:nvSpPr>
          <p:cNvPr id="4" name="Date Placeholder 3"/>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07C68D-F59C-48CB-8550-7C1D2DA7D73C}" type="slidenum">
              <a:rPr lang="zh-TW" altLang="en-US" smtClean="0"/>
              <a:t>‹#›</a:t>
            </a:fld>
            <a:endParaRPr lang="zh-TW" altLang="en-US"/>
          </a:p>
        </p:txBody>
      </p:sp>
      <p:sp>
        <p:nvSpPr>
          <p:cNvPr id="8" name="Content Placeholder 7"/>
          <p:cNvSpPr>
            <a:spLocks noGrp="1"/>
          </p:cNvSpPr>
          <p:nvPr>
            <p:ph sz="quarter" idx="13"/>
          </p:nvPr>
        </p:nvSpPr>
        <p:spPr>
          <a:xfrm>
            <a:off x="609600" y="1600200"/>
            <a:ext cx="79248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2" name="Title 1"/>
          <p:cNvSpPr>
            <a:spLocks noGrp="1"/>
          </p:cNvSpPr>
          <p:nvPr>
            <p:ph type="title"/>
          </p:nvPr>
        </p:nvSpPr>
        <p:spPr>
          <a:xfrm>
            <a:off x="609600" y="274638"/>
            <a:ext cx="7924800" cy="1143000"/>
          </a:xfrm>
        </p:spPr>
        <p:txBody>
          <a:bodyPr/>
          <a:lstStyle/>
          <a:p>
            <a:r>
              <a:rPr lang="zh-TW" altLang="en-US" smtClean="0"/>
              <a:t>按一下以編輯母片標題樣式</a:t>
            </a:r>
            <a:endParaRPr lang="en-US" dirty="0"/>
          </a:p>
        </p:txBody>
      </p:sp>
      <p:sp>
        <p:nvSpPr>
          <p:cNvPr id="5" name="Date Placeholder 4"/>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7" name="Date Placeholder 6"/>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0F9DEF6-FC92-4847-894B-76574D5E2F1D}" type="datetimeFigureOut">
              <a:rPr lang="zh-TW" altLang="en-US" smtClean="0"/>
              <a:t>2020/6/8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07C68D-F59C-48CB-8550-7C1D2DA7D73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0F9DEF6-FC92-4847-894B-76574D5E2F1D}" type="datetimeFigureOut">
              <a:rPr lang="zh-TW" altLang="en-US" smtClean="0"/>
              <a:t>2020/6/8</a:t>
            </a:fld>
            <a:endParaRPr lang="zh-TW"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TW"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407C68D-F59C-48CB-8550-7C1D2DA7D73C}"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osga.com/artificial-intelligenc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cmoney.tw/notes/note-detail.aspx?nid=1423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0" y="1124744"/>
            <a:ext cx="9095319" cy="453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副標題 2"/>
          <p:cNvSpPr>
            <a:spLocks noGrp="1"/>
          </p:cNvSpPr>
          <p:nvPr>
            <p:ph type="subTitle" idx="1"/>
          </p:nvPr>
        </p:nvSpPr>
        <p:spPr>
          <a:xfrm>
            <a:off x="2843808" y="3429000"/>
            <a:ext cx="2088232" cy="576064"/>
          </a:xfrm>
        </p:spPr>
        <p:txBody>
          <a:bodyPr>
            <a:noAutofit/>
          </a:bodyPr>
          <a:lstStyle/>
          <a:p>
            <a:r>
              <a:rPr lang="zh-TW" altLang="en-US" sz="2800" b="1" dirty="0" smtClean="0">
                <a:solidFill>
                  <a:schemeClr val="tx1"/>
                </a:solidFill>
              </a:rPr>
              <a:t>期末報告</a:t>
            </a:r>
            <a:endParaRPr lang="zh-TW" altLang="en-US" sz="2800" b="1" dirty="0">
              <a:solidFill>
                <a:schemeClr val="tx1"/>
              </a:solidFill>
            </a:endParaRPr>
          </a:p>
        </p:txBody>
      </p:sp>
      <p:sp>
        <p:nvSpPr>
          <p:cNvPr id="2" name="標題 1"/>
          <p:cNvSpPr>
            <a:spLocks noGrp="1"/>
          </p:cNvSpPr>
          <p:nvPr>
            <p:ph type="ctrTitle"/>
          </p:nvPr>
        </p:nvSpPr>
        <p:spPr>
          <a:xfrm>
            <a:off x="467544" y="2204864"/>
            <a:ext cx="3672408" cy="648073"/>
          </a:xfrm>
        </p:spPr>
        <p:txBody>
          <a:bodyPr>
            <a:normAutofit fontScale="90000"/>
          </a:bodyPr>
          <a:lstStyle/>
          <a:p>
            <a:r>
              <a:rPr lang="zh-TW" altLang="en-US" sz="4000" dirty="0" smtClean="0"/>
              <a:t>人工智慧 </a:t>
            </a:r>
            <a:r>
              <a:rPr lang="en-US" altLang="zh-TW" sz="4000" dirty="0" smtClean="0"/>
              <a:t>(</a:t>
            </a:r>
            <a:r>
              <a:rPr lang="zh-TW" altLang="en-US" sz="4000" dirty="0" smtClean="0"/>
              <a:t>應用</a:t>
            </a:r>
            <a:r>
              <a:rPr lang="en-US" altLang="zh-TW" sz="4000" dirty="0" smtClean="0"/>
              <a:t>)</a:t>
            </a:r>
            <a:endParaRPr lang="zh-TW" altLang="en-US" sz="4000" dirty="0"/>
          </a:p>
        </p:txBody>
      </p:sp>
      <p:sp>
        <p:nvSpPr>
          <p:cNvPr id="5" name="標題 1"/>
          <p:cNvSpPr txBox="1">
            <a:spLocks/>
          </p:cNvSpPr>
          <p:nvPr/>
        </p:nvSpPr>
        <p:spPr>
          <a:xfrm>
            <a:off x="5004048" y="5877272"/>
            <a:ext cx="3672408" cy="648073"/>
          </a:xfrm>
          <a:prstGeom prst="rect">
            <a:avLst/>
          </a:prstGeom>
        </p:spPr>
        <p:txBody>
          <a:bodyPr vert="horz" lIns="91440" tIns="45720" rIns="91440" bIns="45720" rtlCol="0" anchor="b" anchorCtr="0">
            <a:normAutofit fontScale="97500"/>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smtClean="0"/>
              <a:t>4050D028 </a:t>
            </a:r>
            <a:r>
              <a:rPr lang="zh-TW" altLang="en-US" dirty="0" smtClean="0"/>
              <a:t>蘇偉哲</a:t>
            </a:r>
            <a:endParaRPr lang="zh-TW" altLang="en-US" dirty="0"/>
          </a:p>
        </p:txBody>
      </p:sp>
    </p:spTree>
    <p:extLst>
      <p:ext uri="{BB962C8B-B14F-4D97-AF65-F5344CB8AC3E}">
        <p14:creationId xmlns:p14="http://schemas.microsoft.com/office/powerpoint/2010/main" val="78225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8" y="980728"/>
            <a:ext cx="907860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79512" y="1700808"/>
            <a:ext cx="3672408" cy="432048"/>
          </a:xfrm>
        </p:spPr>
        <p:txBody>
          <a:bodyPr/>
          <a:lstStyle/>
          <a:p>
            <a:r>
              <a:rPr lang="en-US" altLang="zh-TW" sz="2800" b="1" dirty="0">
                <a:solidFill>
                  <a:srgbClr val="00B0F0"/>
                </a:solidFill>
              </a:rPr>
              <a:t>Report completed</a:t>
            </a:r>
            <a:endParaRPr lang="zh-TW" altLang="en-US" sz="2800" b="1" dirty="0">
              <a:solidFill>
                <a:srgbClr val="00B0F0"/>
              </a:solidFill>
            </a:endParaRPr>
          </a:p>
        </p:txBody>
      </p:sp>
    </p:spTree>
    <p:extLst>
      <p:ext uri="{BB962C8B-B14F-4D97-AF65-F5344CB8AC3E}">
        <p14:creationId xmlns:p14="http://schemas.microsoft.com/office/powerpoint/2010/main" val="758305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323528" y="1628800"/>
            <a:ext cx="7056784" cy="4008512"/>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r>
              <a:rPr lang="zh-TW" altLang="en-US" sz="2300" dirty="0"/>
              <a:t>事實上目前 </a:t>
            </a:r>
            <a:r>
              <a:rPr lang="en-US" altLang="zh-TW" sz="2300" dirty="0"/>
              <a:t>AI </a:t>
            </a:r>
            <a:r>
              <a:rPr lang="zh-TW" altLang="en-US" sz="2300" dirty="0"/>
              <a:t>的發展與其說是</a:t>
            </a:r>
            <a:r>
              <a:rPr lang="en-US" altLang="zh-TW" sz="2300" dirty="0"/>
              <a:t>"</a:t>
            </a:r>
            <a:r>
              <a:rPr lang="zh-TW" altLang="en-US" sz="2300" dirty="0"/>
              <a:t>人工智慧</a:t>
            </a:r>
            <a:r>
              <a:rPr lang="en-US" altLang="zh-TW" sz="2300" dirty="0"/>
              <a:t>" </a:t>
            </a:r>
            <a:r>
              <a:rPr lang="zh-TW" altLang="en-US" sz="2300" dirty="0"/>
              <a:t>不如說是</a:t>
            </a:r>
            <a:r>
              <a:rPr lang="en-US" altLang="zh-TW" sz="2300" dirty="0"/>
              <a:t>"</a:t>
            </a:r>
            <a:r>
              <a:rPr lang="zh-TW" altLang="en-US" sz="2300" dirty="0"/>
              <a:t>人工知識庫</a:t>
            </a:r>
            <a:r>
              <a:rPr lang="en-US" altLang="zh-TW" sz="2300" dirty="0"/>
              <a:t>"</a:t>
            </a:r>
            <a:r>
              <a:rPr lang="zh-TW" altLang="en-US" sz="2300" dirty="0"/>
              <a:t>來得貼切</a:t>
            </a:r>
            <a:r>
              <a:rPr lang="en-US" altLang="zh-TW" sz="2300" dirty="0"/>
              <a:t>, </a:t>
            </a:r>
            <a:r>
              <a:rPr lang="zh-TW" altLang="en-US" sz="2300" dirty="0"/>
              <a:t>我們離真 正的智慧還有很大的一段距離要克服</a:t>
            </a:r>
            <a:r>
              <a:rPr lang="en-US" altLang="zh-TW" sz="2300" dirty="0"/>
              <a:t>. </a:t>
            </a:r>
            <a:r>
              <a:rPr lang="zh-TW" altLang="en-US" sz="2300" dirty="0"/>
              <a:t>但到目前為止</a:t>
            </a:r>
            <a:r>
              <a:rPr lang="en-US" altLang="zh-TW" sz="2300" dirty="0">
                <a:solidFill>
                  <a:srgbClr val="00B0F0"/>
                </a:solidFill>
              </a:rPr>
              <a:t>, AI </a:t>
            </a:r>
            <a:r>
              <a:rPr lang="zh-TW" altLang="en-US" sz="2300" dirty="0">
                <a:solidFill>
                  <a:srgbClr val="00B0F0"/>
                </a:solidFill>
              </a:rPr>
              <a:t>的技術己經應用到許多的領域上了。 以下是部份重要的範圍</a:t>
            </a:r>
            <a:r>
              <a:rPr lang="zh-TW" altLang="en-US" sz="2300" dirty="0" smtClean="0"/>
              <a:t>：</a:t>
            </a:r>
            <a:endParaRPr lang="en-US" altLang="zh-TW" sz="2300" dirty="0" smtClean="0"/>
          </a:p>
          <a:p>
            <a:r>
              <a:rPr lang="zh-TW" altLang="en-US" sz="1900" dirty="0" smtClean="0"/>
              <a:t> </a:t>
            </a:r>
            <a:r>
              <a:rPr lang="en-US" altLang="zh-TW" sz="1900" dirty="0"/>
              <a:t>1. </a:t>
            </a:r>
            <a:r>
              <a:rPr lang="zh-TW" altLang="en-US" sz="1900" dirty="0"/>
              <a:t>專家系統</a:t>
            </a:r>
            <a:r>
              <a:rPr lang="en-US" altLang="zh-TW" sz="1900" dirty="0"/>
              <a:t>(Expert System</a:t>
            </a:r>
            <a:r>
              <a:rPr lang="en-US" altLang="zh-TW" sz="1900" dirty="0" smtClean="0"/>
              <a:t>)</a:t>
            </a:r>
          </a:p>
          <a:p>
            <a:r>
              <a:rPr lang="en-US" altLang="zh-TW" sz="1900" dirty="0" smtClean="0"/>
              <a:t> </a:t>
            </a:r>
            <a:r>
              <a:rPr lang="en-US" altLang="zh-TW" sz="1900" dirty="0"/>
              <a:t>2. </a:t>
            </a:r>
            <a:r>
              <a:rPr lang="zh-TW" altLang="en-US" sz="1900" dirty="0"/>
              <a:t>自然語言處理</a:t>
            </a:r>
            <a:r>
              <a:rPr lang="en-US" altLang="zh-TW" sz="1900" dirty="0"/>
              <a:t>(Natural Language Understanding) </a:t>
            </a:r>
            <a:endParaRPr lang="en-US" altLang="zh-TW" sz="1900" dirty="0" smtClean="0"/>
          </a:p>
          <a:p>
            <a:r>
              <a:rPr lang="en-US" altLang="zh-TW" sz="1900" dirty="0" smtClean="0"/>
              <a:t>3</a:t>
            </a:r>
            <a:r>
              <a:rPr lang="en-US" altLang="zh-TW" sz="1900" dirty="0"/>
              <a:t>. </a:t>
            </a:r>
            <a:r>
              <a:rPr lang="zh-TW" altLang="en-US" sz="1900" dirty="0"/>
              <a:t>電腦視覺</a:t>
            </a:r>
            <a:r>
              <a:rPr lang="en-US" altLang="zh-TW" sz="1900" dirty="0"/>
              <a:t>(Computer Vision</a:t>
            </a:r>
            <a:r>
              <a:rPr lang="en-US" altLang="zh-TW" sz="1900" dirty="0" smtClean="0"/>
              <a:t>)</a:t>
            </a:r>
          </a:p>
          <a:p>
            <a:r>
              <a:rPr lang="en-US" altLang="zh-TW" sz="1900" dirty="0" smtClean="0"/>
              <a:t> </a:t>
            </a:r>
            <a:r>
              <a:rPr lang="en-US" altLang="zh-TW" sz="1900" dirty="0"/>
              <a:t>4. </a:t>
            </a:r>
            <a:r>
              <a:rPr lang="zh-TW" altLang="en-US" sz="1900" dirty="0"/>
              <a:t>語音辨識</a:t>
            </a:r>
            <a:r>
              <a:rPr lang="en-US" altLang="zh-TW" sz="1900" dirty="0"/>
              <a:t>(Speech Understanding) </a:t>
            </a:r>
            <a:endParaRPr lang="en-US" altLang="zh-TW" sz="1900" dirty="0" smtClean="0"/>
          </a:p>
          <a:p>
            <a:r>
              <a:rPr lang="en-US" altLang="zh-TW" sz="1900" dirty="0" smtClean="0"/>
              <a:t>5</a:t>
            </a:r>
            <a:r>
              <a:rPr lang="en-US" altLang="zh-TW" sz="1900" dirty="0"/>
              <a:t>. </a:t>
            </a:r>
            <a:r>
              <a:rPr lang="zh-TW" altLang="en-US" sz="1900" dirty="0"/>
              <a:t>機器人應用</a:t>
            </a:r>
            <a:r>
              <a:rPr lang="en-US" altLang="zh-TW" sz="1900" dirty="0"/>
              <a:t>(Robotic Application</a:t>
            </a:r>
            <a:r>
              <a:rPr lang="en-US" altLang="zh-TW" sz="1900" dirty="0" smtClean="0"/>
              <a:t>)</a:t>
            </a:r>
          </a:p>
          <a:p>
            <a:r>
              <a:rPr lang="en-US" altLang="zh-TW" sz="1900" dirty="0" smtClean="0"/>
              <a:t> </a:t>
            </a:r>
            <a:r>
              <a:rPr lang="en-US" altLang="zh-TW" sz="1900" dirty="0"/>
              <a:t>6. </a:t>
            </a:r>
            <a:r>
              <a:rPr lang="zh-TW" altLang="en-US" sz="1900" dirty="0"/>
              <a:t>類神經網路</a:t>
            </a:r>
            <a:r>
              <a:rPr lang="en-US" altLang="zh-TW" sz="1900" dirty="0"/>
              <a:t>(Artificial Neural Network) </a:t>
            </a:r>
            <a:endParaRPr lang="en-US" altLang="zh-TW" sz="1900" dirty="0" smtClean="0"/>
          </a:p>
          <a:p>
            <a:r>
              <a:rPr lang="en-US" altLang="zh-TW" sz="1900" dirty="0" smtClean="0"/>
              <a:t>7</a:t>
            </a:r>
            <a:r>
              <a:rPr lang="en-US" altLang="zh-TW" sz="1900" dirty="0"/>
              <a:t>. </a:t>
            </a:r>
            <a:r>
              <a:rPr lang="zh-TW" altLang="en-US" sz="1900" dirty="0"/>
              <a:t>智慧型代理人</a:t>
            </a:r>
            <a:r>
              <a:rPr lang="en-US" altLang="zh-TW" sz="1900" dirty="0"/>
              <a:t>(Intelligent Agent)</a:t>
            </a:r>
            <a:endParaRPr lang="zh-TW" altLang="en-US" sz="1900" dirty="0"/>
          </a:p>
        </p:txBody>
      </p:sp>
      <p:sp>
        <p:nvSpPr>
          <p:cNvPr id="4" name="標題 1"/>
          <p:cNvSpPr txBox="1">
            <a:spLocks/>
          </p:cNvSpPr>
          <p:nvPr/>
        </p:nvSpPr>
        <p:spPr>
          <a:xfrm>
            <a:off x="323528" y="620687"/>
            <a:ext cx="3672408" cy="648073"/>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TW" sz="3200" dirty="0" smtClean="0">
                <a:solidFill>
                  <a:schemeClr val="tx1"/>
                </a:solidFill>
                <a:latin typeface="Adobe 黑体 Std R" pitchFamily="34" charset="-122"/>
                <a:ea typeface="Adobe 黑体 Std R" pitchFamily="34" charset="-122"/>
              </a:rPr>
              <a:t>(</a:t>
            </a:r>
            <a:r>
              <a:rPr lang="zh-TW" altLang="en-US" sz="3200" dirty="0" smtClean="0">
                <a:solidFill>
                  <a:schemeClr val="tx1"/>
                </a:solidFill>
                <a:latin typeface="Adobe 黑体 Std R" pitchFamily="34" charset="-122"/>
                <a:ea typeface="Adobe 黑体 Std R" pitchFamily="34" charset="-122"/>
              </a:rPr>
              <a:t>應用 領域</a:t>
            </a:r>
            <a:r>
              <a:rPr lang="en-US" altLang="zh-TW" sz="3200" dirty="0" smtClean="0">
                <a:solidFill>
                  <a:schemeClr val="tx1"/>
                </a:solidFill>
                <a:latin typeface="Adobe 黑体 Std R" pitchFamily="34" charset="-122"/>
                <a:ea typeface="Adobe 黑体 Std R" pitchFamily="34" charset="-122"/>
              </a:rPr>
              <a:t>)</a:t>
            </a:r>
            <a:endParaRPr lang="zh-TW" altLang="en-US" sz="3200" dirty="0">
              <a:solidFill>
                <a:schemeClr val="tx1"/>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341835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9592" y="610978"/>
            <a:ext cx="7056784"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n-US" altLang="zh-TW" sz="2000" b="1" dirty="0"/>
              <a:t>AI</a:t>
            </a:r>
            <a:r>
              <a:rPr lang="zh-TW" altLang="en-US" sz="2000" b="1" dirty="0"/>
              <a:t>應用實例一：聊天機器人超擬真的語意理解服務</a:t>
            </a:r>
          </a:p>
          <a:p>
            <a:pPr fontAlgn="base"/>
            <a:r>
              <a:rPr lang="zh-TW" altLang="en-US" sz="1600" dirty="0" smtClean="0"/>
              <a:t>原來</a:t>
            </a:r>
            <a:r>
              <a:rPr lang="zh-TW" altLang="en-US" sz="1600" dirty="0"/>
              <a:t>這些客服都是聊天機器人</a:t>
            </a:r>
            <a:r>
              <a:rPr lang="en-US" altLang="zh-TW" sz="1600" dirty="0"/>
              <a:t>(</a:t>
            </a:r>
            <a:r>
              <a:rPr lang="en-US" altLang="zh-TW" sz="1600" dirty="0" err="1"/>
              <a:t>Chatbot</a:t>
            </a:r>
            <a:r>
              <a:rPr lang="en-US" altLang="zh-TW" sz="1600" dirty="0" smtClean="0"/>
              <a:t>)</a:t>
            </a:r>
          </a:p>
          <a:p>
            <a:pPr fontAlgn="base"/>
            <a:r>
              <a:rPr lang="zh-TW" altLang="en-US" sz="1600" dirty="0" smtClean="0"/>
              <a:t>是</a:t>
            </a:r>
            <a:r>
              <a:rPr lang="zh-TW" altLang="en-US" sz="1600" dirty="0"/>
              <a:t>近期很常見的</a:t>
            </a:r>
            <a:r>
              <a:rPr lang="en-US" altLang="zh-TW" sz="1600" dirty="0"/>
              <a:t>AI</a:t>
            </a:r>
            <a:r>
              <a:rPr lang="zh-TW" altLang="en-US" sz="1600" dirty="0"/>
              <a:t>應用實例之</a:t>
            </a:r>
            <a:r>
              <a:rPr lang="zh-TW" altLang="en-US" sz="1600" dirty="0" smtClean="0"/>
              <a:t>一</a:t>
            </a:r>
            <a:endParaRPr lang="en-US" altLang="zh-TW" sz="1600" dirty="0" smtClean="0"/>
          </a:p>
          <a:p>
            <a:pPr fontAlgn="base"/>
            <a:r>
              <a:rPr lang="zh-TW" altLang="en-US" sz="1600" dirty="0" smtClean="0"/>
              <a:t>現今</a:t>
            </a:r>
            <a:r>
              <a:rPr lang="zh-TW" altLang="en-US" sz="1600" dirty="0"/>
              <a:t>除了粉絲專業經營者</a:t>
            </a:r>
            <a:r>
              <a:rPr lang="zh-TW" altLang="en-US" sz="1600" dirty="0" smtClean="0"/>
              <a:t>外</a:t>
            </a:r>
            <a:endParaRPr lang="en-US" altLang="zh-TW" sz="1600" dirty="0" smtClean="0"/>
          </a:p>
          <a:p>
            <a:pPr fontAlgn="base"/>
            <a:r>
              <a:rPr lang="zh-TW" altLang="en-US" sz="1600" dirty="0" smtClean="0"/>
              <a:t>許多</a:t>
            </a:r>
            <a:r>
              <a:rPr lang="zh-TW" altLang="en-US" sz="1600" dirty="0"/>
              <a:t>企業也紛紛已引入這項</a:t>
            </a:r>
            <a:r>
              <a:rPr lang="zh-TW" altLang="en-US" sz="1600" dirty="0" smtClean="0"/>
              <a:t>技術</a:t>
            </a:r>
            <a:endParaRPr lang="en-US" altLang="zh-TW" sz="1600" dirty="0" smtClean="0"/>
          </a:p>
          <a:p>
            <a:pPr fontAlgn="base"/>
            <a:r>
              <a:rPr lang="zh-TW" altLang="en-US" sz="1600" dirty="0" smtClean="0"/>
              <a:t>來</a:t>
            </a:r>
            <a:r>
              <a:rPr lang="zh-TW" altLang="en-US" sz="1600" dirty="0"/>
              <a:t>做為產品行銷、線上客服、收取訂單等多項服務的幫手，</a:t>
            </a:r>
            <a:r>
              <a:rPr lang="zh-TW" altLang="en-US" b="1" dirty="0">
                <a:solidFill>
                  <a:srgbClr val="00B0F0"/>
                </a:solidFill>
              </a:rPr>
              <a:t>其不僅能夠大幅減少人力資源的消耗，也能即時且有效地答覆客戶或粉絲的問題</a:t>
            </a:r>
            <a:r>
              <a:rPr lang="zh-TW" altLang="en-US" sz="1600" dirty="0"/>
              <a:t>，大大地提升了服務</a:t>
            </a:r>
            <a:r>
              <a:rPr lang="zh-TW" altLang="en-US" sz="1600" dirty="0" smtClean="0"/>
              <a:t>品質</a:t>
            </a:r>
            <a:r>
              <a:rPr lang="zh-TW" altLang="en-US" sz="1600" dirty="0"/>
              <a: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25516"/>
            <a:ext cx="6596783" cy="3805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448" y="268747"/>
            <a:ext cx="8064896" cy="19082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fontAlgn="base"/>
            <a:r>
              <a:rPr lang="en-US" altLang="zh-TW" sz="2400" b="1" dirty="0"/>
              <a:t>AI</a:t>
            </a:r>
            <a:r>
              <a:rPr lang="zh-TW" altLang="en-US" sz="2400" b="1" dirty="0"/>
              <a:t>應用實例二：人臉辨識讓通關、付款、解鎖好方便</a:t>
            </a:r>
          </a:p>
          <a:p>
            <a:pPr fontAlgn="base"/>
            <a:r>
              <a:rPr lang="zh-TW" altLang="en-US" dirty="0"/>
              <a:t>人臉辨識的應用在人工智慧的加持下，迅速擴張，表現也更加卓越，幾乎所有的智慧型手機大廠都使用了這項技術來提供快速且便利的裝置解鎖功能。</a:t>
            </a:r>
          </a:p>
          <a:p>
            <a:pPr fontAlgn="base"/>
            <a:r>
              <a:rPr lang="zh-TW" altLang="en-US" dirty="0"/>
              <a:t>而目前在機場也能看見這項</a:t>
            </a:r>
            <a:r>
              <a:rPr lang="en-US" altLang="zh-TW" dirty="0"/>
              <a:t>AI</a:t>
            </a:r>
            <a:r>
              <a:rPr lang="zh-TW" altLang="en-US" dirty="0"/>
              <a:t>應用實例，各國也陸續利用此來應付機場眾多的旅客，只要晶片護照資訊與人臉比對吻合，</a:t>
            </a:r>
            <a:r>
              <a:rPr lang="zh-TW" altLang="en-US" sz="2000" dirty="0">
                <a:solidFill>
                  <a:srgbClr val="00B0F0"/>
                </a:solidFill>
              </a:rPr>
              <a:t>旅客就能在短短</a:t>
            </a:r>
            <a:r>
              <a:rPr lang="en-US" altLang="zh-TW" sz="2000" dirty="0">
                <a:solidFill>
                  <a:srgbClr val="00B0F0"/>
                </a:solidFill>
              </a:rPr>
              <a:t>10</a:t>
            </a:r>
            <a:r>
              <a:rPr lang="zh-TW" altLang="en-US" sz="2000" dirty="0">
                <a:solidFill>
                  <a:srgbClr val="00B0F0"/>
                </a:solidFill>
              </a:rPr>
              <a:t>幾秒的時間內通關出境，無須苦苦排隊等候受檢，真的是旅客的一大救星</a:t>
            </a:r>
            <a:r>
              <a:rPr lang="zh-TW" altLang="en-US" sz="2000" dirty="0" smtClean="0">
                <a:solidFill>
                  <a:srgbClr val="00B0F0"/>
                </a:solidFill>
              </a:rPr>
              <a:t>。</a:t>
            </a:r>
            <a:endParaRPr lang="zh-TW" altLang="en-US" sz="2000" dirty="0">
              <a:solidFill>
                <a:srgbClr val="00B0F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835292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853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683568" y="260648"/>
            <a:ext cx="7992888" cy="3096344"/>
          </a:xfrm>
        </p:spPr>
        <p:style>
          <a:lnRef idx="2">
            <a:schemeClr val="dk1">
              <a:shade val="50000"/>
            </a:schemeClr>
          </a:lnRef>
          <a:fillRef idx="1">
            <a:schemeClr val="dk1"/>
          </a:fillRef>
          <a:effectRef idx="0">
            <a:schemeClr val="dk1"/>
          </a:effectRef>
          <a:fontRef idx="minor">
            <a:schemeClr val="lt1"/>
          </a:fontRef>
        </p:style>
        <p:txBody>
          <a:bodyPr>
            <a:normAutofit/>
          </a:bodyPr>
          <a:lstStyle/>
          <a:p>
            <a:pPr fontAlgn="base"/>
            <a:r>
              <a:rPr lang="en-US" altLang="zh-TW" sz="2000" b="1" dirty="0"/>
              <a:t>AI</a:t>
            </a:r>
            <a:r>
              <a:rPr lang="zh-TW" altLang="en-US" sz="2000" b="1" dirty="0"/>
              <a:t>應用實例三：影像辨識智能監控，讓生活更安心</a:t>
            </a:r>
          </a:p>
          <a:p>
            <a:pPr marL="0" indent="0" fontAlgn="base">
              <a:buNone/>
            </a:pPr>
            <a:r>
              <a:rPr lang="zh-TW" altLang="en-US" sz="1800" dirty="0"/>
              <a:t>另項</a:t>
            </a:r>
            <a:r>
              <a:rPr lang="en-US" altLang="zh-TW" sz="1800" dirty="0"/>
              <a:t>AI</a:t>
            </a:r>
            <a:r>
              <a:rPr lang="zh-TW" altLang="en-US" sz="1800" dirty="0"/>
              <a:t>應用實例也在監控產業中發展，過去都只能利用人力進行影像監控，來避免事故的發生，透過人工智慧的導入，賦予影像監控系統智能，不僅能幫助工廠在意外發生前提前預警，也能即時反應家中老年人或小孩的狀況，來減少不幸的發生。</a:t>
            </a:r>
          </a:p>
          <a:p>
            <a:pPr marL="0" indent="0" fontAlgn="base">
              <a:buNone/>
            </a:pPr>
            <a:r>
              <a:rPr lang="zh-TW" altLang="en-US" sz="1600" dirty="0"/>
              <a:t>在校園中，教師也能透過智能監控的輔助，</a:t>
            </a:r>
            <a:r>
              <a:rPr lang="zh-TW" altLang="en-US" sz="1800" dirty="0">
                <a:solidFill>
                  <a:srgbClr val="00B0F0"/>
                </a:solidFill>
              </a:rPr>
              <a:t>了解學生的專注度與精神狀況，適時的給予關心與輔導。智慧監控應用於醫療照護與老人照護是各國目前極力投入的重要項目，此項應用期望能即時掌握病人的舉動與情緒狀況</a:t>
            </a:r>
            <a:r>
              <a:rPr lang="zh-TW" altLang="en-US" sz="1600" dirty="0"/>
              <a:t>，以提供一個更安全且完善的照護環境，減輕照護人員的負擔</a:t>
            </a:r>
            <a:r>
              <a:rPr lang="zh-TW" altLang="en-US" sz="1400" dirty="0" smtClean="0"/>
              <a:t>。</a:t>
            </a:r>
            <a:endParaRPr lang="zh-TW"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12976"/>
            <a:ext cx="6192688" cy="34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001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8334" y="476672"/>
            <a:ext cx="8068816" cy="4239344"/>
          </a:xfrm>
        </p:spPr>
        <p:txBody>
          <a:bodyPr/>
          <a:lstStyle/>
          <a:p>
            <a:pPr fontAlgn="base"/>
            <a:r>
              <a:rPr lang="zh-TW" altLang="en-US" sz="2400" b="1" dirty="0">
                <a:solidFill>
                  <a:srgbClr val="00B0F0"/>
                </a:solidFill>
              </a:rPr>
              <a:t>自然語言處理</a:t>
            </a:r>
            <a:r>
              <a:rPr lang="zh-TW" altLang="en-US" sz="2000" b="1" dirty="0"/>
              <a:t>（</a:t>
            </a:r>
            <a:r>
              <a:rPr lang="en-US" altLang="zh-TW" sz="2000" b="1" dirty="0"/>
              <a:t>Natural Language Processing</a:t>
            </a:r>
            <a:r>
              <a:rPr lang="zh-TW" altLang="en-US" sz="2000" b="1" dirty="0"/>
              <a:t>）</a:t>
            </a:r>
            <a:br>
              <a:rPr lang="zh-TW" altLang="en-US" sz="2000" b="1" dirty="0"/>
            </a:br>
            <a:r>
              <a:rPr lang="en-US" altLang="zh-TW" sz="2000" dirty="0"/>
              <a:t>Google </a:t>
            </a:r>
            <a:r>
              <a:rPr lang="zh-TW" altLang="en-US" sz="2000" dirty="0"/>
              <a:t>語音助理、 </a:t>
            </a:r>
            <a:r>
              <a:rPr lang="en-US" altLang="zh-TW" sz="2000" dirty="0"/>
              <a:t>Siri </a:t>
            </a:r>
            <a:r>
              <a:rPr lang="zh-TW" altLang="en-US" sz="2000" dirty="0"/>
              <a:t>以及亞馬遜的 </a:t>
            </a:r>
            <a:r>
              <a:rPr lang="en-US" altLang="zh-TW" sz="2000" dirty="0"/>
              <a:t>Alexa </a:t>
            </a:r>
            <a:r>
              <a:rPr lang="zh-TW" altLang="en-US" sz="2000" dirty="0"/>
              <a:t>現在已經能夠清楚地辨識我們的聲音與講話內容，靠的就是深度學習中「自然語言處理」的分支技術，藉由大量的文本資料搭配音訊數據，透過音樂的波長、聲音斷句、語調的頓挫，</a:t>
            </a:r>
            <a:r>
              <a:rPr lang="zh-TW" altLang="en-US" sz="2000" dirty="0">
                <a:solidFill>
                  <a:srgbClr val="00B0F0"/>
                </a:solidFill>
              </a:rPr>
              <a:t>將類比資訊轉為數位音訊進行分析訓練</a:t>
            </a:r>
            <a:r>
              <a:rPr lang="zh-TW" altLang="en-US" sz="2000" dirty="0"/>
              <a:t>，進而讓程式能夠辨認人類的說話內容和文法結構。</a:t>
            </a:r>
            <a:br>
              <a:rPr lang="zh-TW" altLang="en-US" sz="2000" dirty="0"/>
            </a:br>
            <a:r>
              <a:rPr lang="zh-TW" altLang="en-US" sz="2000" dirty="0"/>
              <a:t/>
            </a:r>
            <a:br>
              <a:rPr lang="zh-TW" altLang="en-US" sz="2000" dirty="0"/>
            </a:br>
            <a:r>
              <a:rPr lang="zh-TW" altLang="en-US" sz="2000" dirty="0"/>
              <a:t>每當我們對著手機講話，螢幕也會顯示對應的文字。事實上是電腦收到符合模型參數內的音訊內容，會比對訓練後的結果、再將進行歸類、最後從資料庫抓出對應的語句，並作出預先設定好的反性，一來一往形成了流暢的語音助理對話，其中深度學習技術扮演著非常關鍵的角色。</a:t>
            </a:r>
            <a:r>
              <a:rPr lang="zh-TW" altLang="en-US" dirty="0"/>
              <a:t/>
            </a:r>
            <a:br>
              <a:rPr lang="zh-TW" altLang="en-US" dirty="0"/>
            </a:b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293096"/>
            <a:ext cx="88296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1852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3987" y="764704"/>
            <a:ext cx="7848872" cy="1969770"/>
          </a:xfrm>
          <a:prstGeom prst="rect">
            <a:avLst/>
          </a:prstGeom>
        </p:spPr>
        <p:txBody>
          <a:bodyPr wrap="square">
            <a:spAutoFit/>
          </a:bodyPr>
          <a:lstStyle/>
          <a:p>
            <a:pPr fontAlgn="base"/>
            <a:r>
              <a:rPr lang="zh-TW" altLang="en-US" sz="2000" b="1" dirty="0">
                <a:solidFill>
                  <a:srgbClr val="00B0F0"/>
                </a:solidFill>
              </a:rPr>
              <a:t>圖像處裡</a:t>
            </a:r>
          </a:p>
          <a:p>
            <a:pPr fontAlgn="base"/>
            <a:r>
              <a:rPr lang="zh-TW" altLang="en-US" sz="1400" dirty="0"/>
              <a:t>圖像處裡分成兩個層面，一為圖像辨識，另一個則是圖像生成。由於在圖像生成的領域中，我們尚未看到一個明確的商業應用層面，所以我們會專注於圖像辨識去提</a:t>
            </a:r>
            <a:r>
              <a:rPr lang="en-US" altLang="zh-TW" sz="1400" dirty="0"/>
              <a:t>AI</a:t>
            </a:r>
            <a:r>
              <a:rPr lang="zh-TW" altLang="en-US" sz="1400" dirty="0"/>
              <a:t>的應用。 圖像辨識在</a:t>
            </a:r>
            <a:r>
              <a:rPr lang="en-US" altLang="zh-TW" sz="1400" dirty="0"/>
              <a:t>AI</a:t>
            </a:r>
            <a:r>
              <a:rPr lang="zh-TW" altLang="en-US" sz="1400" dirty="0"/>
              <a:t>逐漸成熟的這十幾年前，幾乎是不切實際的任務。 想像一個工程師把全世界的圖像的邏輯都輸入進程式當中，那近乎是不可能的。 就連辨識</a:t>
            </a:r>
            <a:r>
              <a:rPr lang="en-US" altLang="zh-TW" sz="1400" dirty="0"/>
              <a:t>0~9</a:t>
            </a:r>
            <a:r>
              <a:rPr lang="zh-TW" altLang="en-US" sz="1400" dirty="0"/>
              <a:t>這十個數字</a:t>
            </a:r>
            <a:r>
              <a:rPr lang="zh-TW" altLang="en-US" sz="1400" dirty="0" smtClean="0"/>
              <a:t>，然而</a:t>
            </a:r>
            <a:r>
              <a:rPr lang="zh-TW" altLang="en-US" sz="1400" dirty="0"/>
              <a:t>，</a:t>
            </a:r>
            <a:r>
              <a:rPr lang="en-US" altLang="zh-TW" sz="1400" dirty="0"/>
              <a:t>AI</a:t>
            </a:r>
            <a:r>
              <a:rPr lang="zh-TW" altLang="en-US" sz="1400" dirty="0"/>
              <a:t>不同於邏輯運算，</a:t>
            </a:r>
            <a:r>
              <a:rPr lang="en-US" altLang="zh-TW" sz="1400" dirty="0"/>
              <a:t>AI</a:t>
            </a:r>
            <a:r>
              <a:rPr lang="zh-TW" altLang="en-US" sz="1400" dirty="0"/>
              <a:t>將整個圖片看成二進位的矩陣，也就是所謂的非結構型數據，</a:t>
            </a:r>
            <a:r>
              <a:rPr lang="zh-TW" altLang="en-US" sz="1400" dirty="0">
                <a:solidFill>
                  <a:srgbClr val="00B0F0"/>
                </a:solidFill>
              </a:rPr>
              <a:t>並通過演算法去處理龐大的資料</a:t>
            </a:r>
            <a:r>
              <a:rPr lang="en-US" altLang="zh-TW" sz="1400" dirty="0">
                <a:solidFill>
                  <a:srgbClr val="00B0F0"/>
                </a:solidFill>
              </a:rPr>
              <a:t>(</a:t>
            </a:r>
            <a:r>
              <a:rPr lang="zh-TW" altLang="en-US" sz="1400" dirty="0">
                <a:solidFill>
                  <a:srgbClr val="00B0F0"/>
                </a:solidFill>
              </a:rPr>
              <a:t>也就是圖片</a:t>
            </a:r>
            <a:r>
              <a:rPr lang="en-US" altLang="zh-TW" sz="1400" dirty="0">
                <a:solidFill>
                  <a:srgbClr val="00B0F0"/>
                </a:solidFill>
              </a:rPr>
              <a:t>)</a:t>
            </a:r>
            <a:r>
              <a:rPr lang="zh-TW" altLang="en-US" sz="1400" dirty="0">
                <a:solidFill>
                  <a:srgbClr val="00B0F0"/>
                </a:solidFill>
              </a:rPr>
              <a:t>來訓練模型。現在，隨著</a:t>
            </a:r>
            <a:r>
              <a:rPr lang="en-US" altLang="zh-TW" sz="1400" dirty="0">
                <a:solidFill>
                  <a:srgbClr val="00B0F0"/>
                </a:solidFill>
              </a:rPr>
              <a:t>AI</a:t>
            </a:r>
            <a:r>
              <a:rPr lang="zh-TW" altLang="en-US" sz="1400" dirty="0">
                <a:solidFill>
                  <a:srgbClr val="00B0F0"/>
                </a:solidFill>
              </a:rPr>
              <a:t>技術的成熟、數據的增長</a:t>
            </a:r>
            <a:r>
              <a:rPr lang="en-US" altLang="zh-TW" sz="1400" dirty="0">
                <a:solidFill>
                  <a:srgbClr val="00B0F0"/>
                </a:solidFill>
              </a:rPr>
              <a:t>(</a:t>
            </a:r>
            <a:r>
              <a:rPr lang="zh-TW" altLang="en-US" sz="1400" dirty="0">
                <a:solidFill>
                  <a:srgbClr val="00B0F0"/>
                </a:solidFill>
              </a:rPr>
              <a:t>李飛飛教授所帶領建立的</a:t>
            </a:r>
            <a:r>
              <a:rPr lang="en-US" altLang="zh-TW" sz="1400" dirty="0">
                <a:solidFill>
                  <a:srgbClr val="00B0F0"/>
                </a:solidFill>
              </a:rPr>
              <a:t>ImageNet</a:t>
            </a:r>
            <a:r>
              <a:rPr lang="zh-TW" altLang="en-US" sz="1400" dirty="0">
                <a:solidFill>
                  <a:srgbClr val="00B0F0"/>
                </a:solidFill>
              </a:rPr>
              <a:t>圖庫</a:t>
            </a:r>
            <a:r>
              <a:rPr lang="en-US" altLang="zh-TW" sz="1400" dirty="0">
                <a:solidFill>
                  <a:srgbClr val="00B0F0"/>
                </a:solidFill>
              </a:rPr>
              <a:t>)</a:t>
            </a:r>
            <a:r>
              <a:rPr lang="zh-TW" altLang="en-US" sz="1400" dirty="0">
                <a:solidFill>
                  <a:srgbClr val="00B0F0"/>
                </a:solidFill>
              </a:rPr>
              <a:t>、以及運算力以及運算方法再進一步的突破，圖像辨識的技術在我們的生活當中到處都是了</a:t>
            </a:r>
            <a:r>
              <a:rPr lang="zh-TW" alt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87" y="3573016"/>
            <a:ext cx="7710969" cy="188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48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12776"/>
            <a:ext cx="903883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39552" y="836712"/>
            <a:ext cx="3877985" cy="369332"/>
          </a:xfrm>
          <a:prstGeom prst="rect">
            <a:avLst/>
          </a:prstGeom>
        </p:spPr>
        <p:txBody>
          <a:bodyPr wrap="none">
            <a:spAutoFit/>
          </a:bodyPr>
          <a:lstStyle/>
          <a:p>
            <a:pPr fontAlgn="base"/>
            <a:r>
              <a:rPr lang="zh-TW" altLang="en-US" b="1" dirty="0"/>
              <a:t>常見</a:t>
            </a:r>
            <a:r>
              <a:rPr lang="zh-TW" altLang="en-US" b="1" dirty="0" smtClean="0"/>
              <a:t>的機器學習演算法</a:t>
            </a:r>
            <a:r>
              <a:rPr lang="zh-TW" altLang="en-US" b="1" dirty="0"/>
              <a:t>及其商業應用</a:t>
            </a:r>
          </a:p>
        </p:txBody>
      </p:sp>
      <p:sp>
        <p:nvSpPr>
          <p:cNvPr id="5" name="矩形 4"/>
          <p:cNvSpPr/>
          <p:nvPr/>
        </p:nvSpPr>
        <p:spPr>
          <a:xfrm>
            <a:off x="35496" y="2348880"/>
            <a:ext cx="4824536" cy="2092881"/>
          </a:xfrm>
          <a:prstGeom prst="rect">
            <a:avLst/>
          </a:prstGeom>
        </p:spPr>
        <p:txBody>
          <a:bodyPr wrap="square">
            <a:spAutoFit/>
          </a:bodyPr>
          <a:lstStyle/>
          <a:p>
            <a:r>
              <a:rPr lang="zh-TW" altLang="en-US" sz="1600" dirty="0"/>
              <a:t>線性迴歸是最為原始的機器學習模型</a:t>
            </a:r>
            <a:r>
              <a:rPr lang="zh-TW" altLang="en-US" sz="1600" dirty="0" smtClean="0"/>
              <a:t>，</a:t>
            </a:r>
            <a:endParaRPr lang="en-US" altLang="zh-TW" sz="1600" dirty="0" smtClean="0"/>
          </a:p>
          <a:p>
            <a:r>
              <a:rPr lang="zh-TW" altLang="en-US" sz="1600" dirty="0" smtClean="0"/>
              <a:t>也是</a:t>
            </a:r>
            <a:r>
              <a:rPr lang="zh-TW" altLang="en-US" sz="1600" dirty="0"/>
              <a:t>在找出自變數（</a:t>
            </a:r>
            <a:r>
              <a:rPr lang="en-US" altLang="zh-TW" sz="1600" dirty="0"/>
              <a:t>Independent variable</a:t>
            </a:r>
            <a:r>
              <a:rPr lang="zh-TW" altLang="en-US" sz="1600" dirty="0" smtClean="0"/>
              <a:t>）</a:t>
            </a:r>
            <a:endParaRPr lang="en-US" altLang="zh-TW" sz="1600" dirty="0" smtClean="0"/>
          </a:p>
          <a:p>
            <a:r>
              <a:rPr lang="zh-TW" altLang="en-US" sz="1600" dirty="0" smtClean="0"/>
              <a:t>與</a:t>
            </a:r>
            <a:r>
              <a:rPr lang="zh-TW" altLang="en-US" sz="1600" dirty="0"/>
              <a:t>依變數（</a:t>
            </a:r>
            <a:r>
              <a:rPr lang="en-US" altLang="zh-TW" sz="1600" dirty="0"/>
              <a:t>Independent variable</a:t>
            </a:r>
            <a:r>
              <a:rPr lang="zh-TW" altLang="en-US" sz="1600" dirty="0"/>
              <a:t>）之間的關係</a:t>
            </a:r>
            <a:r>
              <a:rPr lang="zh-TW" altLang="en-US" sz="1600" dirty="0" smtClean="0"/>
              <a:t>中</a:t>
            </a:r>
            <a:endParaRPr lang="en-US" altLang="zh-TW" sz="1600" dirty="0" smtClean="0"/>
          </a:p>
          <a:p>
            <a:r>
              <a:rPr lang="zh-TW" altLang="en-US" sz="1600" dirty="0" smtClean="0"/>
              <a:t>最為</a:t>
            </a:r>
            <a:r>
              <a:rPr lang="zh-TW" altLang="en-US" sz="1600" dirty="0"/>
              <a:t>最常見的</a:t>
            </a:r>
            <a:r>
              <a:rPr lang="zh-TW" altLang="en-US" sz="1600" dirty="0" smtClean="0"/>
              <a:t>模型</a:t>
            </a:r>
            <a:endParaRPr lang="en-US" altLang="zh-TW" sz="1600" dirty="0" smtClean="0"/>
          </a:p>
          <a:p>
            <a:r>
              <a:rPr lang="zh-TW" altLang="en-US" sz="1600" dirty="0" smtClean="0"/>
              <a:t>線性</a:t>
            </a:r>
            <a:r>
              <a:rPr lang="zh-TW" altLang="en-US" sz="1600" dirty="0"/>
              <a:t>迴歸不僅可以幫助業者建立消費者</a:t>
            </a:r>
            <a:r>
              <a:rPr lang="zh-TW" altLang="en-US" sz="1600" dirty="0" smtClean="0"/>
              <a:t>洞見</a:t>
            </a:r>
            <a:endParaRPr lang="en-US" altLang="zh-TW" sz="1600" dirty="0" smtClean="0"/>
          </a:p>
          <a:p>
            <a:r>
              <a:rPr lang="zh-TW" altLang="en-US" sz="1600" dirty="0" smtClean="0"/>
              <a:t>理解</a:t>
            </a:r>
            <a:r>
              <a:rPr lang="zh-TW" altLang="en-US" sz="1600" dirty="0"/>
              <a:t>影響獲利性的</a:t>
            </a:r>
            <a:r>
              <a:rPr lang="zh-TW" altLang="en-US" sz="1600" dirty="0" smtClean="0"/>
              <a:t>因素</a:t>
            </a:r>
            <a:endParaRPr lang="en-US" altLang="zh-TW" sz="1600" dirty="0" smtClean="0"/>
          </a:p>
          <a:p>
            <a:r>
              <a:rPr lang="zh-TW" altLang="en-US" sz="1600" dirty="0" smtClean="0"/>
              <a:t>回歸</a:t>
            </a:r>
            <a:r>
              <a:rPr lang="zh-TW" altLang="en-US" sz="1600" dirty="0"/>
              <a:t>分析更是能讓業者評估市場</a:t>
            </a:r>
            <a:r>
              <a:rPr lang="zh-TW" altLang="en-US" sz="1600" dirty="0" smtClean="0"/>
              <a:t>趨勢</a:t>
            </a:r>
            <a:endParaRPr lang="en-US" altLang="zh-TW" sz="1600" dirty="0" smtClean="0"/>
          </a:p>
          <a:p>
            <a:r>
              <a:rPr lang="zh-TW" altLang="en-US" sz="1600" dirty="0" smtClean="0"/>
              <a:t>並</a:t>
            </a:r>
            <a:r>
              <a:rPr lang="zh-TW" altLang="en-US" sz="1600" dirty="0"/>
              <a:t>以此為基準去做商業</a:t>
            </a:r>
            <a:r>
              <a:rPr lang="zh-TW" altLang="en-US" sz="1600" dirty="0" smtClean="0"/>
              <a:t>決策</a:t>
            </a:r>
            <a:endParaRPr lang="zh-TW" altLang="en-US" dirty="0"/>
          </a:p>
        </p:txBody>
      </p:sp>
    </p:spTree>
    <p:extLst>
      <p:ext uri="{BB962C8B-B14F-4D97-AF65-F5344CB8AC3E}">
        <p14:creationId xmlns:p14="http://schemas.microsoft.com/office/powerpoint/2010/main" val="209415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 y="116632"/>
            <a:ext cx="9144000" cy="638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20797" y="2636912"/>
            <a:ext cx="4896544" cy="3096344"/>
          </a:xfrm>
        </p:spPr>
        <p:txBody>
          <a:bodyPr/>
          <a:lstStyle/>
          <a:p>
            <a:r>
              <a:rPr lang="en-US" altLang="zh-TW" sz="2400" dirty="0" smtClean="0">
                <a:latin typeface="Adobe 明體 Std L" pitchFamily="18" charset="-128"/>
                <a:ea typeface="Adobe 明體 Std L" pitchFamily="18" charset="-128"/>
              </a:rPr>
              <a:t>references</a:t>
            </a:r>
            <a:r>
              <a:rPr lang="en-US" altLang="zh-TW" sz="2400" dirty="0" smtClean="0">
                <a:solidFill>
                  <a:srgbClr val="00B0F0"/>
                </a:solidFill>
              </a:rPr>
              <a:t/>
            </a:r>
            <a:br>
              <a:rPr lang="en-US" altLang="zh-TW" sz="2400" dirty="0" smtClean="0">
                <a:solidFill>
                  <a:srgbClr val="00B0F0"/>
                </a:solidFill>
              </a:rPr>
            </a:br>
            <a:r>
              <a:rPr lang="en-US" altLang="zh-TW" sz="2400" dirty="0" smtClean="0">
                <a:solidFill>
                  <a:srgbClr val="00B0F0"/>
                </a:solidFill>
              </a:rPr>
              <a:t/>
            </a:r>
            <a:br>
              <a:rPr lang="en-US" altLang="zh-TW" sz="2400" dirty="0" smtClean="0">
                <a:solidFill>
                  <a:srgbClr val="00B0F0"/>
                </a:solidFill>
              </a:rPr>
            </a:br>
            <a:r>
              <a:rPr lang="en-US" altLang="zh-TW" sz="1600" dirty="0" smtClean="0">
                <a:solidFill>
                  <a:srgbClr val="00B0F0"/>
                </a:solidFill>
              </a:rPr>
              <a:t>1.https://www.pcschool.com.tw/blog/it/3-examples-of-ai-applications</a:t>
            </a:r>
            <a:br>
              <a:rPr lang="en-US" altLang="zh-TW" sz="1600" dirty="0" smtClean="0">
                <a:solidFill>
                  <a:srgbClr val="00B0F0"/>
                </a:solidFill>
              </a:rPr>
            </a:br>
            <a:r>
              <a:rPr lang="en-US" altLang="zh-TW" sz="1600" dirty="0" smtClean="0">
                <a:solidFill>
                  <a:srgbClr val="00B0F0"/>
                </a:solidFill>
              </a:rPr>
              <a:t/>
            </a:r>
            <a:br>
              <a:rPr lang="en-US" altLang="zh-TW" sz="1600" dirty="0" smtClean="0">
                <a:solidFill>
                  <a:srgbClr val="00B0F0"/>
                </a:solidFill>
              </a:rPr>
            </a:br>
            <a:r>
              <a:rPr lang="en-US" altLang="zh-TW" sz="1600" dirty="0" smtClean="0">
                <a:solidFill>
                  <a:srgbClr val="00B0F0"/>
                </a:solidFill>
              </a:rPr>
              <a:t>2.https://www.pcschool.com.tw/tech-news/microsoft-artificial-intelligence-chatbot?fromto=99001126</a:t>
            </a:r>
            <a:br>
              <a:rPr lang="en-US" altLang="zh-TW" sz="1600" dirty="0" smtClean="0">
                <a:solidFill>
                  <a:srgbClr val="00B0F0"/>
                </a:solidFill>
              </a:rPr>
            </a:br>
            <a:r>
              <a:rPr lang="en-US" altLang="zh-TW" sz="1600" dirty="0" smtClean="0">
                <a:solidFill>
                  <a:srgbClr val="00B0F0"/>
                </a:solidFill>
              </a:rPr>
              <a:t/>
            </a:r>
            <a:br>
              <a:rPr lang="en-US" altLang="zh-TW" sz="1600" dirty="0" smtClean="0">
                <a:solidFill>
                  <a:srgbClr val="00B0F0"/>
                </a:solidFill>
              </a:rPr>
            </a:br>
            <a:r>
              <a:rPr lang="en-US" altLang="zh-TW" sz="1600" dirty="0" smtClean="0">
                <a:solidFill>
                  <a:srgbClr val="00B0F0"/>
                </a:solidFill>
              </a:rPr>
              <a:t>3.https://jingally.com/%E4%BA%BA%E5%B7%A5%E6%99%BA%E6%85%A7/</a:t>
            </a:r>
            <a:br>
              <a:rPr lang="en-US" altLang="zh-TW" sz="1600" dirty="0" smtClean="0">
                <a:solidFill>
                  <a:srgbClr val="00B0F0"/>
                </a:solidFill>
              </a:rPr>
            </a:br>
            <a:r>
              <a:rPr lang="en-US" altLang="zh-TW" sz="1600" dirty="0">
                <a:solidFill>
                  <a:srgbClr val="00B0F0"/>
                </a:solidFill>
              </a:rPr>
              <a:t/>
            </a:r>
            <a:br>
              <a:rPr lang="en-US" altLang="zh-TW" sz="1600" dirty="0">
                <a:solidFill>
                  <a:srgbClr val="00B0F0"/>
                </a:solidFill>
              </a:rPr>
            </a:br>
            <a:r>
              <a:rPr lang="en-US" altLang="zh-TW" sz="1600" dirty="0" smtClean="0">
                <a:solidFill>
                  <a:srgbClr val="00B0F0"/>
                </a:solidFill>
              </a:rPr>
              <a:t>4.</a:t>
            </a:r>
            <a:r>
              <a:rPr lang="en-US" altLang="zh-TW" sz="1600" dirty="0">
                <a:hlinkClick r:id="rId3"/>
              </a:rPr>
              <a:t> </a:t>
            </a:r>
            <a:r>
              <a:rPr lang="en-US" altLang="zh-TW" sz="1600" dirty="0">
                <a:solidFill>
                  <a:srgbClr val="00B0F0"/>
                </a:solidFill>
              </a:rPr>
              <a:t>https://oosga.com/artificial-intelligence</a:t>
            </a:r>
            <a:r>
              <a:rPr lang="en-US" altLang="zh-TW" sz="1600" dirty="0" smtClean="0">
                <a:solidFill>
                  <a:srgbClr val="00B0F0"/>
                </a:solidFill>
              </a:rPr>
              <a:t>/</a:t>
            </a:r>
            <a:br>
              <a:rPr lang="en-US" altLang="zh-TW" sz="1600" dirty="0" smtClean="0">
                <a:solidFill>
                  <a:srgbClr val="00B0F0"/>
                </a:solidFill>
              </a:rPr>
            </a:br>
            <a:r>
              <a:rPr lang="en-US" altLang="zh-TW" sz="1600" dirty="0">
                <a:solidFill>
                  <a:srgbClr val="00B0F0"/>
                </a:solidFill>
              </a:rPr>
              <a:t/>
            </a:r>
            <a:br>
              <a:rPr lang="en-US" altLang="zh-TW" sz="1600" dirty="0">
                <a:solidFill>
                  <a:srgbClr val="00B0F0"/>
                </a:solidFill>
              </a:rPr>
            </a:br>
            <a:r>
              <a:rPr lang="en-US" altLang="zh-TW" sz="1600" dirty="0" smtClean="0">
                <a:solidFill>
                  <a:srgbClr val="00B0F0"/>
                </a:solidFill>
              </a:rPr>
              <a:t>5.https</a:t>
            </a:r>
            <a:r>
              <a:rPr lang="en-US" altLang="zh-TW" sz="1600" dirty="0">
                <a:solidFill>
                  <a:srgbClr val="00B0F0"/>
                </a:solidFill>
              </a:rPr>
              <a:t>://oosga.com/machine-learning</a:t>
            </a:r>
            <a:r>
              <a:rPr lang="en-US" altLang="zh-TW" sz="1600" dirty="0" smtClean="0">
                <a:solidFill>
                  <a:srgbClr val="00B0F0"/>
                </a:solidFill>
              </a:rPr>
              <a:t>/</a:t>
            </a:r>
            <a:br>
              <a:rPr lang="en-US" altLang="zh-TW" sz="1600" dirty="0" smtClean="0">
                <a:solidFill>
                  <a:srgbClr val="00B0F0"/>
                </a:solidFill>
              </a:rPr>
            </a:br>
            <a:r>
              <a:rPr lang="en-US" altLang="zh-TW" sz="1600" dirty="0">
                <a:solidFill>
                  <a:srgbClr val="00B0F0"/>
                </a:solidFill>
              </a:rPr>
              <a:t/>
            </a:r>
            <a:br>
              <a:rPr lang="en-US" altLang="zh-TW" sz="1600" dirty="0">
                <a:solidFill>
                  <a:srgbClr val="00B0F0"/>
                </a:solidFill>
              </a:rPr>
            </a:br>
            <a:r>
              <a:rPr lang="en-US" altLang="zh-TW" sz="1600" dirty="0" smtClean="0">
                <a:solidFill>
                  <a:srgbClr val="00B0F0"/>
                </a:solidFill>
              </a:rPr>
              <a:t>6.</a:t>
            </a:r>
            <a:r>
              <a:rPr lang="en-US" altLang="zh-TW" sz="1600" dirty="0">
                <a:hlinkClick r:id="rId4"/>
              </a:rPr>
              <a:t> </a:t>
            </a:r>
            <a:r>
              <a:rPr lang="en-US" altLang="zh-TW" sz="1600" dirty="0">
                <a:solidFill>
                  <a:srgbClr val="00B0F0"/>
                </a:solidFill>
              </a:rPr>
              <a:t>https://www.cmoney.tw/notes/note-detail.aspx?nid=142384</a:t>
            </a:r>
            <a:endParaRPr lang="zh-TW" altLang="en-US" sz="1600" dirty="0">
              <a:solidFill>
                <a:srgbClr val="00B0F0"/>
              </a:solidFill>
              <a:latin typeface="Adobe 繁黑體 Std B" pitchFamily="34" charset="-128"/>
              <a:ea typeface="Adobe 繁黑體 Std B" pitchFamily="34" charset="-128"/>
            </a:endParaRPr>
          </a:p>
        </p:txBody>
      </p:sp>
    </p:spTree>
    <p:extLst>
      <p:ext uri="{BB962C8B-B14F-4D97-AF65-F5344CB8AC3E}">
        <p14:creationId xmlns:p14="http://schemas.microsoft.com/office/powerpoint/2010/main" val="3324894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地平線">
  <a:themeElements>
    <a:clrScheme name="地平線">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地平線">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地平線">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81</TotalTime>
  <Words>664</Words>
  <Application>Microsoft Office PowerPoint</Application>
  <PresentationFormat>如螢幕大小 (4:3)</PresentationFormat>
  <Paragraphs>39</Paragraphs>
  <Slides>10</Slides>
  <Notes>1</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地平線</vt:lpstr>
      <vt:lpstr>人工智慧 (應用)</vt:lpstr>
      <vt:lpstr>PowerPoint 簡報</vt:lpstr>
      <vt:lpstr>PowerPoint 簡報</vt:lpstr>
      <vt:lpstr>PowerPoint 簡報</vt:lpstr>
      <vt:lpstr>PowerPoint 簡報</vt:lpstr>
      <vt:lpstr>自然語言處理（Natural Language Processing） Google 語音助理、 Siri 以及亞馬遜的 Alexa 現在已經能夠清楚地辨識我們的聲音與講話內容，靠的就是深度學習中「自然語言處理」的分支技術，藉由大量的文本資料搭配音訊數據，透過音樂的波長、聲音斷句、語調的頓挫，將類比資訊轉為數位音訊進行分析訓練，進而讓程式能夠辨認人類的說話內容和文法結構。  每當我們對著手機講話，螢幕也會顯示對應的文字。事實上是電腦收到符合模型參數內的音訊內容，會比對訓練後的結果、再將進行歸類、最後從資料庫抓出對應的語句，並作出預先設定好的反性，一來一往形成了流暢的語音助理對話，其中深度學習技術扮演著非常關鍵的角色。 </vt:lpstr>
      <vt:lpstr>PowerPoint 簡報</vt:lpstr>
      <vt:lpstr>PowerPoint 簡報</vt:lpstr>
      <vt:lpstr>references  1.https://www.pcschool.com.tw/blog/it/3-examples-of-ai-applications  2.https://www.pcschool.com.tw/tech-news/microsoft-artificial-intelligence-chatbot?fromto=99001126  3.https://jingally.com/%E4%BA%BA%E5%B7%A5%E6%99%BA%E6%85%A7/  4. https://oosga.com/artificial-intelligence/  5.https://oosga.com/machine-learning/  6. https://www.cmoney.tw/notes/note-detail.aspx?nid=142384</vt:lpstr>
      <vt:lpstr>Report completed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人工智慧 (應用)</dc:title>
  <dc:creator>user</dc:creator>
  <cp:lastModifiedBy>user</cp:lastModifiedBy>
  <cp:revision>9</cp:revision>
  <dcterms:created xsi:type="dcterms:W3CDTF">2020-06-08T05:30:43Z</dcterms:created>
  <dcterms:modified xsi:type="dcterms:W3CDTF">2020-06-08T06:52:55Z</dcterms:modified>
</cp:coreProperties>
</file>