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7" r:id="rId3"/>
    <p:sldId id="269" r:id="rId4"/>
    <p:sldId id="270" r:id="rId5"/>
    <p:sldId id="276" r:id="rId6"/>
    <p:sldId id="257" r:id="rId7"/>
    <p:sldId id="273" r:id="rId8"/>
    <p:sldId id="258" r:id="rId9"/>
    <p:sldId id="261" r:id="rId10"/>
    <p:sldId id="262" r:id="rId11"/>
    <p:sldId id="279" r:id="rId12"/>
    <p:sldId id="265" r:id="rId13"/>
    <p:sldId id="266" r:id="rId14"/>
    <p:sldId id="263" r:id="rId15"/>
    <p:sldId id="268" r:id="rId16"/>
    <p:sldId id="274" r:id="rId17"/>
    <p:sldId id="280" r:id="rId18"/>
    <p:sldId id="281" r:id="rId19"/>
    <p:sldId id="283" r:id="rId20"/>
    <p:sldId id="284" r:id="rId21"/>
    <p:sldId id="277" r:id="rId22"/>
    <p:sldId id="271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02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3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312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1023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34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844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071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861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13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50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24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44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4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68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50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02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71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1C7C-2394-4834-89EA-B82F3A085706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876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hPCTwxF0qf4&amp;t=156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wpAwdsubl1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tseng.wordpress.com/2016/11/17/scikit-learn-%E5%B1%80%E9%83%A8%E4%BA%8C%E5%80%BC%E6%A8%A1%E5%BC%8F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tchin/SmooFaceEngin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F5rysk51tx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22837" y="1794576"/>
            <a:ext cx="6002260" cy="474455"/>
          </a:xfrm>
        </p:spPr>
        <p:txBody>
          <a:bodyPr>
            <a:normAutofit fontScale="90000"/>
          </a:bodyPr>
          <a:lstStyle/>
          <a:p>
            <a:r>
              <a:rPr lang="zh-TW" altLang="en-US" sz="4000" dirty="0" smtClean="0"/>
              <a:t>深度學習課程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23967" y="3067401"/>
            <a:ext cx="1642712" cy="547067"/>
          </a:xfrm>
        </p:spPr>
        <p:txBody>
          <a:bodyPr>
            <a:noAutofit/>
          </a:bodyPr>
          <a:lstStyle/>
          <a:p>
            <a:r>
              <a:rPr lang="zh-TW" altLang="en-US" sz="2800" dirty="0">
                <a:solidFill>
                  <a:schemeClr val="tx1"/>
                </a:solidFill>
              </a:rPr>
              <a:t>期</a:t>
            </a:r>
            <a:r>
              <a:rPr lang="zh-TW" altLang="en-US" sz="2800" dirty="0" smtClean="0">
                <a:solidFill>
                  <a:schemeClr val="tx1"/>
                </a:solidFill>
              </a:rPr>
              <a:t>中</a:t>
            </a:r>
            <a:r>
              <a:rPr lang="zh-TW" altLang="en-US" sz="2800" dirty="0" smtClean="0">
                <a:solidFill>
                  <a:schemeClr val="tx1"/>
                </a:solidFill>
              </a:rPr>
              <a:t>報告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6960366" y="4668026"/>
            <a:ext cx="3986555" cy="8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chemeClr val="tx1"/>
                </a:solidFill>
              </a:rPr>
              <a:t>4050D028</a:t>
            </a:r>
            <a:r>
              <a:rPr lang="zh-TW" altLang="en-US" dirty="0" smtClean="0">
                <a:solidFill>
                  <a:schemeClr val="tx1"/>
                </a:solidFill>
              </a:rPr>
              <a:t>  蘇偉哲 大學部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7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6908" y="782420"/>
            <a:ext cx="9684737" cy="589180"/>
          </a:xfrm>
        </p:spPr>
        <p:txBody>
          <a:bodyPr>
            <a:normAutofit/>
          </a:bodyPr>
          <a:lstStyle/>
          <a:p>
            <a:r>
              <a:rPr lang="en-US" altLang="zh-TW" sz="32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Adaboost</a:t>
            </a:r>
            <a:r>
              <a:rPr lang="zh-TW" altLang="en-US" sz="32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</a:t>
            </a:r>
            <a:r>
              <a:rPr lang="zh-TW" altLang="en-US" sz="2000" b="1" dirty="0" smtClean="0">
                <a:solidFill>
                  <a:srgbClr val="FFFF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主要根據係數以及門檻值去做經驗上線性分類</a:t>
            </a:r>
            <a:r>
              <a:rPr lang="en-US" altLang="zh-TW" sz="2000" b="1" dirty="0" smtClean="0">
                <a:solidFill>
                  <a:srgbClr val="FFFF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endParaRPr lang="zh-TW" altLang="en-US" sz="2000" b="1" dirty="0">
              <a:solidFill>
                <a:srgbClr val="FFFF00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9" name="內容版面配置區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908" y="1446572"/>
            <a:ext cx="7693055" cy="3065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08" y="4698730"/>
            <a:ext cx="4689625" cy="15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37" y="498894"/>
            <a:ext cx="810577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0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3266685" cy="830720"/>
          </a:xfrm>
        </p:spPr>
        <p:txBody>
          <a:bodyPr>
            <a:normAutofit fontScale="90000"/>
          </a:bodyPr>
          <a:lstStyle/>
          <a:p>
            <a:r>
              <a:rPr lang="zh-TW" altLang="en-US" sz="2800" dirty="0">
                <a:effectLst/>
              </a:rPr>
              <a:t>弱分類器的設計</a:t>
            </a:r>
            <a:r>
              <a:rPr lang="zh-TW" altLang="en-US" b="1" dirty="0">
                <a:effectLst/>
              </a:rPr>
              <a:t/>
            </a:r>
            <a:br>
              <a:rPr lang="zh-TW" altLang="en-US" b="1" dirty="0">
                <a:effectLst/>
              </a:rPr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3046" y="2488245"/>
            <a:ext cx="4319564" cy="35417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3759" y="1334083"/>
            <a:ext cx="99606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fontAlgn="base"/>
            <a:r>
              <a:rPr lang="en-US" altLang="zh-TW" dirty="0" smtClean="0">
                <a:latin typeface="宋體"/>
              </a:rPr>
              <a:t>(1)_</a:t>
            </a:r>
            <a:r>
              <a:rPr lang="zh-TW" altLang="en-US" dirty="0" smtClean="0">
                <a:latin typeface="宋體"/>
              </a:rPr>
              <a:t>對於</a:t>
            </a:r>
            <a:r>
              <a:rPr lang="zh-TW" altLang="en-US" dirty="0">
                <a:latin typeface="宋體"/>
              </a:rPr>
              <a:t>每個特徵 </a:t>
            </a:r>
            <a:r>
              <a:rPr lang="en-US" altLang="zh-TW" dirty="0">
                <a:latin typeface="宋體"/>
              </a:rPr>
              <a:t>f</a:t>
            </a:r>
            <a:r>
              <a:rPr lang="zh-TW" altLang="en-US" dirty="0">
                <a:latin typeface="宋體"/>
              </a:rPr>
              <a:t>，計算所有訓練樣本的特徵值，並將其排序。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dirty="0">
                <a:latin typeface="宋體"/>
              </a:rPr>
              <a:t>掃描一遍排好序的特徵值，對排好序的表中的每個元素</a:t>
            </a:r>
            <a:r>
              <a:rPr lang="zh-TW" altLang="en-US" dirty="0" smtClean="0">
                <a:latin typeface="宋體"/>
              </a:rPr>
              <a:t>，</a:t>
            </a:r>
            <a:endParaRPr lang="en-US" altLang="zh-TW" dirty="0" smtClean="0">
              <a:latin typeface="宋體"/>
            </a:endParaRPr>
          </a:p>
          <a:p>
            <a:pPr indent="266700" fontAlgn="base"/>
            <a:r>
              <a:rPr lang="zh-TW" altLang="en-US" dirty="0" smtClean="0">
                <a:latin typeface="宋體"/>
              </a:rPr>
              <a:t>計算</a:t>
            </a:r>
            <a:r>
              <a:rPr lang="zh-TW" altLang="en-US" dirty="0">
                <a:latin typeface="宋體"/>
              </a:rPr>
              <a:t>下面四個值：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dirty="0">
                <a:latin typeface="宋體"/>
              </a:rPr>
              <a:t>全部人臉樣本的權重的和</a:t>
            </a:r>
            <a:r>
              <a:rPr lang="en-US" altLang="zh-TW" dirty="0">
                <a:latin typeface="宋體"/>
              </a:rPr>
              <a:t>t1</a:t>
            </a:r>
            <a:r>
              <a:rPr lang="zh-TW" altLang="en-US" dirty="0">
                <a:latin typeface="宋體"/>
              </a:rPr>
              <a:t>；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dirty="0">
                <a:latin typeface="宋體"/>
              </a:rPr>
              <a:t>全部非人臉樣本的權重的和</a:t>
            </a:r>
            <a:r>
              <a:rPr lang="en-US" altLang="zh-TW" dirty="0">
                <a:latin typeface="宋體"/>
              </a:rPr>
              <a:t>t0</a:t>
            </a:r>
            <a:r>
              <a:rPr lang="zh-TW" altLang="en-US" dirty="0">
                <a:latin typeface="宋體"/>
              </a:rPr>
              <a:t>；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b="1" dirty="0">
                <a:solidFill>
                  <a:srgbClr val="FFFF00"/>
                </a:solidFill>
                <a:latin typeface="宋體"/>
              </a:rPr>
              <a:t>在此元素之前的人臉樣本的權重的和</a:t>
            </a:r>
            <a:r>
              <a:rPr lang="en-US" altLang="zh-TW" b="1" dirty="0">
                <a:solidFill>
                  <a:srgbClr val="FFFF00"/>
                </a:solidFill>
                <a:latin typeface="宋體"/>
              </a:rPr>
              <a:t>s1</a:t>
            </a:r>
            <a:r>
              <a:rPr lang="zh-TW" altLang="en-US" b="1" dirty="0">
                <a:solidFill>
                  <a:srgbClr val="FFFF00"/>
                </a:solidFill>
                <a:latin typeface="宋體"/>
              </a:rPr>
              <a:t>；</a:t>
            </a:r>
            <a:endParaRPr lang="zh-TW" altLang="en-US" b="1" dirty="0">
              <a:solidFill>
                <a:srgbClr val="FFFF00"/>
              </a:solidFill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b="1" dirty="0">
                <a:solidFill>
                  <a:srgbClr val="FFFF00"/>
                </a:solidFill>
                <a:latin typeface="宋體"/>
              </a:rPr>
              <a:t>在此元素之前的非人臉樣本的權重的和</a:t>
            </a:r>
            <a:r>
              <a:rPr lang="en-US" altLang="zh-TW" b="1" dirty="0">
                <a:solidFill>
                  <a:srgbClr val="FFFF00"/>
                </a:solidFill>
                <a:latin typeface="宋體"/>
              </a:rPr>
              <a:t>s0</a:t>
            </a:r>
            <a:r>
              <a:rPr lang="zh-TW" altLang="en-US" dirty="0">
                <a:solidFill>
                  <a:srgbClr val="FFFF00"/>
                </a:solidFill>
                <a:latin typeface="宋體"/>
              </a:rPr>
              <a:t>；</a:t>
            </a:r>
            <a:endParaRPr lang="zh-TW" altLang="en-US" dirty="0">
              <a:solidFill>
                <a:srgbClr val="FFFF00"/>
              </a:solidFill>
              <a:latin typeface="Verdana" panose="020B0604030504040204" pitchFamily="34" charset="0"/>
            </a:endParaRPr>
          </a:p>
          <a:p>
            <a:pPr indent="266700" fontAlgn="base"/>
            <a:r>
              <a:rPr lang="en-US" altLang="zh-TW" dirty="0" smtClean="0">
                <a:latin typeface="宋體"/>
              </a:rPr>
              <a:t>(2)_</a:t>
            </a:r>
            <a:r>
              <a:rPr lang="zh-TW" altLang="en-US" dirty="0" smtClean="0">
                <a:latin typeface="宋體"/>
              </a:rPr>
              <a:t>最終</a:t>
            </a:r>
            <a:r>
              <a:rPr lang="zh-TW" altLang="en-US" dirty="0">
                <a:latin typeface="宋體"/>
              </a:rPr>
              <a:t>求得每個元素的分類誤差</a:t>
            </a:r>
            <a:endParaRPr lang="zh-TW" altLang="en-US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71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9654" y="789040"/>
            <a:ext cx="4025810" cy="778961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強分類器 </a:t>
            </a:r>
            <a:r>
              <a:rPr lang="en-US" altLang="zh-TW" sz="2800" dirty="0" err="1" smtClean="0"/>
              <a:t>adaboost</a:t>
            </a:r>
            <a:r>
              <a:rPr lang="en-US" altLang="zh-TW" sz="2800" dirty="0" smtClean="0"/>
              <a:t> 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9489" y="1568001"/>
            <a:ext cx="9905999" cy="3541714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強分類器的誕生需要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輪的迭代，具體操作如下：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給定訓練樣本集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，共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個樣本，其中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Y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分別對應於正樣本和負樣本</a:t>
            </a:r>
            <a:r>
              <a:rPr lang="zh-TW" altLang="en-US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  <a:endParaRPr lang="en-US" altLang="zh-TW" dirty="0" smtClean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fontAlgn="base"/>
            <a:r>
              <a:rPr lang="en-US" altLang="zh-TW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爲訓練的最大循環次數；　　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初始化樣本權重爲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1/N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，即爲訓練樣本的初始概率分佈；　　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第一次迭代訓練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個樣本，得到第一個最優弱分類</a:t>
            </a:r>
            <a:r>
              <a:rPr lang="zh-TW" altLang="en-US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器</a:t>
            </a:r>
            <a:endParaRPr lang="en-US" altLang="zh-TW" dirty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fontAlgn="base"/>
            <a:r>
              <a:rPr lang="en-US" altLang="zh-TW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提高上一輪中被誤判的樣本的權重；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5.</a:t>
            </a:r>
            <a:r>
              <a:rPr lang="en-US" altLang="zh-TW" dirty="0">
                <a:solidFill>
                  <a:srgbClr val="FFFF00"/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</a:t>
            </a:r>
            <a:r>
              <a:rPr lang="zh-TW" altLang="en-US" dirty="0">
                <a:solidFill>
                  <a:srgbClr val="FFFF00"/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將新的樣本和上次本分錯的樣本放在一起進行新一輪的訓練。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循環執行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4-5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步驟，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輪後得到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個最優弱分類器。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7.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組合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個最優弱分類器得到強分類</a:t>
            </a:r>
            <a:r>
              <a:rPr lang="zh-TW" altLang="en-US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6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146" y="523627"/>
            <a:ext cx="6130655" cy="91698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TW" sz="2400" dirty="0">
                <a:effectLst/>
              </a:rPr>
              <a:t>Cascade classifier </a:t>
            </a:r>
            <a:r>
              <a:rPr lang="zh-TW" altLang="en-US" sz="2400" dirty="0">
                <a:effectLst/>
              </a:rPr>
              <a:t>級聯分類器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1535502"/>
            <a:ext cx="9003252" cy="422694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zh-TW" altLang="en-US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5146" y="1535502"/>
            <a:ext cx="9089517" cy="455509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）設定每層最小要達到的檢測率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，最大誤識率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，最終級聯分類器的誤識率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Ft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P=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人臉訓練樣本，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N=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非人臉訓練樣本，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=1.0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=1.0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=0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 : 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&gt;Ft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 ++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 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baseline="-250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=0;F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i-1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 for : 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&gt;f*F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i-1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++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baseline="-250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</a:t>
            </a:r>
            <a:r>
              <a:rPr lang="zh-TW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利用</a:t>
            </a:r>
            <a:r>
              <a:rPr lang="en-US" altLang="zh-TW" sz="2000" b="1" kern="100" dirty="0" err="1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AdaBoost</a:t>
            </a:r>
            <a:r>
              <a:rPr lang="zh-TW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算法在</a:t>
            </a:r>
            <a:r>
              <a:rPr lang="en-US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</a:t>
            </a:r>
            <a:r>
              <a:rPr lang="zh-TW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</a:t>
            </a:r>
            <a:r>
              <a:rPr lang="en-US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zh-TW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上訓練具有</a:t>
            </a:r>
            <a:r>
              <a:rPr lang="en-US" altLang="zh-TW" sz="2000" b="1" kern="100" dirty="0" err="1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sz="2000" b="1" kern="100" baseline="-25000" dirty="0" err="1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個弱分類器的強分類器</a:t>
            </a:r>
            <a:r>
              <a:rPr lang="en-US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sz="2000" b="1" kern="100" dirty="0">
              <a:solidFill>
                <a:srgbClr val="FFC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衡量當前級聯分類器的檢測率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for : 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&lt;d*D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i-1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Ø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降低第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層的強分類器閾值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Ø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衡量當前級聯分類器的檢測率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= Φ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利用當前的級聯分類器檢測非人臉圖像，將誤識的圖像放入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4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0039" y="515576"/>
            <a:ext cx="9831388" cy="3443949"/>
          </a:xfrm>
        </p:spPr>
        <p:txBody>
          <a:bodyPr>
            <a:normAutofit/>
          </a:bodyPr>
          <a:lstStyle/>
          <a:p>
            <a:r>
              <a:rPr lang="en-US" altLang="zh-TW" sz="2000" b="1" dirty="0">
                <a:effectLst/>
              </a:rPr>
              <a:t>Cascade Classifier</a:t>
            </a:r>
            <a:br>
              <a:rPr lang="en-US" altLang="zh-TW" sz="2000" b="1" dirty="0">
                <a:effectLst/>
              </a:rPr>
            </a:br>
            <a:r>
              <a:rPr lang="zh-TW" altLang="en-US" sz="2000" dirty="0">
                <a:solidFill>
                  <a:srgbClr val="FFFF00"/>
                </a:solidFill>
                <a:effectLst/>
              </a:rPr>
              <a:t>對於</a:t>
            </a:r>
            <a:r>
              <a:rPr lang="en-US" altLang="zh-TW" sz="2000" dirty="0">
                <a:solidFill>
                  <a:srgbClr val="FFFF00"/>
                </a:solidFill>
                <a:effectLst/>
              </a:rPr>
              <a:t>Cascade classifier</a:t>
            </a:r>
            <a:r>
              <a:rPr lang="zh-TW" altLang="en-US" sz="2000" dirty="0">
                <a:solidFill>
                  <a:srgbClr val="FFFF00"/>
                </a:solidFill>
                <a:effectLst/>
              </a:rPr>
              <a:t>的概念，就如</a:t>
            </a:r>
            <a:r>
              <a:rPr lang="en-US" altLang="zh-TW" sz="2000" dirty="0">
                <a:solidFill>
                  <a:srgbClr val="FFFF00"/>
                </a:solidFill>
                <a:effectLst/>
              </a:rPr>
              <a:t>Figure 3</a:t>
            </a:r>
            <a:r>
              <a:rPr lang="zh-TW" altLang="en-US" sz="2000" dirty="0">
                <a:solidFill>
                  <a:srgbClr val="FFFF00"/>
                </a:solidFill>
                <a:effectLst/>
              </a:rPr>
              <a:t>所示</a:t>
            </a:r>
            <a:r>
              <a:rPr lang="zh-TW" altLang="en-US" sz="2000" dirty="0" smtClean="0">
                <a:solidFill>
                  <a:srgbClr val="FFFF00"/>
                </a:solidFill>
                <a:effectLst/>
              </a:rPr>
              <a:t>。</a:t>
            </a:r>
            <a:endParaRPr lang="en-US" altLang="zh-TW" sz="2000" dirty="0" smtClean="0">
              <a:solidFill>
                <a:srgbClr val="FFFF00"/>
              </a:solidFill>
              <a:effectLst/>
            </a:endParaRPr>
          </a:p>
          <a:p>
            <a:r>
              <a:rPr lang="zh-TW" altLang="en-US" sz="2000" dirty="0" smtClean="0">
                <a:effectLst/>
              </a:rPr>
              <a:t>我們</a:t>
            </a:r>
            <a:r>
              <a:rPr lang="zh-TW" altLang="en-US" sz="2000" dirty="0">
                <a:effectLst/>
              </a:rPr>
              <a:t>一開始將</a:t>
            </a:r>
            <a:r>
              <a:rPr lang="en-US" altLang="zh-TW" sz="2000" dirty="0">
                <a:effectLst/>
              </a:rPr>
              <a:t>feature</a:t>
            </a:r>
            <a:r>
              <a:rPr lang="zh-TW" altLang="en-US" sz="2000" dirty="0">
                <a:effectLst/>
              </a:rPr>
              <a:t>分成</a:t>
            </a:r>
            <a:r>
              <a:rPr lang="zh-TW" altLang="en-US" sz="2000" dirty="0" smtClean="0">
                <a:effectLst/>
              </a:rPr>
              <a:t>好幾個</a:t>
            </a:r>
            <a:r>
              <a:rPr lang="en-US" altLang="zh-TW" sz="2000" dirty="0">
                <a:effectLst/>
              </a:rPr>
              <a:t>classifier</a:t>
            </a:r>
            <a:r>
              <a:rPr lang="zh-TW" altLang="en-US" sz="2000" dirty="0" smtClean="0">
                <a:effectLst/>
              </a:rPr>
              <a:t>。</a:t>
            </a:r>
            <a:endParaRPr lang="en-US" altLang="zh-TW" sz="2000" dirty="0" smtClean="0">
              <a:effectLst/>
            </a:endParaRPr>
          </a:p>
          <a:p>
            <a:r>
              <a:rPr lang="zh-TW" altLang="en-US" sz="2000" dirty="0" smtClean="0">
                <a:effectLst/>
              </a:rPr>
              <a:t>最</a:t>
            </a:r>
            <a:r>
              <a:rPr lang="zh-TW" altLang="en-US" sz="2000" dirty="0">
                <a:effectLst/>
              </a:rPr>
              <a:t>前面的</a:t>
            </a:r>
            <a:r>
              <a:rPr lang="en-US" altLang="zh-TW" sz="2000" dirty="0">
                <a:effectLst/>
              </a:rPr>
              <a:t>classier</a:t>
            </a:r>
            <a:r>
              <a:rPr lang="zh-TW" altLang="en-US" sz="2000" dirty="0">
                <a:effectLst/>
              </a:rPr>
              <a:t>辨識率最低</a:t>
            </a:r>
            <a:r>
              <a:rPr lang="zh-TW" altLang="en-US" sz="2000" dirty="0" smtClean="0">
                <a:effectLst/>
              </a:rPr>
              <a:t>，</a:t>
            </a:r>
            <a:endParaRPr lang="en-US" altLang="zh-TW" sz="2000" dirty="0" smtClean="0">
              <a:effectLst/>
            </a:endParaRPr>
          </a:p>
          <a:p>
            <a:r>
              <a:rPr lang="zh-TW" altLang="en-US" sz="2000" dirty="0" smtClean="0">
                <a:effectLst/>
              </a:rPr>
              <a:t>接</a:t>
            </a:r>
            <a:r>
              <a:rPr lang="zh-TW" altLang="en-US" sz="2000" dirty="0">
                <a:effectLst/>
              </a:rPr>
              <a:t>下來的</a:t>
            </a:r>
            <a:r>
              <a:rPr lang="en-US" altLang="zh-TW" sz="2000" dirty="0">
                <a:effectLst/>
              </a:rPr>
              <a:t>Classier</a:t>
            </a:r>
            <a:r>
              <a:rPr lang="zh-TW" altLang="en-US" sz="2000" dirty="0">
                <a:effectLst/>
              </a:rPr>
              <a:t>處理比較難處理一點的</a:t>
            </a:r>
            <a:r>
              <a:rPr lang="en-US" altLang="zh-TW" sz="2000" dirty="0">
                <a:effectLst/>
              </a:rPr>
              <a:t>case</a:t>
            </a:r>
            <a:r>
              <a:rPr lang="zh-TW" altLang="en-US" sz="2000" dirty="0">
                <a:effectLst/>
              </a:rPr>
              <a:t>篩選掉的</a:t>
            </a:r>
            <a:r>
              <a:rPr lang="zh-TW" altLang="en-US" sz="2000" dirty="0" smtClean="0">
                <a:effectLst/>
              </a:rPr>
              <a:t>圖片</a:t>
            </a:r>
            <a:endParaRPr lang="en-US" altLang="zh-TW" sz="2000" dirty="0" smtClean="0">
              <a:effectLst/>
            </a:endParaRPr>
          </a:p>
          <a:p>
            <a:r>
              <a:rPr lang="zh-TW" altLang="en-US" sz="2000" dirty="0" smtClean="0">
                <a:effectLst/>
              </a:rPr>
              <a:t>也</a:t>
            </a:r>
            <a:r>
              <a:rPr lang="zh-TW" altLang="en-US" sz="2000" dirty="0">
                <a:effectLst/>
              </a:rPr>
              <a:t>不如第</a:t>
            </a:r>
            <a:r>
              <a:rPr lang="zh-TW" altLang="en-US" sz="2000" dirty="0" smtClean="0">
                <a:effectLst/>
              </a:rPr>
              <a:t>一個</a:t>
            </a:r>
            <a:r>
              <a:rPr lang="en-US" altLang="zh-TW" sz="2000" dirty="0">
                <a:effectLst/>
              </a:rPr>
              <a:t>classier</a:t>
            </a:r>
            <a:r>
              <a:rPr lang="zh-TW" altLang="en-US" sz="2000" dirty="0">
                <a:effectLst/>
              </a:rPr>
              <a:t>多了；依此下去，直到最後一個</a:t>
            </a:r>
            <a:r>
              <a:rPr lang="en-US" altLang="zh-TW" sz="2000" dirty="0">
                <a:effectLst/>
              </a:rPr>
              <a:t>classier</a:t>
            </a:r>
            <a:r>
              <a:rPr lang="zh-TW" altLang="en-US" sz="2000" dirty="0">
                <a:effectLst/>
              </a:rPr>
              <a:t>為止</a:t>
            </a:r>
            <a:r>
              <a:rPr lang="zh-TW" altLang="en-US" sz="2000" dirty="0" smtClean="0">
                <a:effectLst/>
              </a:rPr>
              <a:t>。</a:t>
            </a:r>
            <a:endParaRPr lang="en-US" altLang="zh-TW" sz="2000" dirty="0" smtClean="0">
              <a:effectLst/>
            </a:endParaRPr>
          </a:p>
          <a:p>
            <a:r>
              <a:rPr lang="zh-TW" altLang="en-US" sz="2000" dirty="0" smtClean="0">
                <a:effectLst/>
              </a:rPr>
              <a:t>最後</a:t>
            </a:r>
            <a:r>
              <a:rPr lang="zh-TW" altLang="en-US" sz="2000" dirty="0">
                <a:effectLst/>
              </a:rPr>
              <a:t>留下來的就會是</a:t>
            </a:r>
            <a:r>
              <a:rPr lang="zh-TW" altLang="en-US" sz="2000" dirty="0" smtClean="0">
                <a:effectLst/>
              </a:rPr>
              <a:t>我們想要</a:t>
            </a:r>
            <a:r>
              <a:rPr lang="zh-TW" altLang="en-US" sz="2000" dirty="0">
                <a:effectLst/>
              </a:rPr>
              <a:t>的人臉的照片。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58" y="3849167"/>
            <a:ext cx="5340290" cy="254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60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2401" y="816926"/>
            <a:ext cx="8666822" cy="882478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影片 理想圖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 感覺還蠻炫 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>
                <a:hlinkClick r:id="rId2"/>
              </a:rPr>
              <a:t>https://www.youtube.com/watch?v=hPCTwxF0qf4&amp;t=156s</a:t>
            </a:r>
            <a:endParaRPr lang="zh-TW" altLang="en-US" sz="2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8992" y="1699404"/>
            <a:ext cx="4849498" cy="449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5216255" cy="72720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人臉辨識 </a:t>
            </a:r>
            <a:r>
              <a:rPr lang="en-US" altLang="zh-TW" dirty="0" smtClean="0"/>
              <a:t>LBP</a:t>
            </a:r>
            <a:r>
              <a:rPr lang="zh-TW" altLang="en-US" dirty="0" smtClean="0"/>
              <a:t> </a:t>
            </a:r>
            <a:r>
              <a:rPr lang="en-US" altLang="zh-TW" dirty="0" smtClean="0"/>
              <a:t>_</a:t>
            </a:r>
            <a:r>
              <a:rPr lang="zh-TW" altLang="en-US" dirty="0" smtClean="0"/>
              <a:t> 五官位置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140" y="4893882"/>
            <a:ext cx="3919297" cy="15241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38" y="1448969"/>
            <a:ext cx="6712182" cy="12103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238" y="2910353"/>
            <a:ext cx="4159970" cy="13965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81238" y="4524550"/>
            <a:ext cx="5104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人臉辨識 </a:t>
            </a:r>
            <a:r>
              <a:rPr lang="en-US" altLang="zh-TW" dirty="0"/>
              <a:t>LBP</a:t>
            </a:r>
            <a:r>
              <a:rPr lang="zh-TW" altLang="en-US" dirty="0"/>
              <a:t> </a:t>
            </a:r>
            <a:r>
              <a:rPr lang="en-US" altLang="zh-TW" dirty="0"/>
              <a:t>_</a:t>
            </a:r>
            <a:r>
              <a:rPr lang="zh-TW" altLang="en-US" dirty="0"/>
              <a:t> 五官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3</a:t>
            </a:r>
            <a:r>
              <a:rPr lang="zh-TW" altLang="en-US" dirty="0" smtClean="0"/>
              <a:t>*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r>
              <a:rPr lang="zh-TW" altLang="en-US" dirty="0" smtClean="0"/>
              <a:t>*</a:t>
            </a: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7</a:t>
            </a:r>
            <a:r>
              <a:rPr lang="zh-TW" altLang="en-US" dirty="0" smtClean="0"/>
              <a:t>*</a:t>
            </a:r>
            <a:r>
              <a:rPr lang="en-US" altLang="zh-TW" dirty="0" smtClean="0"/>
              <a:t>7</a:t>
            </a:r>
            <a:r>
              <a:rPr lang="zh-TW" altLang="en-US" dirty="0" smtClean="0"/>
              <a:t> 可以辨識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348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1525" y="698740"/>
            <a:ext cx="7097743" cy="1216324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LBP</a:t>
            </a:r>
            <a:r>
              <a:rPr lang="zh-TW" altLang="en-US" dirty="0" smtClean="0"/>
              <a:t> 演算法 </a:t>
            </a:r>
            <a:r>
              <a:rPr lang="en-US" altLang="zh-TW" dirty="0" smtClean="0"/>
              <a:t>_</a:t>
            </a:r>
            <a:r>
              <a:rPr lang="zh-TW" altLang="en-US" dirty="0" smtClean="0"/>
              <a:t> 講解分析</a:t>
            </a:r>
            <a:endParaRPr lang="en-US" altLang="zh-TW" dirty="0" smtClean="0"/>
          </a:p>
          <a:p>
            <a:r>
              <a:rPr lang="en-US" altLang="zh-TW" b="1" dirty="0">
                <a:hlinkClick r:id="rId2"/>
              </a:rPr>
              <a:t>https://www.youtube.com/watch?v=wpAwdsubl1w</a:t>
            </a:r>
            <a:endParaRPr lang="en-US" altLang="zh-TW" b="1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32" y="1721600"/>
            <a:ext cx="2922559" cy="18585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915064"/>
            <a:ext cx="3657600" cy="37052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196" y="3706893"/>
            <a:ext cx="2974046" cy="29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13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56" y="2001329"/>
            <a:ext cx="7076896" cy="36034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106" y="1120142"/>
            <a:ext cx="2541828" cy="2612653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192856" y="791046"/>
            <a:ext cx="6518844" cy="899731"/>
          </a:xfrm>
        </p:spPr>
        <p:txBody>
          <a:bodyPr>
            <a:normAutofit fontScale="90000"/>
          </a:bodyPr>
          <a:lstStyle/>
          <a:p>
            <a:r>
              <a:rPr lang="zh-TW" altLang="en-US" sz="2400" dirty="0" smtClean="0"/>
              <a:t>雙向線性插植 程式碼部分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1800" dirty="0">
                <a:hlinkClick r:id="rId4"/>
              </a:rPr>
              <a:t>https://chtseng.wordpress.com/2016/11/17/scikit-learn-%E5%B1%80%E9%83%A8%E4%BA%8C%E5%80%BC%E6%A8%A1%E5%BC%8F/</a:t>
            </a:r>
            <a:endParaRPr lang="zh-TW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4731304" y="474453"/>
            <a:ext cx="3161866" cy="39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記得沒錯的 電磁學上有提到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898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66" y="1625877"/>
            <a:ext cx="9522790" cy="348413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223766" y="4006392"/>
            <a:ext cx="2782626" cy="42420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223766" y="1065229"/>
            <a:ext cx="442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Open CV </a:t>
            </a:r>
            <a:r>
              <a:rPr lang="zh-TW" altLang="en-US" dirty="0" smtClean="0"/>
              <a:t>官網下載 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72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572240" cy="70995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雙向線性公式  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700" dirty="0" smtClean="0"/>
              <a:t>主要還是利用比例去完成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475477"/>
            <a:ext cx="8763000" cy="4019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122" y="1544488"/>
            <a:ext cx="2165860" cy="222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0810" y="135436"/>
            <a:ext cx="6070270" cy="1055007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未來人臉偵測光景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70810" y="1026543"/>
            <a:ext cx="9132647" cy="2415396"/>
          </a:xfrm>
          <a:ln>
            <a:solidFill>
              <a:schemeClr val="bg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b="1" dirty="0">
                <a:effectLst/>
              </a:rPr>
              <a:t>情緒偵測</a:t>
            </a:r>
            <a:endParaRPr lang="zh-TW" altLang="en-US" sz="1600" dirty="0">
              <a:effectLst/>
            </a:endParaRPr>
          </a:p>
          <a:p>
            <a:pPr marL="0" indent="0">
              <a:buNone/>
            </a:pPr>
            <a:r>
              <a:rPr lang="zh-TW" altLang="en-US" sz="1600" dirty="0">
                <a:effectLst/>
              </a:rPr>
              <a:t>情緒偵測不僅可以識別人，還可以判斷他們的</a:t>
            </a:r>
            <a:r>
              <a:rPr lang="zh-TW" altLang="en-US" sz="1600" dirty="0" smtClean="0">
                <a:effectLst/>
              </a:rPr>
              <a:t>情緒</a:t>
            </a:r>
            <a:endParaRPr lang="en-US" altLang="zh-TW" sz="1600" dirty="0">
              <a:effectLst/>
            </a:endParaRPr>
          </a:p>
          <a:p>
            <a:pPr marL="0" indent="0">
              <a:buNone/>
            </a:pPr>
            <a:r>
              <a:rPr lang="zh-TW" altLang="en-US" sz="1800" dirty="0" smtClean="0">
                <a:solidFill>
                  <a:srgbClr val="FFFF00"/>
                </a:solidFill>
                <a:effectLst/>
              </a:rPr>
              <a:t>情緒</a:t>
            </a:r>
            <a:r>
              <a:rPr lang="zh-TW" altLang="en-US" sz="1800" dirty="0">
                <a:solidFill>
                  <a:srgbClr val="FFFF00"/>
                </a:solidFill>
                <a:effectLst/>
              </a:rPr>
              <a:t>偵測</a:t>
            </a:r>
            <a:r>
              <a:rPr lang="zh-TW" altLang="en-US" sz="1800" dirty="0" smtClean="0">
                <a:solidFill>
                  <a:srgbClr val="FFFF00"/>
                </a:solidFill>
                <a:effectLst/>
              </a:rPr>
              <a:t>技術應用</a:t>
            </a:r>
            <a:r>
              <a:rPr lang="zh-TW" altLang="en-US" sz="1800" dirty="0">
                <a:solidFill>
                  <a:srgbClr val="FFFF00"/>
                </a:solidFill>
                <a:effectLst/>
              </a:rPr>
              <a:t>備受</a:t>
            </a:r>
            <a:r>
              <a:rPr lang="zh-TW" altLang="en-US" sz="1800" dirty="0" smtClean="0">
                <a:solidFill>
                  <a:srgbClr val="FFFF00"/>
                </a:solidFill>
                <a:effectLst/>
              </a:rPr>
              <a:t>關注</a:t>
            </a:r>
            <a:endParaRPr lang="en-US" altLang="zh-TW" sz="1800" dirty="0" smtClean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r>
              <a:rPr lang="zh-TW" altLang="en-US" sz="1400" dirty="0" smtClean="0">
                <a:effectLst/>
              </a:rPr>
              <a:t>系統</a:t>
            </a:r>
            <a:r>
              <a:rPr lang="zh-TW" altLang="en-US" sz="1400" dirty="0">
                <a:effectLst/>
              </a:rPr>
              <a:t>可以確認學生的高興、困惑、憤怒、驚訝、恐懼或厭惡等情緒</a:t>
            </a:r>
            <a:r>
              <a:rPr lang="zh-TW" altLang="en-US" sz="1400" dirty="0" smtClean="0">
                <a:effectLst/>
              </a:rPr>
              <a:t>。</a:t>
            </a:r>
            <a:endParaRPr lang="en-US" altLang="zh-TW" sz="1400" dirty="0" smtClean="0">
              <a:effectLst/>
            </a:endParaRPr>
          </a:p>
          <a:p>
            <a:pPr marL="0" indent="0">
              <a:buNone/>
            </a:pPr>
            <a:r>
              <a:rPr lang="zh-TW" altLang="en-US" sz="1400" dirty="0" smtClean="0">
                <a:effectLst/>
              </a:rPr>
              <a:t>如果</a:t>
            </a:r>
            <a:r>
              <a:rPr lang="zh-TW" altLang="en-US" sz="1400" dirty="0">
                <a:effectLst/>
              </a:rPr>
              <a:t>學生注意力下降，系統還可以提醒老師，為老師提供資料</a:t>
            </a:r>
            <a:r>
              <a:rPr lang="zh-TW" altLang="en-US" sz="1400" dirty="0">
                <a:solidFill>
                  <a:srgbClr val="FFFF00"/>
                </a:solidFill>
                <a:effectLst/>
              </a:rPr>
              <a:t>，改進課程或使其課綱適應每個班級</a:t>
            </a:r>
            <a:r>
              <a:rPr lang="zh-TW" altLang="en-US" sz="1400" dirty="0" smtClean="0">
                <a:solidFill>
                  <a:srgbClr val="FFFF00"/>
                </a:solidFill>
                <a:effectLst/>
              </a:rPr>
              <a:t>。</a:t>
            </a:r>
            <a:endParaRPr lang="en-US" altLang="zh-TW" sz="1400" dirty="0" smtClean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endParaRPr lang="zh-TW" altLang="en-US" sz="2000" dirty="0">
              <a:solidFill>
                <a:srgbClr val="FFFF00"/>
              </a:solidFill>
              <a:effectLst/>
            </a:endParaRP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270810" y="5260984"/>
            <a:ext cx="4715922" cy="83789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dirty="0" smtClean="0">
                <a:solidFill>
                  <a:schemeClr val="tx1"/>
                </a:solidFill>
                <a:effectLst/>
              </a:rPr>
              <a:t>我覺此方法可行</a:t>
            </a:r>
            <a:r>
              <a:rPr lang="en-US" altLang="zh-TW" sz="20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effectLst/>
              </a:rPr>
            </a:br>
            <a:r>
              <a:rPr lang="zh-TW" altLang="en-US" sz="2000" dirty="0" smtClean="0">
                <a:solidFill>
                  <a:schemeClr val="tx1"/>
                </a:solidFill>
                <a:effectLst/>
              </a:rPr>
              <a:t>我們都會有情緒，通常都有興趣的東西</a:t>
            </a:r>
            <a:r>
              <a:rPr lang="en-US" altLang="zh-TW" sz="2000" dirty="0" smtClean="0">
                <a:solidFill>
                  <a:schemeClr val="tx1"/>
                </a:solidFill>
                <a:effectLst/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2000" dirty="0" smtClean="0">
              <a:solidFill>
                <a:srgbClr val="FFFF00"/>
              </a:solidFill>
              <a:effectLst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88" y="3525998"/>
            <a:ext cx="6042513" cy="161409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17175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7053681" cy="796214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參考文獻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其他放在論文資料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1688770"/>
            <a:ext cx="9905999" cy="3541714"/>
          </a:xfrm>
        </p:spPr>
        <p:txBody>
          <a:bodyPr/>
          <a:lstStyle/>
          <a:p>
            <a:r>
              <a:rPr lang="en-US" altLang="zh-TW" dirty="0"/>
              <a:t>https://blog.csdn.net/hujingshuang/article/details/47419505</a:t>
            </a:r>
          </a:p>
          <a:p>
            <a:r>
              <a:rPr lang="en-US" altLang="zh-TW" dirty="0"/>
              <a:t>https://read01.com/zh-tw/nxBenM.html#.XqtbfWgzZPY</a:t>
            </a:r>
          </a:p>
          <a:p>
            <a:r>
              <a:rPr lang="en-US" altLang="zh-TW" dirty="0"/>
              <a:t>https://www.itdaan.com/tw/167f5aa674fdb499848267c450086bcb</a:t>
            </a:r>
          </a:p>
        </p:txBody>
      </p:sp>
    </p:spTree>
    <p:extLst>
      <p:ext uri="{BB962C8B-B14F-4D97-AF65-F5344CB8AC3E}">
        <p14:creationId xmlns:p14="http://schemas.microsoft.com/office/powerpoint/2010/main" val="293954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2" y="586597"/>
            <a:ext cx="9822761" cy="1312084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參考網址</a:t>
            </a:r>
            <a:r>
              <a:rPr lang="en-US" altLang="zh-TW" sz="2000" dirty="0" smtClean="0"/>
              <a:t>:</a:t>
            </a:r>
            <a:br>
              <a:rPr lang="en-US" altLang="zh-TW" sz="2000" dirty="0" smtClean="0"/>
            </a:b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1800" dirty="0"/>
              <a:t>https://github.com/opencv/opencv/tree/master/data/haarcascades</a:t>
            </a:r>
            <a:endParaRPr lang="zh-TW" altLang="en-US" sz="1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898681"/>
            <a:ext cx="6501592" cy="43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9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3991304" cy="891105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參考書籍</a:t>
            </a:r>
            <a:r>
              <a:rPr lang="en-US" altLang="zh-TW" sz="3200" dirty="0" smtClean="0"/>
              <a:t>: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10" y="1509623"/>
            <a:ext cx="3805107" cy="50723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5318914" y="1288503"/>
            <a:ext cx="3991304" cy="891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/>
              <a:t>開源代碼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408613" y="2179608"/>
            <a:ext cx="5296619" cy="60384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bg2"/>
                </a:solidFill>
                <a:hlinkClick r:id="rId3"/>
              </a:rPr>
              <a:t>https://github.com/wotchin/SmooFaceEngine</a:t>
            </a:r>
            <a:endParaRPr lang="zh-TW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0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106907" y="44656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程式碼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18" y="1130060"/>
            <a:ext cx="4517516" cy="515994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5" y="1130060"/>
            <a:ext cx="5611893" cy="482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9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2" y="508958"/>
            <a:ext cx="6001259" cy="707365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Harr like </a:t>
            </a:r>
            <a:r>
              <a:rPr lang="zh-TW" altLang="en-US" sz="2800" dirty="0" smtClean="0"/>
              <a:t>人臉偵測</a:t>
            </a:r>
            <a:r>
              <a:rPr lang="en-US" altLang="zh-TW" sz="2800" dirty="0" smtClean="0"/>
              <a:t>_</a:t>
            </a:r>
            <a:r>
              <a:rPr lang="zh-TW" altLang="en-US" sz="2800" dirty="0" smtClean="0"/>
              <a:t>步驟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270808" y="1351509"/>
            <a:ext cx="938281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TW" b="1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分類器 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 </a:t>
            </a:r>
            <a:r>
              <a:rPr lang="en-US" altLang="zh-TW" b="1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-like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特徵 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 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積分圖方法 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 </a:t>
            </a:r>
            <a:r>
              <a:rPr lang="en-US" altLang="zh-TW" b="1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AdaBoost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+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級聯；</a:t>
            </a:r>
            <a:endParaRPr lang="zh-TW" altLang="en-US" dirty="0">
              <a:solidFill>
                <a:srgbClr val="333333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just"/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分類器算法的要點如下：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①　使用</a:t>
            </a:r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en-US" altLang="zh-TW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-like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特徵做檢測。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②　使用積分圖（</a:t>
            </a:r>
            <a:r>
              <a:rPr lang="en-US" altLang="zh-TW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Integral Image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）對</a:t>
            </a:r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en-US" altLang="zh-TW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-like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特徵求值進行加速。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③　使用</a:t>
            </a:r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AdaBoost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算法訓練區分人臉和非人臉的強分類器。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④　使用篩選式級聯把強分類器級聯到一起，提高準確率。</a:t>
            </a:r>
            <a:endParaRPr lang="zh-TW" altLang="en-US" b="0" i="0" dirty="0">
              <a:solidFill>
                <a:srgbClr val="333333"/>
              </a:solidFill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08" y="3241021"/>
            <a:ext cx="5157199" cy="310353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28" y="3241021"/>
            <a:ext cx="4882551" cy="296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4727" y="1069675"/>
            <a:ext cx="9494957" cy="673730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zh-TW" altLang="en-US" sz="2400" dirty="0" smtClean="0"/>
              <a:t>參考影片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 </a:t>
            </a:r>
            <a:r>
              <a:rPr lang="en-US" altLang="zh-TW" sz="2400" dirty="0">
                <a:hlinkClick r:id="rId2"/>
              </a:rPr>
              <a:t>https://www.youtube.com/watch?v=F5rysk51txQ</a:t>
            </a:r>
            <a:endParaRPr lang="zh-TW" altLang="en-US" sz="2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6737" y="1938863"/>
            <a:ext cx="7269341" cy="3812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305315" y="412552"/>
            <a:ext cx="4079963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400" dirty="0">
                <a:latin typeface="Roboto"/>
              </a:rPr>
              <a:t>Computer Vision - </a:t>
            </a:r>
            <a:r>
              <a:rPr lang="en-US" altLang="zh-TW" sz="2400" dirty="0" err="1">
                <a:latin typeface="Roboto"/>
              </a:rPr>
              <a:t>Haar</a:t>
            </a:r>
            <a:r>
              <a:rPr lang="en-US" altLang="zh-TW" sz="2400" dirty="0">
                <a:latin typeface="Roboto"/>
              </a:rPr>
              <a:t>-Features</a:t>
            </a:r>
            <a:endParaRPr lang="en-US" altLang="zh-TW" sz="2400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0369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85" y="635570"/>
            <a:ext cx="8280639" cy="1556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56" y="2390685"/>
            <a:ext cx="7791536" cy="3453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6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81176" y="437992"/>
            <a:ext cx="40774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err="1">
                <a:latin typeface="Helvetica Neue"/>
              </a:rPr>
              <a:t>Haar</a:t>
            </a:r>
            <a:r>
              <a:rPr lang="en-US" altLang="zh-TW" sz="2800" b="1" dirty="0">
                <a:latin typeface="Helvetica Neue"/>
              </a:rPr>
              <a:t>-like</a:t>
            </a:r>
            <a:r>
              <a:rPr lang="zh-TW" altLang="en-US" sz="2800" b="1" dirty="0">
                <a:latin typeface="Helvetica Neue"/>
              </a:rPr>
              <a:t>特</a:t>
            </a:r>
            <a:r>
              <a:rPr lang="zh-TW" altLang="en-US" sz="2800" b="1" dirty="0" smtClean="0">
                <a:latin typeface="Helvetica Neue"/>
              </a:rPr>
              <a:t>征  模塊 </a:t>
            </a:r>
            <a:r>
              <a:rPr lang="en-US" altLang="zh-TW" sz="2800" b="1" dirty="0" smtClean="0">
                <a:latin typeface="Helvetica Neue"/>
              </a:rPr>
              <a:t>size</a:t>
            </a:r>
            <a:r>
              <a:rPr lang="zh-TW" altLang="en-US" sz="2800" b="1" dirty="0" smtClean="0">
                <a:latin typeface="Helvetica Neue"/>
              </a:rPr>
              <a:t> </a:t>
            </a:r>
            <a:endParaRPr lang="en-US" altLang="zh-TW" sz="2800" b="1" dirty="0" smtClean="0">
              <a:latin typeface="Helvetica Neue"/>
            </a:endParaRPr>
          </a:p>
          <a:p>
            <a:endParaRPr lang="zh-TW" altLang="en-US" sz="2800" b="1" dirty="0">
              <a:latin typeface="Helvetica Neue"/>
            </a:endParaRPr>
          </a:p>
          <a:p>
            <a:r>
              <a:rPr lang="zh-TW" altLang="en-US" sz="2800" dirty="0">
                <a:latin typeface="Helvetica Neue"/>
              </a:rPr>
              <a:t>　　</a:t>
            </a:r>
            <a:endParaRPr lang="zh-TW" altLang="en-US" sz="2800" b="0" i="0" dirty="0">
              <a:effectLst/>
              <a:latin typeface="Helvetica Neue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75" y="965993"/>
            <a:ext cx="9770853" cy="2881222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225484" y="3935595"/>
            <a:ext cx="442364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一個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可以得到一個特徵值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事實上我們可以利用這個特徵值得到一個簡單的答案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如果 特徵值  大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=&gt; 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具有該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所要描述的事物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相反的 特徵值  小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=&gt; 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不具有該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所要描述的事物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如果判斷大小最簡單的方式還是用一個閥值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上述的事情用數學式表達如下  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/>
            </a:r>
            <a:b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</a:b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811326" y="4670306"/>
            <a:ext cx="3933112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來表示具有要描述的事物</a:t>
            </a:r>
            <a:b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來表示不具有要描述的事物</a:t>
            </a:r>
            <a:b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因此一個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利用閥值區分為二</a:t>
            </a:r>
            <a:b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當成是一個簡單的二分類器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11326" y="3935595"/>
            <a:ext cx="4445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FFFF00"/>
                </a:solidFill>
                <a:latin typeface="Helvetica Neue"/>
              </a:rPr>
              <a:t>adaboost</a:t>
            </a:r>
            <a:r>
              <a:rPr lang="en-US" altLang="zh-TW" dirty="0" smtClean="0">
                <a:solidFill>
                  <a:srgbClr val="FFFF00"/>
                </a:solidFill>
                <a:latin typeface="Helvetica Neue"/>
              </a:rPr>
              <a:t> </a:t>
            </a:r>
            <a:r>
              <a:rPr lang="zh-TW" altLang="en-US" dirty="0">
                <a:solidFill>
                  <a:srgbClr val="FFFF00"/>
                </a:solidFill>
                <a:latin typeface="Helvetica Neue"/>
              </a:rPr>
              <a:t>來訓練出多</a:t>
            </a:r>
            <a:r>
              <a:rPr lang="zh-TW" altLang="en-US" dirty="0" smtClean="0">
                <a:solidFill>
                  <a:srgbClr val="FFFF00"/>
                </a:solidFill>
                <a:latin typeface="Helvetica Neue"/>
              </a:rPr>
              <a:t>個</a:t>
            </a:r>
            <a:endParaRPr lang="en-US" altLang="zh-TW" dirty="0" smtClean="0">
              <a:solidFill>
                <a:srgbClr val="FFFF00"/>
              </a:solidFill>
              <a:latin typeface="Helvetica Neue"/>
            </a:endParaRPr>
          </a:p>
          <a:p>
            <a:r>
              <a:rPr lang="zh-TW" altLang="en-US" dirty="0" smtClean="0">
                <a:solidFill>
                  <a:srgbClr val="FFFF00"/>
                </a:solidFill>
                <a:latin typeface="Helvetica Neue"/>
              </a:rPr>
              <a:t> </a:t>
            </a:r>
            <a:r>
              <a:rPr lang="en-US" altLang="zh-TW" dirty="0">
                <a:solidFill>
                  <a:srgbClr val="FFFF00"/>
                </a:solidFill>
                <a:latin typeface="Helvetica Neue"/>
              </a:rPr>
              <a:t>Harr-like</a:t>
            </a:r>
            <a:r>
              <a:rPr lang="zh-TW" altLang="en-US" dirty="0">
                <a:solidFill>
                  <a:srgbClr val="FFFF00"/>
                </a:solidFill>
                <a:latin typeface="Helvetica Neue"/>
              </a:rPr>
              <a:t>弱分類器所組成的強分類器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97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電路</Template>
  <TotalTime>1052</TotalTime>
  <Words>339</Words>
  <Application>Microsoft Office PowerPoint</Application>
  <PresentationFormat>寬螢幕</PresentationFormat>
  <Paragraphs>86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6" baseType="lpstr">
      <vt:lpstr>Arial Unicode MS</vt:lpstr>
      <vt:lpstr>Helvetica Neue</vt:lpstr>
      <vt:lpstr>Roboto</vt:lpstr>
      <vt:lpstr>Tw Cen MT</vt:lpstr>
      <vt:lpstr>宋體</vt:lpstr>
      <vt:lpstr>新細明體</vt:lpstr>
      <vt:lpstr>Arial</vt:lpstr>
      <vt:lpstr>Calibri</vt:lpstr>
      <vt:lpstr>Ebrima</vt:lpstr>
      <vt:lpstr>Helvetica</vt:lpstr>
      <vt:lpstr>Times New Roman</vt:lpstr>
      <vt:lpstr>Trebuchet MS</vt:lpstr>
      <vt:lpstr>Verdana</vt:lpstr>
      <vt:lpstr>電路</vt:lpstr>
      <vt:lpstr>深度學習課程</vt:lpstr>
      <vt:lpstr>PowerPoint 簡報</vt:lpstr>
      <vt:lpstr> 參考網址:  https://github.com/opencv/opencv/tree/master/data/haarcascades</vt:lpstr>
      <vt:lpstr>參考書籍:</vt:lpstr>
      <vt:lpstr>PowerPoint 簡報</vt:lpstr>
      <vt:lpstr>Harr like 人臉偵測_步驟</vt:lpstr>
      <vt:lpstr>參考影片:  https://www.youtube.com/watch?v=F5rysk51txQ</vt:lpstr>
      <vt:lpstr>PowerPoint 簡報</vt:lpstr>
      <vt:lpstr>PowerPoint 簡報</vt:lpstr>
      <vt:lpstr>Adaboost   主要根據係數以及門檻值去做經驗上線性分類 </vt:lpstr>
      <vt:lpstr>PowerPoint 簡報</vt:lpstr>
      <vt:lpstr>弱分類器的設計 </vt:lpstr>
      <vt:lpstr>強分類器 adaboost </vt:lpstr>
      <vt:lpstr>Cascade classifier 級聯分類器</vt:lpstr>
      <vt:lpstr>PowerPoint 簡報</vt:lpstr>
      <vt:lpstr>影片 理想圖:  感覺還蠻炫  https://www.youtube.com/watch?v=hPCTwxF0qf4&amp;t=156s</vt:lpstr>
      <vt:lpstr>人臉辨識 LBP _ 五官位置</vt:lpstr>
      <vt:lpstr>PowerPoint 簡報</vt:lpstr>
      <vt:lpstr>雙向線性插植 程式碼部分 https://chtseng.wordpress.com/2016/11/17/scikit-learn-%E5%B1%80%E9%83%A8%E4%BA%8C%E5%80%BC%E6%A8%A1%E5%BC%8F/</vt:lpstr>
      <vt:lpstr>雙向線性公式    主要還是利用比例去完成</vt:lpstr>
      <vt:lpstr>未來人臉偵測光景</vt:lpstr>
      <vt:lpstr>參考文獻: 其他放在論文資料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深度學習課程           實務</dc:title>
  <dc:creator>蘇偉哲</dc:creator>
  <cp:lastModifiedBy>蘇偉哲</cp:lastModifiedBy>
  <cp:revision>44</cp:revision>
  <dcterms:created xsi:type="dcterms:W3CDTF">2020-04-28T15:16:39Z</dcterms:created>
  <dcterms:modified xsi:type="dcterms:W3CDTF">2020-05-01T08:48:36Z</dcterms:modified>
</cp:coreProperties>
</file>