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05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9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1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7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4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58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F89CEC-F4B2-47B0-A5B8-485F07A004DE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A139B7-470C-4482-AD35-A3919F4C7B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1404" TargetMode="External"/><Relationship Id="rId2" Type="http://schemas.openxmlformats.org/officeDocument/2006/relationships/hyperlink" Target="https://blog.csdn.net/csuyzt/article/details/823205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ngdixinxi.com/detail-110004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8E00C-EB7D-4342-BA91-9A3FFBF21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9283" y="3151414"/>
            <a:ext cx="1950098" cy="555171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Aharoni" panose="020B0604020202020204" pitchFamily="2" charset="-79"/>
                <a:cs typeface="Aharoni" panose="020B0604020202020204" pitchFamily="2" charset="-79"/>
              </a:rPr>
              <a:t>平時報告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9FF4ED-3E7E-4BB6-B138-ABD8E016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118" y="4693298"/>
            <a:ext cx="3537015" cy="11103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Arial Black" panose="020B0A04020102020204" pitchFamily="34" charset="0"/>
              </a:rPr>
              <a:t>4050D028</a:t>
            </a:r>
            <a:r>
              <a:rPr lang="zh-TW" alt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  <a:r>
              <a:rPr lang="zh-TW" altLang="en-US" sz="2800" b="1" dirty="0">
                <a:solidFill>
                  <a:schemeClr val="tx1"/>
                </a:solidFill>
              </a:rPr>
              <a:t>蘇偉哲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偉大的恩師 曾龍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FDB268-780A-4A20-AEF4-F543CB3501E8}"/>
              </a:ext>
            </a:extLst>
          </p:cNvPr>
          <p:cNvSpPr txBox="1">
            <a:spLocks/>
          </p:cNvSpPr>
          <p:nvPr/>
        </p:nvSpPr>
        <p:spPr>
          <a:xfrm>
            <a:off x="555810" y="1069491"/>
            <a:ext cx="4370754" cy="8184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數字辨識 深度學習實務  </a:t>
            </a:r>
          </a:p>
        </p:txBody>
      </p:sp>
    </p:spTree>
    <p:extLst>
      <p:ext uri="{BB962C8B-B14F-4D97-AF65-F5344CB8AC3E}">
        <p14:creationId xmlns:p14="http://schemas.microsoft.com/office/powerpoint/2010/main" val="376028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6D7B09A-3BC1-4930-917A-836B2C073FBE}"/>
              </a:ext>
            </a:extLst>
          </p:cNvPr>
          <p:cNvSpPr/>
          <p:nvPr/>
        </p:nvSpPr>
        <p:spPr>
          <a:xfrm>
            <a:off x="647958" y="2237466"/>
            <a:ext cx="6248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from </a:t>
            </a:r>
            <a:r>
              <a:rPr lang="en-US" altLang="zh-TW" sz="2400" dirty="0">
                <a:solidFill>
                  <a:srgbClr val="FFC000"/>
                </a:solidFill>
              </a:rPr>
              <a:t>T</a:t>
            </a:r>
            <a:r>
              <a:rPr lang="zh-TW" altLang="en-US" sz="2400" dirty="0">
                <a:solidFill>
                  <a:srgbClr val="FFC000"/>
                </a:solidFill>
              </a:rPr>
              <a:t>ensorflow</a:t>
            </a:r>
            <a:r>
              <a:rPr lang="zh-TW" altLang="en-US" sz="2400" dirty="0">
                <a:solidFill>
                  <a:srgbClr val="FF0000"/>
                </a:solidFill>
              </a:rPr>
              <a:t>.</a:t>
            </a:r>
            <a:r>
              <a:rPr lang="zh-TW" altLang="en-US" sz="2400" dirty="0">
                <a:solidFill>
                  <a:srgbClr val="FFFF00"/>
                </a:solidFill>
              </a:rPr>
              <a:t>py</a:t>
            </a:r>
            <a:r>
              <a:rPr lang="zh-TW" altLang="en-US" sz="2400" dirty="0">
                <a:solidFill>
                  <a:srgbClr val="0DC0FF"/>
                </a:solidFill>
              </a:rPr>
              <a:t>thon</a:t>
            </a:r>
            <a:r>
              <a:rPr lang="zh-TW" altLang="en-US" dirty="0"/>
              <a:t>.client import device_lib</a:t>
            </a:r>
          </a:p>
          <a:p>
            <a:r>
              <a:rPr lang="zh-TW" altLang="en-US" dirty="0"/>
              <a:t>import </a:t>
            </a:r>
            <a:r>
              <a:rPr lang="zh-TW" altLang="en-US" sz="2800" b="1" dirty="0">
                <a:solidFill>
                  <a:srgbClr val="FF0000"/>
                </a:solidFill>
              </a:rPr>
              <a:t>keras</a:t>
            </a:r>
          </a:p>
          <a:p>
            <a:r>
              <a:rPr lang="zh-TW" altLang="en-US" dirty="0"/>
              <a:t>from keras.datasets import mnist</a:t>
            </a:r>
          </a:p>
          <a:p>
            <a:r>
              <a:rPr lang="zh-TW" altLang="en-US" dirty="0"/>
              <a:t>from keras.models import Sequential</a:t>
            </a:r>
          </a:p>
          <a:p>
            <a:r>
              <a:rPr lang="zh-TW" altLang="en-US" dirty="0"/>
              <a:t>from keras.layers import Dense, Dropout, </a:t>
            </a:r>
            <a:r>
              <a:rPr lang="zh-TW" altLang="en-US" sz="2000" b="1" dirty="0">
                <a:solidFill>
                  <a:srgbClr val="FF0000"/>
                </a:solidFill>
              </a:rPr>
              <a:t>LeakyReLU</a:t>
            </a:r>
            <a:r>
              <a:rPr lang="zh-TW" altLang="en-US" dirty="0"/>
              <a:t>, Conv2D</a:t>
            </a:r>
          </a:p>
          <a:p>
            <a:r>
              <a:rPr lang="zh-TW" altLang="en-US" dirty="0"/>
              <a:t>from keras.optimizers import RMSprop</a:t>
            </a:r>
          </a:p>
          <a:p>
            <a:r>
              <a:rPr lang="zh-TW" altLang="en-US" dirty="0"/>
              <a:t>from keras import backend as K</a:t>
            </a:r>
          </a:p>
          <a:p>
            <a:r>
              <a:rPr lang="zh-TW" altLang="en-US" dirty="0"/>
              <a:t>from matplotlib.pyplot import imshow</a:t>
            </a:r>
          </a:p>
          <a:p>
            <a:r>
              <a:rPr lang="zh-TW" altLang="en-US" dirty="0"/>
              <a:t>import </a:t>
            </a:r>
            <a:r>
              <a:rPr lang="en-US" altLang="zh-TW" sz="2400" b="1" dirty="0">
                <a:solidFill>
                  <a:srgbClr val="FFC000"/>
                </a:solidFill>
              </a:rPr>
              <a:t>N</a:t>
            </a:r>
            <a:r>
              <a:rPr lang="zh-TW" altLang="en-US" sz="2400" b="1" dirty="0">
                <a:solidFill>
                  <a:srgbClr val="FFC000"/>
                </a:solidFill>
              </a:rPr>
              <a:t>u</a:t>
            </a:r>
            <a:r>
              <a:rPr lang="zh-TW" altLang="en-US" sz="2400" b="1" dirty="0">
                <a:solidFill>
                  <a:srgbClr val="00B0F0"/>
                </a:solidFill>
              </a:rPr>
              <a:t>mpy</a:t>
            </a:r>
            <a:r>
              <a:rPr lang="zh-TW" altLang="en-US" dirty="0"/>
              <a:t> as np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ECB498FE-1D69-4330-81EF-A4D909F40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01063"/>
              </p:ext>
            </p:extLst>
          </p:nvPr>
        </p:nvGraphicFramePr>
        <p:xfrm>
          <a:off x="7361853" y="2237466"/>
          <a:ext cx="2789854" cy="35094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89854">
                  <a:extLst>
                    <a:ext uri="{9D8B030D-6E8A-4147-A177-3AD203B41FA5}">
                      <a16:colId xmlns:a16="http://schemas.microsoft.com/office/drawing/2014/main" val="1235679402"/>
                    </a:ext>
                  </a:extLst>
                </a:gridCol>
              </a:tblGrid>
              <a:tr h="4797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呼叫   工具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256847"/>
                  </a:ext>
                </a:extLst>
              </a:tr>
              <a:tr h="761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</a:rPr>
                        <a:t>ensorflow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9843"/>
                  </a:ext>
                </a:extLst>
              </a:tr>
              <a:tr h="743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/>
                        <a:t>keras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5070"/>
                  </a:ext>
                </a:extLst>
              </a:tr>
              <a:tr h="7432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89159"/>
                  </a:ext>
                </a:extLst>
              </a:tr>
              <a:tr h="7432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N</a:t>
                      </a:r>
                      <a:r>
                        <a:rPr lang="zh-TW" altLang="en-US" sz="2800" dirty="0"/>
                        <a:t>umpy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54377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4ECED7-26F4-4E6E-87BB-181E14569D92}"/>
              </a:ext>
            </a:extLst>
          </p:cNvPr>
          <p:cNvSpPr txBox="1"/>
          <p:nvPr/>
        </p:nvSpPr>
        <p:spPr>
          <a:xfrm>
            <a:off x="756816" y="910508"/>
            <a:ext cx="455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使用的工具以及函數</a:t>
            </a:r>
          </a:p>
        </p:txBody>
      </p:sp>
    </p:spTree>
    <p:extLst>
      <p:ext uri="{BB962C8B-B14F-4D97-AF65-F5344CB8AC3E}">
        <p14:creationId xmlns:p14="http://schemas.microsoft.com/office/powerpoint/2010/main" val="11519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2B9F3-8642-4D2B-93C2-76872089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830425"/>
            <a:ext cx="4394719" cy="78377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MNIST</a:t>
            </a:r>
            <a:r>
              <a:rPr lang="zh-TW" altLang="en-US" b="1" dirty="0"/>
              <a:t>   </a:t>
            </a:r>
            <a:r>
              <a:rPr lang="zh-TW" altLang="en-US" dirty="0"/>
              <a:t>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32FF4-06FC-44D9-8F3C-A064459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9" y="1865967"/>
            <a:ext cx="7632442" cy="4161608"/>
          </a:xfrm>
        </p:spPr>
        <p:txBody>
          <a:bodyPr>
            <a:norm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), 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 = </a:t>
            </a:r>
            <a:r>
              <a:rPr lang="en-US" altLang="zh-TW" sz="2600" b="1" dirty="0" err="1">
                <a:solidFill>
                  <a:srgbClr val="FF0000"/>
                </a:solidFill>
              </a:rPr>
              <a:t>mnist</a:t>
            </a:r>
            <a:r>
              <a:rPr lang="en-US" altLang="zh-TW" dirty="0" err="1"/>
              <a:t>.load_data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總資料</a:t>
            </a:r>
            <a:endParaRPr lang="en-US" altLang="zh-TW" dirty="0"/>
          </a:p>
          <a:p>
            <a:r>
              <a:rPr lang="en-US" altLang="zh-TW" dirty="0" err="1"/>
              <a:t>x_train</a:t>
            </a:r>
            <a:r>
              <a:rPr lang="en-US" altLang="zh-TW" dirty="0"/>
              <a:t> = </a:t>
            </a:r>
            <a:r>
              <a:rPr lang="en-US" altLang="zh-TW" dirty="0" err="1"/>
              <a:t>x_train.reshape</a:t>
            </a:r>
            <a:r>
              <a:rPr lang="en-US" altLang="zh-TW" dirty="0"/>
              <a:t>(60000, 784) # 28*28=784</a:t>
            </a:r>
            <a:r>
              <a:rPr lang="zh-TW" altLang="en-US" dirty="0"/>
              <a:t>  </a:t>
            </a:r>
            <a:r>
              <a:rPr lang="en-US" altLang="zh-TW" dirty="0"/>
              <a:t>//</a:t>
            </a:r>
            <a:r>
              <a:rPr lang="zh-TW" altLang="en-US" dirty="0"/>
              <a:t>輸入資料</a:t>
            </a:r>
            <a:endParaRPr lang="en-US" altLang="zh-TW" dirty="0"/>
          </a:p>
          <a:p>
            <a:r>
              <a:rPr lang="en-US" altLang="zh-TW" dirty="0" err="1"/>
              <a:t>x_test</a:t>
            </a:r>
            <a:r>
              <a:rPr lang="en-US" altLang="zh-TW" dirty="0"/>
              <a:t> = </a:t>
            </a:r>
            <a:r>
              <a:rPr lang="en-US" altLang="zh-TW" dirty="0" err="1"/>
              <a:t>x_test.reshape</a:t>
            </a:r>
            <a:r>
              <a:rPr lang="en-US" altLang="zh-TW" dirty="0"/>
              <a:t>(10000, 784)  # 28*28=784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測試資料</a:t>
            </a:r>
            <a:endParaRPr lang="en-US" altLang="zh-TW" dirty="0"/>
          </a:p>
          <a:p>
            <a:r>
              <a:rPr lang="en-US" altLang="zh-TW" dirty="0" err="1"/>
              <a:t>x_train</a:t>
            </a:r>
            <a:r>
              <a:rPr lang="en-US" altLang="zh-TW" dirty="0"/>
              <a:t> = </a:t>
            </a:r>
            <a:r>
              <a:rPr lang="en-US" altLang="zh-TW" dirty="0" err="1"/>
              <a:t>x_train.astype</a:t>
            </a:r>
            <a:r>
              <a:rPr lang="en-US" altLang="zh-TW" dirty="0"/>
              <a:t>('float32‘)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x_test</a:t>
            </a:r>
            <a:r>
              <a:rPr lang="en-US" altLang="zh-TW" dirty="0"/>
              <a:t> = </a:t>
            </a:r>
            <a:r>
              <a:rPr lang="en-US" altLang="zh-TW" dirty="0" err="1"/>
              <a:t>x_test.astype</a:t>
            </a:r>
            <a:r>
              <a:rPr lang="en-US" altLang="zh-TW" dirty="0"/>
              <a:t>('float32')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 /= 255</a:t>
            </a:r>
            <a:r>
              <a:rPr lang="zh-TW" altLang="en-US" dirty="0"/>
              <a:t> </a:t>
            </a:r>
            <a:r>
              <a:rPr lang="en-US" altLang="zh-TW" dirty="0"/>
              <a:t>//0</a:t>
            </a:r>
            <a:r>
              <a:rPr lang="zh-TW" altLang="en-US" dirty="0"/>
              <a:t>到</a:t>
            </a:r>
            <a:r>
              <a:rPr lang="en-US" altLang="zh-TW" dirty="0"/>
              <a:t>255</a:t>
            </a:r>
            <a:r>
              <a:rPr lang="zh-TW" altLang="en-US" dirty="0"/>
              <a:t> 影像 有時會寫 </a:t>
            </a:r>
            <a:r>
              <a:rPr lang="en-US" altLang="zh-TW" dirty="0"/>
              <a:t>2D</a:t>
            </a:r>
          </a:p>
          <a:p>
            <a:r>
              <a:rPr lang="en-US" altLang="zh-TW" dirty="0" err="1"/>
              <a:t>x_test</a:t>
            </a:r>
            <a:r>
              <a:rPr lang="en-US" altLang="zh-TW" dirty="0"/>
              <a:t> /= 255</a:t>
            </a:r>
          </a:p>
          <a:p>
            <a:r>
              <a:rPr lang="en-US" altLang="zh-TW" dirty="0" err="1"/>
              <a:t>y_train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dirty="0" err="1">
                <a:solidFill>
                  <a:srgbClr val="FF0000"/>
                </a:solidFill>
              </a:rPr>
              <a:t>keras</a:t>
            </a:r>
            <a:r>
              <a:rPr lang="en-US" altLang="zh-TW" dirty="0" err="1"/>
              <a:t>.utils.to_categorical</a:t>
            </a:r>
            <a:r>
              <a:rPr lang="en-US" altLang="zh-TW" dirty="0"/>
              <a:t>(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num_classes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y_test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= </a:t>
            </a:r>
            <a:r>
              <a:rPr lang="en-US" altLang="zh-TW" dirty="0" err="1">
                <a:solidFill>
                  <a:srgbClr val="FF0000"/>
                </a:solidFill>
              </a:rPr>
              <a:t>keras</a:t>
            </a:r>
            <a:r>
              <a:rPr lang="en-US" altLang="zh-TW" dirty="0" err="1"/>
              <a:t>.utils.to_categorical</a:t>
            </a:r>
            <a:r>
              <a:rPr lang="en-US" altLang="zh-TW" dirty="0"/>
              <a:t>(</a:t>
            </a:r>
            <a:r>
              <a:rPr lang="en-US" altLang="zh-TW" dirty="0" err="1"/>
              <a:t>y_test</a:t>
            </a:r>
            <a:r>
              <a:rPr lang="en-US" altLang="zh-TW" dirty="0"/>
              <a:t>, </a:t>
            </a:r>
            <a:r>
              <a:rPr lang="en-US" altLang="zh-TW" dirty="0" err="1"/>
              <a:t>num_classes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6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66398E7-DCC2-4E20-8514-7B48BF7D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7" y="1036522"/>
            <a:ext cx="6733593" cy="2575249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model = Sequential()</a:t>
            </a:r>
          </a:p>
          <a:p>
            <a:r>
              <a:rPr lang="en-US" altLang="zh-TW" sz="1400" dirty="0" err="1"/>
              <a:t>model.add</a:t>
            </a:r>
            <a:r>
              <a:rPr lang="en-US" altLang="zh-TW" sz="1400" dirty="0"/>
              <a:t>(Dense(20, activation=</a:t>
            </a:r>
            <a:r>
              <a:rPr lang="en-US" altLang="zh-TW" sz="1600" b="1" dirty="0" err="1">
                <a:solidFill>
                  <a:srgbClr val="FF0000"/>
                </a:solidFill>
              </a:rPr>
              <a:t>LeakyReLU</a:t>
            </a:r>
            <a:r>
              <a:rPr lang="en-US" altLang="zh-TW" sz="1600" b="1" dirty="0">
                <a:solidFill>
                  <a:srgbClr val="FF0000"/>
                </a:solidFill>
              </a:rPr>
              <a:t>()</a:t>
            </a:r>
            <a:r>
              <a:rPr lang="en-US" altLang="zh-TW" sz="1400" dirty="0">
                <a:solidFill>
                  <a:srgbClr val="FF0000"/>
                </a:solidFill>
              </a:rPr>
              <a:t>,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input_shape</a:t>
            </a:r>
            <a:r>
              <a:rPr lang="en-US" altLang="zh-TW" sz="1400" dirty="0"/>
              <a:t>=(784,))) #28*28</a:t>
            </a:r>
          </a:p>
          <a:p>
            <a:r>
              <a:rPr lang="en-US" altLang="zh-TW" sz="1400" dirty="0" err="1"/>
              <a:t>model.add</a:t>
            </a:r>
            <a:r>
              <a:rPr lang="en-US" altLang="zh-TW" sz="1400" dirty="0"/>
              <a:t>(Dense(20, activation=</a:t>
            </a:r>
            <a:r>
              <a:rPr lang="en-US" altLang="zh-TW" sz="1600" b="1" dirty="0" err="1">
                <a:solidFill>
                  <a:srgbClr val="FF0000"/>
                </a:solidFill>
              </a:rPr>
              <a:t>LeakyReLU</a:t>
            </a:r>
            <a:r>
              <a:rPr lang="en-US" altLang="zh-TW" sz="1600" b="1" dirty="0">
                <a:solidFill>
                  <a:srgbClr val="FF0000"/>
                </a:solidFill>
              </a:rPr>
              <a:t>()</a:t>
            </a:r>
            <a:r>
              <a:rPr lang="en-US" altLang="zh-TW" sz="1400" dirty="0"/>
              <a:t>))</a:t>
            </a:r>
          </a:p>
          <a:p>
            <a:r>
              <a:rPr lang="en-US" altLang="zh-TW" sz="1400" dirty="0" err="1"/>
              <a:t>model.add</a:t>
            </a:r>
            <a:r>
              <a:rPr lang="en-US" altLang="zh-TW" sz="1400" dirty="0"/>
              <a:t>(Dense(10, </a:t>
            </a:r>
            <a:r>
              <a:rPr lang="en-US" altLang="zh-TW" sz="1400" dirty="0">
                <a:solidFill>
                  <a:schemeClr val="tx1"/>
                </a:solidFill>
              </a:rPr>
              <a:t>activation</a:t>
            </a:r>
            <a:r>
              <a:rPr lang="en-US" altLang="zh-TW" sz="1400" dirty="0"/>
              <a:t>='</a:t>
            </a:r>
            <a:r>
              <a:rPr lang="en-US" altLang="zh-TW" b="1" dirty="0" err="1">
                <a:solidFill>
                  <a:srgbClr val="FF0000"/>
                </a:solidFill>
              </a:rPr>
              <a:t>softmax</a:t>
            </a:r>
            <a:r>
              <a:rPr lang="en-US" altLang="zh-TW" sz="1400" dirty="0"/>
              <a:t>'))</a:t>
            </a:r>
          </a:p>
          <a:p>
            <a:r>
              <a:rPr lang="en-US" altLang="zh-TW" sz="1400" dirty="0" err="1"/>
              <a:t>model.summary</a:t>
            </a:r>
            <a:r>
              <a:rPr lang="en-US" altLang="zh-TW" sz="1400" dirty="0"/>
              <a:t>()</a:t>
            </a:r>
          </a:p>
          <a:p>
            <a:pPr marL="0" indent="0">
              <a:buNone/>
            </a:pPr>
            <a:r>
              <a:rPr lang="en-US" altLang="zh-TW" sz="1400" dirty="0" err="1"/>
              <a:t>model.compile</a:t>
            </a:r>
            <a:r>
              <a:rPr lang="en-US" altLang="zh-TW" sz="1400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loss</a:t>
            </a:r>
            <a:r>
              <a:rPr lang="en-US" altLang="zh-TW" sz="1400" dirty="0"/>
              <a:t>=‘categorical_</a:t>
            </a:r>
            <a:r>
              <a:rPr lang="en-US" altLang="zh-TW" sz="1400" dirty="0" err="1"/>
              <a:t>crossentropy</a:t>
            </a:r>
            <a:r>
              <a:rPr lang="en-US" altLang="zh-TW" sz="1400" dirty="0"/>
              <a:t>’,</a:t>
            </a:r>
            <a:r>
              <a:rPr lang="en-US" altLang="zh-TW" sz="1400" b="1" dirty="0">
                <a:solidFill>
                  <a:srgbClr val="FF0000"/>
                </a:solidFill>
              </a:rPr>
              <a:t>optimizer</a:t>
            </a:r>
            <a:r>
              <a:rPr lang="en-US" altLang="zh-TW" sz="1400" dirty="0"/>
              <a:t>=</a:t>
            </a:r>
            <a:r>
              <a:rPr lang="en-US" altLang="zh-TW" sz="1400" dirty="0" err="1"/>
              <a:t>RMSprop</a:t>
            </a:r>
            <a:r>
              <a:rPr lang="en-US" altLang="zh-TW" sz="1400" dirty="0"/>
              <a:t>(),</a:t>
            </a:r>
            <a:r>
              <a:rPr lang="zh-TW" altLang="en-US" sz="1400" dirty="0"/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metrics</a:t>
            </a:r>
            <a:r>
              <a:rPr lang="en-US" altLang="zh-TW" sz="1400" dirty="0"/>
              <a:t>=[</a:t>
            </a:r>
            <a:r>
              <a:rPr lang="en-US" altLang="zh-TW" sz="1400" dirty="0">
                <a:solidFill>
                  <a:srgbClr val="FF0000"/>
                </a:solidFill>
              </a:rPr>
              <a:t>'accuracy</a:t>
            </a:r>
            <a:r>
              <a:rPr lang="en-US" altLang="zh-TW" sz="1400" dirty="0"/>
              <a:t>'])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252D0C-BB38-4D7C-8884-3ECA6E2E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812" y="1110046"/>
            <a:ext cx="3634761" cy="2672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04B62F-F354-4678-A655-3FDF442AF3CE}"/>
              </a:ext>
            </a:extLst>
          </p:cNvPr>
          <p:cNvSpPr/>
          <p:nvPr/>
        </p:nvSpPr>
        <p:spPr>
          <a:xfrm>
            <a:off x="6988783" y="351645"/>
            <a:ext cx="1785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/>
              <a:t>LeakyReLU</a:t>
            </a:r>
            <a:r>
              <a:rPr lang="en-US" altLang="zh-TW" sz="2400" b="1" dirty="0"/>
              <a:t> :</a:t>
            </a:r>
            <a:r>
              <a:rPr lang="zh-TW" altLang="en-US" sz="2400" b="1" dirty="0"/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62CD11-833A-45A5-9179-0245C2B4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83" y="4079401"/>
            <a:ext cx="5065570" cy="12525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4B84E59-DD3B-4F22-A8B4-1119ABE6DECA}"/>
              </a:ext>
            </a:extLst>
          </p:cNvPr>
          <p:cNvSpPr/>
          <p:nvPr/>
        </p:nvSpPr>
        <p:spPr>
          <a:xfrm>
            <a:off x="2432619" y="92538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設一層隱藏層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(Dense)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A7CA25-AD76-4D7B-9934-A5E8AD3E7373}"/>
              </a:ext>
            </a:extLst>
          </p:cNvPr>
          <p:cNvSpPr/>
          <p:nvPr/>
        </p:nvSpPr>
        <p:spPr>
          <a:xfrm>
            <a:off x="423945" y="3395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選擇損失函數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</a:t>
            </a:r>
            <a:r>
              <a:rPr lang="en-US" altLang="zh-TW" dirty="0"/>
              <a:t>loss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)</a:t>
            </a:r>
          </a:p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優化方法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</a:t>
            </a:r>
            <a:r>
              <a:rPr lang="en-US" altLang="zh-TW" dirty="0"/>
              <a:t>optimizer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)</a:t>
            </a:r>
          </a:p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成效衡量方式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(</a:t>
            </a:r>
            <a:r>
              <a:rPr lang="en-US" altLang="zh-TW" dirty="0"/>
              <a:t>metrics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EAEBD3-0006-4234-9009-7B513FCF7743}"/>
              </a:ext>
            </a:extLst>
          </p:cNvPr>
          <p:cNvSpPr txBox="1"/>
          <p:nvPr/>
        </p:nvSpPr>
        <p:spPr>
          <a:xfrm>
            <a:off x="399495" y="357772"/>
            <a:ext cx="290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程式講解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6767A61-5144-4CAF-9662-B872E4C5963A}"/>
              </a:ext>
            </a:extLst>
          </p:cNvPr>
          <p:cNvSpPr txBox="1">
            <a:spLocks/>
          </p:cNvSpPr>
          <p:nvPr/>
        </p:nvSpPr>
        <p:spPr>
          <a:xfrm>
            <a:off x="614121" y="4531783"/>
            <a:ext cx="2130015" cy="5657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 err="1">
                <a:solidFill>
                  <a:schemeClr val="tx1"/>
                </a:solidFill>
              </a:rPr>
              <a:t>Softmax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13" name="圖片 12" descr="一張含有 刀, 桌 的圖片&#10;&#10;自動產生的描述">
            <a:extLst>
              <a:ext uri="{FF2B5EF4-FFF2-40B4-BE49-F238E27FC236}">
                <a16:creationId xmlns:a16="http://schemas.microsoft.com/office/drawing/2014/main" id="{075517CE-85DB-461D-974C-17539FC81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12604"/>
            <a:ext cx="3810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9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6FE71EF-7927-4ACB-8668-F1257755362A}"/>
              </a:ext>
            </a:extLst>
          </p:cNvPr>
          <p:cNvSpPr/>
          <p:nvPr/>
        </p:nvSpPr>
        <p:spPr>
          <a:xfrm>
            <a:off x="391887" y="1894115"/>
            <a:ext cx="43667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batch_size = 128                             </a:t>
            </a:r>
            <a:r>
              <a:rPr lang="en-US" altLang="zh-TW" dirty="0"/>
              <a:t>//</a:t>
            </a:r>
            <a:r>
              <a:rPr lang="zh-TW" altLang="en-US" dirty="0"/>
              <a:t>資料大小</a:t>
            </a:r>
          </a:p>
          <a:p>
            <a:r>
              <a:rPr lang="zh-TW" altLang="en-US" dirty="0"/>
              <a:t>num_classes = 10</a:t>
            </a:r>
          </a:p>
          <a:p>
            <a:r>
              <a:rPr lang="zh-TW" altLang="en-US" dirty="0"/>
              <a:t>epochs = 10                                 </a:t>
            </a:r>
            <a:r>
              <a:rPr lang="en-US" altLang="zh-TW" dirty="0"/>
              <a:t>// </a:t>
            </a:r>
            <a:r>
              <a:rPr lang="zh-TW" altLang="en-US" dirty="0"/>
              <a:t>重複次數</a:t>
            </a:r>
          </a:p>
          <a:p>
            <a:r>
              <a:rPr lang="zh-TW" altLang="en-US" dirty="0"/>
              <a:t>history = model.fit(x_train, y_train,</a:t>
            </a:r>
          </a:p>
          <a:p>
            <a:r>
              <a:rPr lang="zh-TW" altLang="en-US" dirty="0"/>
              <a:t>batch_size=batch_size,</a:t>
            </a:r>
          </a:p>
          <a:p>
            <a:r>
              <a:rPr lang="zh-TW" altLang="en-US" dirty="0"/>
              <a:t>epochs=epochs,</a:t>
            </a:r>
          </a:p>
          <a:p>
            <a:r>
              <a:rPr lang="zh-TW" altLang="en-US" dirty="0"/>
              <a:t>verbose=1,</a:t>
            </a:r>
          </a:p>
          <a:p>
            <a:r>
              <a:rPr lang="zh-TW" altLang="en-US" dirty="0"/>
              <a:t>validation_data=(x_test, y_test))</a:t>
            </a:r>
            <a:r>
              <a:rPr lang="en-US" altLang="zh-TW" dirty="0"/>
              <a:t>//</a:t>
            </a:r>
            <a:r>
              <a:rPr lang="zh-TW" altLang="en-US" dirty="0"/>
              <a:t>測試資料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7058D5-E237-4809-BD23-9C7EB166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5" y="1909762"/>
            <a:ext cx="6248400" cy="30384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47DC8F-04ED-47B1-AD92-DD6B78EC077D}"/>
              </a:ext>
            </a:extLst>
          </p:cNvPr>
          <p:cNvSpPr txBox="1"/>
          <p:nvPr/>
        </p:nvSpPr>
        <p:spPr>
          <a:xfrm>
            <a:off x="5133975" y="1114782"/>
            <a:ext cx="4587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執行後畫面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CDCD75-1A48-482D-8969-16C4AAAC723A}"/>
              </a:ext>
            </a:extLst>
          </p:cNvPr>
          <p:cNvSpPr txBox="1"/>
          <p:nvPr/>
        </p:nvSpPr>
        <p:spPr>
          <a:xfrm>
            <a:off x="391887" y="1114781"/>
            <a:ext cx="290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程式講解</a:t>
            </a:r>
          </a:p>
        </p:txBody>
      </p:sp>
    </p:spTree>
    <p:extLst>
      <p:ext uri="{BB962C8B-B14F-4D97-AF65-F5344CB8AC3E}">
        <p14:creationId xmlns:p14="http://schemas.microsoft.com/office/powerpoint/2010/main" val="161612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322FC-0890-44C7-97E5-EBD32F51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84" y="1002922"/>
            <a:ext cx="2474595" cy="563033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958D0-3A53-45A8-B299-DB5E7D96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704" y="1970843"/>
            <a:ext cx="6986422" cy="197972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https://blog.csdn.net/csuyzt/article/details/82320589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https://ithelp.ithome.com.tw/articles/10191404</a:t>
            </a:r>
            <a:endParaRPr lang="en-US" altLang="zh-TW" b="1" u="sng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https://ithelp.ithome.com.tw/articles/10191404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http://shangdixinxi.com/detail-1100049.html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397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73</TotalTime>
  <Words>438</Words>
  <Application>Microsoft Office PowerPoint</Application>
  <PresentationFormat>寬螢幕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Lato</vt:lpstr>
      <vt:lpstr>Aharoni</vt:lpstr>
      <vt:lpstr>Arial</vt:lpstr>
      <vt:lpstr>Arial Black</vt:lpstr>
      <vt:lpstr>Calibri</vt:lpstr>
      <vt:lpstr>Calibri Light</vt:lpstr>
      <vt:lpstr>回顧</vt:lpstr>
      <vt:lpstr>平時報告</vt:lpstr>
      <vt:lpstr>PowerPoint 簡報</vt:lpstr>
      <vt:lpstr>MNIST   資料集</vt:lpstr>
      <vt:lpstr>PowerPoint 簡報</vt:lpstr>
      <vt:lpstr>PowerPoint 簡報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平時報告</dc:title>
  <dc:creator>Name</dc:creator>
  <cp:lastModifiedBy>Name</cp:lastModifiedBy>
  <cp:revision>9</cp:revision>
  <dcterms:created xsi:type="dcterms:W3CDTF">2020-05-16T17:40:19Z</dcterms:created>
  <dcterms:modified xsi:type="dcterms:W3CDTF">2020-05-17T09:12:01Z</dcterms:modified>
</cp:coreProperties>
</file>