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7" r:id="rId3"/>
    <p:sldId id="257" r:id="rId4"/>
    <p:sldId id="258" r:id="rId5"/>
    <p:sldId id="261" r:id="rId6"/>
    <p:sldId id="262" r:id="rId7"/>
    <p:sldId id="265" r:id="rId8"/>
    <p:sldId id="266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FCD1C7C-2394-4834-89EA-B82F3A085706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24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60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410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3222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82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018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495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992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54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77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13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88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36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90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59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80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92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D1C7C-2394-4834-89EA-B82F3A085706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2234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blogsfile.blob.core.windows.net/user/dragon229/1312/201312213315796.JP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604323" y="940561"/>
            <a:ext cx="6002260" cy="474455"/>
          </a:xfrm>
        </p:spPr>
        <p:txBody>
          <a:bodyPr>
            <a:normAutofit fontScale="90000"/>
          </a:bodyPr>
          <a:lstStyle/>
          <a:p>
            <a:r>
              <a:rPr lang="zh-TW" altLang="en-US" sz="4000" dirty="0" smtClean="0"/>
              <a:t>深度學習課程           實務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34133" y="2653333"/>
            <a:ext cx="1838007" cy="664902"/>
          </a:xfrm>
        </p:spPr>
        <p:txBody>
          <a:bodyPr>
            <a:noAutofit/>
          </a:bodyPr>
          <a:lstStyle/>
          <a:p>
            <a:r>
              <a:rPr lang="zh-TW" altLang="en-US" sz="2800" dirty="0">
                <a:solidFill>
                  <a:schemeClr val="tx1"/>
                </a:solidFill>
              </a:rPr>
              <a:t>期</a:t>
            </a:r>
            <a:r>
              <a:rPr lang="zh-TW" altLang="en-US" sz="2800" dirty="0" smtClean="0">
                <a:solidFill>
                  <a:schemeClr val="tx1"/>
                </a:solidFill>
              </a:rPr>
              <a:t>中報告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6960366" y="4668026"/>
            <a:ext cx="3986555" cy="8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chemeClr val="tx1"/>
                </a:solidFill>
              </a:rPr>
              <a:t>4050D028</a:t>
            </a:r>
            <a:r>
              <a:rPr lang="zh-TW" altLang="en-US" dirty="0" smtClean="0">
                <a:solidFill>
                  <a:schemeClr val="tx1"/>
                </a:solidFill>
              </a:rPr>
              <a:t>  蘇偉哲 大學部</a:t>
            </a:r>
            <a:endParaRPr lang="en-US" altLang="zh-TW" dirty="0" smtClean="0">
              <a:solidFill>
                <a:schemeClr val="tx1"/>
              </a:solidFill>
            </a:endParaRPr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71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766" y="1625877"/>
            <a:ext cx="9522790" cy="3484138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223766" y="4006392"/>
            <a:ext cx="2782626" cy="4242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223766" y="1065229"/>
            <a:ext cx="442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Open CV </a:t>
            </a:r>
            <a:r>
              <a:rPr lang="zh-TW" altLang="en-US" dirty="0" smtClean="0"/>
              <a:t>官網下載 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728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2" y="508958"/>
            <a:ext cx="6001259" cy="707365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Harr like </a:t>
            </a:r>
            <a:r>
              <a:rPr lang="zh-TW" altLang="en-US" sz="2800" dirty="0" smtClean="0"/>
              <a:t>人臉</a:t>
            </a:r>
            <a:r>
              <a:rPr lang="zh-TW" altLang="en-US" sz="2800" dirty="0" smtClean="0"/>
              <a:t>偵測</a:t>
            </a:r>
            <a:r>
              <a:rPr lang="en-US" altLang="zh-TW" sz="2800" dirty="0" smtClean="0"/>
              <a:t>_</a:t>
            </a:r>
            <a:r>
              <a:rPr lang="zh-TW" altLang="en-US" sz="2800" dirty="0" smtClean="0"/>
              <a:t>步驟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270808" y="1351509"/>
            <a:ext cx="9382814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zh-TW" b="1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Haar</a:t>
            </a:r>
            <a:r>
              <a:rPr lang="zh-TW" altLang="en-US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分類器 </a:t>
            </a:r>
            <a:r>
              <a:rPr lang="en-US" altLang="zh-TW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 </a:t>
            </a:r>
            <a:r>
              <a:rPr lang="en-US" altLang="zh-TW" b="1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Haar</a:t>
            </a:r>
            <a:r>
              <a:rPr lang="en-US" altLang="zh-TW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-like</a:t>
            </a:r>
            <a:r>
              <a:rPr lang="zh-TW" altLang="en-US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特徵 </a:t>
            </a:r>
            <a:r>
              <a:rPr lang="en-US" altLang="zh-TW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 </a:t>
            </a:r>
            <a:r>
              <a:rPr lang="zh-TW" altLang="en-US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積分圖方法 </a:t>
            </a:r>
            <a:r>
              <a:rPr lang="en-US" altLang="zh-TW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 </a:t>
            </a:r>
            <a:r>
              <a:rPr lang="en-US" altLang="zh-TW" b="1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AdaBoost</a:t>
            </a:r>
            <a:r>
              <a:rPr lang="en-US" altLang="zh-TW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+</a:t>
            </a:r>
            <a:r>
              <a:rPr lang="zh-TW" altLang="en-US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級聯；</a:t>
            </a:r>
            <a:endParaRPr lang="zh-TW" altLang="en-US" dirty="0">
              <a:solidFill>
                <a:srgbClr val="333333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algn="just"/>
            <a:r>
              <a:rPr lang="en-US" altLang="zh-TW" dirty="0" err="1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Haar</a:t>
            </a:r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分類器算法的要點如下：</a:t>
            </a:r>
          </a:p>
          <a:p>
            <a:pPr algn="just"/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①　使用</a:t>
            </a:r>
            <a:r>
              <a:rPr lang="en-US" altLang="zh-TW" dirty="0" err="1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Haar</a:t>
            </a:r>
            <a:r>
              <a:rPr lang="en-US" altLang="zh-TW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-like</a:t>
            </a:r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特徵做檢測。</a:t>
            </a:r>
          </a:p>
          <a:p>
            <a:pPr algn="just"/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②　使用積分圖（</a:t>
            </a:r>
            <a:r>
              <a:rPr lang="en-US" altLang="zh-TW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Integral Image</a:t>
            </a:r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）對</a:t>
            </a:r>
            <a:r>
              <a:rPr lang="en-US" altLang="zh-TW" dirty="0" err="1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Haar</a:t>
            </a:r>
            <a:r>
              <a:rPr lang="en-US" altLang="zh-TW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-like</a:t>
            </a:r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特徵求值進行加速。</a:t>
            </a:r>
          </a:p>
          <a:p>
            <a:pPr algn="just"/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③　使用</a:t>
            </a:r>
            <a:r>
              <a:rPr lang="en-US" altLang="zh-TW" dirty="0" err="1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AdaBoost</a:t>
            </a:r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算法訓練區分人臉和非人臉的強分類器。</a:t>
            </a:r>
          </a:p>
          <a:p>
            <a:pPr algn="just"/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④　使用篩選式級聯把強分類器級聯到一起，提高準確率。</a:t>
            </a:r>
            <a:endParaRPr lang="zh-TW" altLang="en-US" b="0" i="0" dirty="0">
              <a:solidFill>
                <a:srgbClr val="333333"/>
              </a:solidFill>
              <a:effectLst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808" y="3241021"/>
            <a:ext cx="5157199" cy="310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8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70" y="687329"/>
            <a:ext cx="8280639" cy="1556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71" y="2390685"/>
            <a:ext cx="7791536" cy="3453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262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81176" y="437992"/>
            <a:ext cx="40774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 err="1">
                <a:latin typeface="Helvetica Neue"/>
              </a:rPr>
              <a:t>Haar</a:t>
            </a:r>
            <a:r>
              <a:rPr lang="en-US" altLang="zh-TW" sz="2800" b="1" dirty="0">
                <a:latin typeface="Helvetica Neue"/>
              </a:rPr>
              <a:t>-like</a:t>
            </a:r>
            <a:r>
              <a:rPr lang="zh-TW" altLang="en-US" sz="2800" b="1" dirty="0">
                <a:latin typeface="Helvetica Neue"/>
              </a:rPr>
              <a:t>特</a:t>
            </a:r>
            <a:r>
              <a:rPr lang="zh-TW" altLang="en-US" sz="2800" b="1" dirty="0" smtClean="0">
                <a:latin typeface="Helvetica Neue"/>
              </a:rPr>
              <a:t>征  模塊 </a:t>
            </a:r>
            <a:r>
              <a:rPr lang="en-US" altLang="zh-TW" sz="2800" b="1" dirty="0" smtClean="0">
                <a:latin typeface="Helvetica Neue"/>
              </a:rPr>
              <a:t>size</a:t>
            </a:r>
          </a:p>
          <a:p>
            <a:endParaRPr lang="zh-TW" altLang="en-US" sz="2800" b="1" dirty="0">
              <a:latin typeface="Helvetica Neue"/>
            </a:endParaRPr>
          </a:p>
          <a:p>
            <a:r>
              <a:rPr lang="zh-TW" altLang="en-US" sz="2800" dirty="0">
                <a:latin typeface="Helvetica Neue"/>
              </a:rPr>
              <a:t>　　</a:t>
            </a:r>
            <a:endParaRPr lang="zh-TW" altLang="en-US" sz="2800" b="0" i="0" dirty="0">
              <a:effectLst/>
              <a:latin typeface="Helvetica Neue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175" y="965993"/>
            <a:ext cx="9770853" cy="2881222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225484" y="3935595"/>
            <a:ext cx="4423647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一個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Harr-like</a:t>
            </a: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可以得到一個特徵值</a:t>
            </a:r>
            <a:b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事實上我們可以利用這個特徵值得到一個簡單的答案</a:t>
            </a:r>
            <a:b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如果 特徵值  大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=&gt; </a:t>
            </a: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具有該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Harr-like</a:t>
            </a: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所要描述的事物</a:t>
            </a:r>
            <a:b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相反的 特徵值  小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=&gt; </a:t>
            </a: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不具有該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Harr-like</a:t>
            </a: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所要描述的事物</a:t>
            </a:r>
            <a:b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如果判斷大小最簡單的方式還是用一個閥值</a:t>
            </a:r>
            <a:b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上述的事情用數學式表達如下</a:t>
            </a:r>
            <a:r>
              <a:rPr kumimoji="0" lang="zh-TW" altLang="en-US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/>
            </a:r>
            <a:br>
              <a:rPr kumimoji="0" lang="zh-TW" altLang="en-US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</a:br>
            <a:endParaRPr kumimoji="0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9" name="圖片 5" descr="https://dotblogsfile.blob.core.windows.net/user/dragon229/1312/201312213315796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440" y="4023626"/>
            <a:ext cx="4017376" cy="117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1225484" y="5201521"/>
            <a:ext cx="3933112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/>
            </a:r>
            <a:br>
              <a:rPr kumimoji="0" lang="en-US" altLang="zh-TW" sz="11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</a:b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用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來表示具有要描述的事物</a:t>
            </a:r>
            <a:b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用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</a:t>
            </a: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來表示不具有要描述的事物</a:t>
            </a:r>
            <a:b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因此一個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Harr-like</a:t>
            </a: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利用閥值區分為二</a:t>
            </a:r>
            <a:b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當成是一個簡單的二分類器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66602" y="3935595"/>
            <a:ext cx="4077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Helvetica Neue"/>
              </a:rPr>
              <a:t>二元分類</a:t>
            </a:r>
            <a:r>
              <a:rPr lang="zh-TW" altLang="en-US" sz="2800" dirty="0">
                <a:latin typeface="Helvetica Neue"/>
              </a:rPr>
              <a:t>　　</a:t>
            </a:r>
            <a:endParaRPr lang="zh-TW" altLang="en-US" sz="2800" b="0" i="0" dirty="0">
              <a:effectLst/>
              <a:latin typeface="Helvetica Neue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66602" y="5363103"/>
            <a:ext cx="3966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Helvetica Neue"/>
              </a:rPr>
              <a:t>Harr classifier</a:t>
            </a:r>
            <a:r>
              <a:rPr lang="zh-TW" altLang="en-US" dirty="0">
                <a:latin typeface="Helvetica Neue"/>
              </a:rPr>
              <a:t>就是</a:t>
            </a:r>
            <a:r>
              <a:rPr lang="zh-TW" altLang="en-US" dirty="0" smtClean="0">
                <a:latin typeface="Helvetica Neue"/>
              </a:rPr>
              <a:t>利用</a:t>
            </a:r>
            <a:endParaRPr lang="en-US" altLang="zh-TW" dirty="0" smtClean="0">
              <a:latin typeface="Helvetica Neue"/>
            </a:endParaRPr>
          </a:p>
          <a:p>
            <a:r>
              <a:rPr lang="en-US" altLang="zh-TW" dirty="0" err="1" smtClean="0">
                <a:solidFill>
                  <a:srgbClr val="FFFF00"/>
                </a:solidFill>
                <a:latin typeface="Helvetica Neue"/>
              </a:rPr>
              <a:t>adaboost</a:t>
            </a:r>
            <a:r>
              <a:rPr lang="en-US" altLang="zh-TW" dirty="0" smtClean="0">
                <a:solidFill>
                  <a:srgbClr val="FFFF00"/>
                </a:solidFill>
                <a:latin typeface="Helvetica Neue"/>
              </a:rPr>
              <a:t> </a:t>
            </a:r>
            <a:r>
              <a:rPr lang="zh-TW" altLang="en-US" dirty="0">
                <a:solidFill>
                  <a:srgbClr val="FFFF00"/>
                </a:solidFill>
                <a:latin typeface="Helvetica Neue"/>
              </a:rPr>
              <a:t>來訓練出多</a:t>
            </a:r>
            <a:r>
              <a:rPr lang="zh-TW" altLang="en-US" dirty="0" smtClean="0">
                <a:solidFill>
                  <a:srgbClr val="FFFF00"/>
                </a:solidFill>
                <a:latin typeface="Helvetica Neue"/>
              </a:rPr>
              <a:t>個</a:t>
            </a:r>
            <a:endParaRPr lang="en-US" altLang="zh-TW" dirty="0" smtClean="0">
              <a:solidFill>
                <a:srgbClr val="FFFF00"/>
              </a:solidFill>
              <a:latin typeface="Helvetica Neue"/>
            </a:endParaRPr>
          </a:p>
          <a:p>
            <a:r>
              <a:rPr lang="zh-TW" altLang="en-US" dirty="0" smtClean="0">
                <a:solidFill>
                  <a:srgbClr val="FFFF00"/>
                </a:solidFill>
                <a:latin typeface="Helvetica Neue"/>
              </a:rPr>
              <a:t> </a:t>
            </a:r>
            <a:r>
              <a:rPr lang="en-US" altLang="zh-TW" dirty="0">
                <a:solidFill>
                  <a:srgbClr val="FFFF00"/>
                </a:solidFill>
                <a:latin typeface="Helvetica Neue"/>
              </a:rPr>
              <a:t>Harr-like</a:t>
            </a:r>
            <a:r>
              <a:rPr lang="zh-TW" altLang="en-US" dirty="0">
                <a:solidFill>
                  <a:srgbClr val="FFFF00"/>
                </a:solidFill>
                <a:latin typeface="Helvetica Neue"/>
              </a:rPr>
              <a:t>弱分類器所組成的強分類器</a:t>
            </a:r>
            <a:endParaRPr lang="zh-TW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597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6908" y="782420"/>
            <a:ext cx="2507561" cy="589180"/>
          </a:xfrm>
        </p:spPr>
        <p:txBody>
          <a:bodyPr>
            <a:normAutofit/>
          </a:bodyPr>
          <a:lstStyle/>
          <a:p>
            <a:r>
              <a:rPr lang="en-US" altLang="zh-TW" sz="3200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Adaboost</a:t>
            </a:r>
            <a:r>
              <a:rPr lang="en-US" altLang="zh-TW" sz="32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endParaRPr lang="zh-TW" altLang="en-US" sz="3200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9" name="內容版面配置區 1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008" y="1541463"/>
            <a:ext cx="9035460" cy="3599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930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3266685" cy="830720"/>
          </a:xfrm>
        </p:spPr>
        <p:txBody>
          <a:bodyPr>
            <a:normAutofit fontScale="90000"/>
          </a:bodyPr>
          <a:lstStyle/>
          <a:p>
            <a:r>
              <a:rPr lang="zh-TW" altLang="en-US" sz="2800" dirty="0">
                <a:effectLst/>
              </a:rPr>
              <a:t>弱分類器的設計</a:t>
            </a:r>
            <a:r>
              <a:rPr lang="zh-TW" altLang="en-US" b="1" dirty="0">
                <a:effectLst/>
              </a:rPr>
              <a:t/>
            </a:r>
            <a:br>
              <a:rPr lang="zh-TW" altLang="en-US" b="1" dirty="0">
                <a:effectLst/>
              </a:rPr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4076" y="2139500"/>
            <a:ext cx="4471244" cy="366607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13759" y="1334083"/>
            <a:ext cx="99606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fontAlgn="base"/>
            <a:r>
              <a:rPr lang="en-US" altLang="zh-TW" dirty="0" smtClean="0">
                <a:latin typeface="宋體"/>
              </a:rPr>
              <a:t>(1)_</a:t>
            </a:r>
            <a:r>
              <a:rPr lang="zh-TW" altLang="en-US" dirty="0" smtClean="0">
                <a:latin typeface="宋體"/>
              </a:rPr>
              <a:t>對於</a:t>
            </a:r>
            <a:r>
              <a:rPr lang="zh-TW" altLang="en-US" dirty="0">
                <a:latin typeface="宋體"/>
              </a:rPr>
              <a:t>每個特徵 </a:t>
            </a:r>
            <a:r>
              <a:rPr lang="en-US" altLang="zh-TW" dirty="0">
                <a:latin typeface="宋體"/>
              </a:rPr>
              <a:t>f</a:t>
            </a:r>
            <a:r>
              <a:rPr lang="zh-TW" altLang="en-US" dirty="0">
                <a:latin typeface="宋體"/>
              </a:rPr>
              <a:t>，計算所有訓練樣本的特徵值，並將其排序。</a:t>
            </a:r>
            <a:endParaRPr lang="zh-TW" altLang="en-US" dirty="0">
              <a:latin typeface="Verdana" panose="020B0604030504040204" pitchFamily="34" charset="0"/>
            </a:endParaRPr>
          </a:p>
          <a:p>
            <a:pPr indent="266700" fontAlgn="base"/>
            <a:r>
              <a:rPr lang="zh-TW" altLang="en-US" dirty="0">
                <a:latin typeface="宋體"/>
              </a:rPr>
              <a:t>掃描一遍排好序的特徵值，對排好序的表中的每個元素</a:t>
            </a:r>
            <a:r>
              <a:rPr lang="zh-TW" altLang="en-US" dirty="0" smtClean="0">
                <a:latin typeface="宋體"/>
              </a:rPr>
              <a:t>，</a:t>
            </a:r>
            <a:endParaRPr lang="en-US" altLang="zh-TW" dirty="0" smtClean="0">
              <a:latin typeface="宋體"/>
            </a:endParaRPr>
          </a:p>
          <a:p>
            <a:pPr indent="266700" fontAlgn="base"/>
            <a:r>
              <a:rPr lang="zh-TW" altLang="en-US" dirty="0" smtClean="0">
                <a:latin typeface="宋體"/>
              </a:rPr>
              <a:t>計算</a:t>
            </a:r>
            <a:r>
              <a:rPr lang="zh-TW" altLang="en-US" dirty="0">
                <a:latin typeface="宋體"/>
              </a:rPr>
              <a:t>下面四個值：</a:t>
            </a:r>
            <a:endParaRPr lang="zh-TW" altLang="en-US" dirty="0">
              <a:latin typeface="Verdana" panose="020B0604030504040204" pitchFamily="34" charset="0"/>
            </a:endParaRPr>
          </a:p>
          <a:p>
            <a:pPr indent="266700" fontAlgn="base"/>
            <a:r>
              <a:rPr lang="zh-TW" altLang="en-US" dirty="0">
                <a:latin typeface="宋體"/>
              </a:rPr>
              <a:t>全部人臉樣本的權重的和</a:t>
            </a:r>
            <a:r>
              <a:rPr lang="en-US" altLang="zh-TW" dirty="0">
                <a:latin typeface="宋體"/>
              </a:rPr>
              <a:t>t1</a:t>
            </a:r>
            <a:r>
              <a:rPr lang="zh-TW" altLang="en-US" dirty="0">
                <a:latin typeface="宋體"/>
              </a:rPr>
              <a:t>；</a:t>
            </a:r>
            <a:endParaRPr lang="zh-TW" altLang="en-US" dirty="0">
              <a:latin typeface="Verdana" panose="020B0604030504040204" pitchFamily="34" charset="0"/>
            </a:endParaRPr>
          </a:p>
          <a:p>
            <a:pPr indent="266700" fontAlgn="base"/>
            <a:r>
              <a:rPr lang="zh-TW" altLang="en-US" dirty="0">
                <a:latin typeface="宋體"/>
              </a:rPr>
              <a:t>全部非人臉樣本的權重的和</a:t>
            </a:r>
            <a:r>
              <a:rPr lang="en-US" altLang="zh-TW" dirty="0">
                <a:latin typeface="宋體"/>
              </a:rPr>
              <a:t>t0</a:t>
            </a:r>
            <a:r>
              <a:rPr lang="zh-TW" altLang="en-US" dirty="0">
                <a:latin typeface="宋體"/>
              </a:rPr>
              <a:t>；</a:t>
            </a:r>
            <a:endParaRPr lang="zh-TW" altLang="en-US" dirty="0">
              <a:latin typeface="Verdana" panose="020B0604030504040204" pitchFamily="34" charset="0"/>
            </a:endParaRPr>
          </a:p>
          <a:p>
            <a:pPr indent="266700" fontAlgn="base"/>
            <a:r>
              <a:rPr lang="zh-TW" altLang="en-US" b="1" dirty="0">
                <a:solidFill>
                  <a:srgbClr val="FFFF00"/>
                </a:solidFill>
                <a:latin typeface="宋體"/>
              </a:rPr>
              <a:t>在此元素之前的人臉樣本的權重的和</a:t>
            </a:r>
            <a:r>
              <a:rPr lang="en-US" altLang="zh-TW" b="1" dirty="0">
                <a:solidFill>
                  <a:srgbClr val="FFFF00"/>
                </a:solidFill>
                <a:latin typeface="宋體"/>
              </a:rPr>
              <a:t>s1</a:t>
            </a:r>
            <a:r>
              <a:rPr lang="zh-TW" altLang="en-US" b="1" dirty="0">
                <a:solidFill>
                  <a:srgbClr val="FFFF00"/>
                </a:solidFill>
                <a:latin typeface="宋體"/>
              </a:rPr>
              <a:t>；</a:t>
            </a:r>
            <a:endParaRPr lang="zh-TW" altLang="en-US" b="1" dirty="0">
              <a:solidFill>
                <a:srgbClr val="FFFF00"/>
              </a:solidFill>
              <a:latin typeface="Verdana" panose="020B0604030504040204" pitchFamily="34" charset="0"/>
            </a:endParaRPr>
          </a:p>
          <a:p>
            <a:pPr indent="266700" fontAlgn="base"/>
            <a:r>
              <a:rPr lang="zh-TW" altLang="en-US" b="1" dirty="0">
                <a:solidFill>
                  <a:srgbClr val="FFFF00"/>
                </a:solidFill>
                <a:latin typeface="宋體"/>
              </a:rPr>
              <a:t>在此元素之前的非人臉樣本的權重的和</a:t>
            </a:r>
            <a:r>
              <a:rPr lang="en-US" altLang="zh-TW" b="1" dirty="0">
                <a:solidFill>
                  <a:srgbClr val="FFFF00"/>
                </a:solidFill>
                <a:latin typeface="宋體"/>
              </a:rPr>
              <a:t>s0</a:t>
            </a:r>
            <a:r>
              <a:rPr lang="zh-TW" altLang="en-US" dirty="0">
                <a:solidFill>
                  <a:srgbClr val="FFFF00"/>
                </a:solidFill>
                <a:latin typeface="宋體"/>
              </a:rPr>
              <a:t>；</a:t>
            </a:r>
            <a:endParaRPr lang="zh-TW" altLang="en-US" dirty="0">
              <a:solidFill>
                <a:srgbClr val="FFFF00"/>
              </a:solidFill>
              <a:latin typeface="Verdana" panose="020B0604030504040204" pitchFamily="34" charset="0"/>
            </a:endParaRPr>
          </a:p>
          <a:p>
            <a:pPr indent="266700" fontAlgn="base"/>
            <a:r>
              <a:rPr lang="en-US" altLang="zh-TW" dirty="0" smtClean="0">
                <a:latin typeface="宋體"/>
              </a:rPr>
              <a:t>(2)_</a:t>
            </a:r>
            <a:r>
              <a:rPr lang="zh-TW" altLang="en-US" dirty="0" smtClean="0">
                <a:latin typeface="宋體"/>
              </a:rPr>
              <a:t>最終</a:t>
            </a:r>
            <a:r>
              <a:rPr lang="zh-TW" altLang="en-US" dirty="0">
                <a:latin typeface="宋體"/>
              </a:rPr>
              <a:t>求得每個元素的分類誤差</a:t>
            </a:r>
            <a:endParaRPr lang="zh-TW" altLang="en-US" b="0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713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9654" y="789040"/>
            <a:ext cx="1998602" cy="778961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強分類</a:t>
            </a:r>
            <a:r>
              <a:rPr lang="zh-TW" altLang="en-US" sz="2800" dirty="0"/>
              <a:t>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9489" y="1568001"/>
            <a:ext cx="9905999" cy="3541714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強分類器的誕生需要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輪的迭代，具體操作如下：</a:t>
            </a:r>
          </a:p>
          <a:p>
            <a:pPr fontAlgn="base"/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1. 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給定訓練樣本集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，共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個樣本，其中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X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和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Y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分別對應於正樣本和負樣本</a:t>
            </a:r>
            <a:r>
              <a:rPr lang="zh-TW" altLang="en-US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；</a:t>
            </a:r>
            <a:endParaRPr lang="en-US" altLang="zh-TW" dirty="0" smtClean="0">
              <a:effectLst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fontAlgn="base"/>
            <a:r>
              <a:rPr lang="en-US" altLang="zh-TW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爲訓練的最大循環次數；　　</a:t>
            </a:r>
          </a:p>
          <a:p>
            <a:pPr fontAlgn="base"/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2. 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初始化樣本權重爲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1/N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 ，即爲訓練樣本的初始概率分佈；　　</a:t>
            </a:r>
          </a:p>
          <a:p>
            <a:pPr fontAlgn="base"/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3. 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第一次迭代訓練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個樣本，得到第一個最優弱分類</a:t>
            </a:r>
            <a:r>
              <a:rPr lang="zh-TW" altLang="en-US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器</a:t>
            </a:r>
            <a:endParaRPr lang="en-US" altLang="zh-TW" dirty="0">
              <a:effectLst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fontAlgn="base"/>
            <a:r>
              <a:rPr lang="en-US" altLang="zh-TW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. 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提高上一輪中被誤判的樣本的權重；</a:t>
            </a:r>
          </a:p>
          <a:p>
            <a:pPr fontAlgn="base"/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5.</a:t>
            </a:r>
            <a:r>
              <a:rPr lang="en-US" altLang="zh-TW" dirty="0">
                <a:solidFill>
                  <a:srgbClr val="FFFF00"/>
                </a:solidFill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 </a:t>
            </a:r>
            <a:r>
              <a:rPr lang="zh-TW" altLang="en-US" dirty="0">
                <a:solidFill>
                  <a:srgbClr val="FFFF00"/>
                </a:solidFill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將新的樣本和上次本分錯的樣本放在一起進行新一輪的訓練。</a:t>
            </a:r>
          </a:p>
          <a:p>
            <a:pPr fontAlgn="base"/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6. 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循環執行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4-5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步驟，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輪後得到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個最優弱分類器。</a:t>
            </a:r>
          </a:p>
          <a:p>
            <a:pPr fontAlgn="base"/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7.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組合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個最優弱分類器得到強分類</a:t>
            </a:r>
            <a:r>
              <a:rPr lang="zh-TW" altLang="en-US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561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6130655" cy="916984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effectLst/>
              </a:rPr>
              <a:t>Cascade classifier </a:t>
            </a:r>
            <a:r>
              <a:rPr lang="zh-TW" altLang="en-US" sz="2400" dirty="0">
                <a:effectLst/>
              </a:rPr>
              <a:t>級聯分類器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2" y="1535502"/>
            <a:ext cx="9003252" cy="422694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zh-TW" altLang="en-US" dirty="0">
              <a:effectLst/>
            </a:endParaRP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55146" y="1535502"/>
            <a:ext cx="9089517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zh-TW" altLang="en-US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）設定每層最小要達到的檢測率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，最大誤識率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，最終級聯分類器的誤識率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Ft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；</a:t>
            </a: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zh-TW" altLang="en-US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）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P=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人臉訓練樣本，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N=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非人臉訓練樣本，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=1.0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，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=1.0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；</a:t>
            </a: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zh-TW" altLang="en-US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）</a:t>
            </a:r>
            <a:r>
              <a:rPr lang="en-US" altLang="zh-TW" kern="1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=0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；</a:t>
            </a: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zh-TW" altLang="en-US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）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for : F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&gt;Ft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 ++</a:t>
            </a:r>
            <a:r>
              <a:rPr lang="en-US" altLang="zh-TW" kern="1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 </a:t>
            </a:r>
            <a:r>
              <a:rPr lang="en-US" altLang="zh-TW" kern="1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r>
              <a:rPr lang="en-US" altLang="zh-TW" kern="100" baseline="-250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=0;F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=F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i-1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 for : F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&gt;f*F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i-1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 ++</a:t>
            </a:r>
            <a:r>
              <a:rPr lang="en-US" altLang="zh-TW" kern="1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r>
              <a:rPr lang="en-US" altLang="zh-TW" kern="100" baseline="-250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r>
              <a:rPr lang="en-US" altLang="zh-TW" kern="100" dirty="0">
                <a:solidFill>
                  <a:srgbClr val="FFFF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 </a:t>
            </a:r>
            <a:r>
              <a:rPr lang="zh-TW" altLang="zh-TW" sz="2000" b="1" kern="100" dirty="0">
                <a:solidFill>
                  <a:srgbClr val="FFFF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利用</a:t>
            </a:r>
            <a:r>
              <a:rPr lang="en-US" altLang="zh-TW" sz="2000" b="1" kern="100" dirty="0" err="1">
                <a:solidFill>
                  <a:srgbClr val="FFFF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AdaBoost</a:t>
            </a:r>
            <a:r>
              <a:rPr lang="zh-TW" altLang="zh-TW" sz="2000" b="1" kern="100" dirty="0">
                <a:solidFill>
                  <a:srgbClr val="FFFF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算法在</a:t>
            </a:r>
            <a:r>
              <a:rPr lang="en-US" altLang="zh-TW" sz="2000" b="1" kern="100" dirty="0">
                <a:solidFill>
                  <a:srgbClr val="FFFF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</a:t>
            </a:r>
            <a:r>
              <a:rPr lang="zh-TW" altLang="zh-TW" sz="2000" b="1" kern="100" dirty="0">
                <a:solidFill>
                  <a:srgbClr val="FFFF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和</a:t>
            </a:r>
            <a:r>
              <a:rPr lang="en-US" altLang="zh-TW" sz="2000" b="1" kern="100" dirty="0">
                <a:solidFill>
                  <a:srgbClr val="FFFF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r>
              <a:rPr lang="zh-TW" altLang="zh-TW" sz="2000" b="1" kern="100" dirty="0">
                <a:solidFill>
                  <a:srgbClr val="FFFF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上訓練具有</a:t>
            </a:r>
            <a:r>
              <a:rPr lang="en-US" altLang="zh-TW" sz="2000" b="1" kern="100" dirty="0" err="1">
                <a:solidFill>
                  <a:srgbClr val="FFFF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r>
              <a:rPr lang="en-US" altLang="zh-TW" sz="2000" b="1" kern="100" baseline="-25000" dirty="0" err="1">
                <a:solidFill>
                  <a:srgbClr val="FFFF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zh-TW" altLang="zh-TW" sz="2000" b="1" kern="100" dirty="0">
                <a:solidFill>
                  <a:srgbClr val="FFFF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個弱分類器的強分類器</a:t>
            </a:r>
            <a:r>
              <a:rPr lang="en-US" altLang="zh-TW" sz="2000" b="1" kern="100" dirty="0">
                <a:solidFill>
                  <a:srgbClr val="FFFF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  <a:endParaRPr lang="zh-TW" altLang="zh-TW" sz="2000" b="1" kern="100" dirty="0">
              <a:solidFill>
                <a:srgbClr val="FFFF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 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衡量當前級聯分類器的檢測率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和誤識率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 for : d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&lt;d*D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i-1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Ø 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降低第</a:t>
            </a:r>
            <a:r>
              <a:rPr lang="en-US" altLang="zh-TW" kern="1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層的強分類器閾值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Ø 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衡量當前級聯分類器的檢測率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和誤識率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 </a:t>
            </a:r>
            <a:r>
              <a:rPr lang="en-US" altLang="zh-TW" kern="1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 = Φ</a:t>
            </a: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 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利用當前的級聯分類器檢測非人臉圖像，將誤識的圖像放入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548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875</TotalTime>
  <Words>156</Words>
  <Application>Microsoft Office PowerPoint</Application>
  <PresentationFormat>寬螢幕</PresentationFormat>
  <Paragraphs>56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22" baseType="lpstr">
      <vt:lpstr>Arial Unicode MS</vt:lpstr>
      <vt:lpstr>Helvetica Neue</vt:lpstr>
      <vt:lpstr>Tw Cen MT</vt:lpstr>
      <vt:lpstr>宋體</vt:lpstr>
      <vt:lpstr>新細明體</vt:lpstr>
      <vt:lpstr>Arial</vt:lpstr>
      <vt:lpstr>Calibri</vt:lpstr>
      <vt:lpstr>Ebrima</vt:lpstr>
      <vt:lpstr>Helvetica</vt:lpstr>
      <vt:lpstr>Times New Roman</vt:lpstr>
      <vt:lpstr>Trebuchet MS</vt:lpstr>
      <vt:lpstr>Verdana</vt:lpstr>
      <vt:lpstr>電路</vt:lpstr>
      <vt:lpstr>深度學習課程           實務</vt:lpstr>
      <vt:lpstr>PowerPoint 簡報</vt:lpstr>
      <vt:lpstr>Harr like 人臉偵測_步驟</vt:lpstr>
      <vt:lpstr>PowerPoint 簡報</vt:lpstr>
      <vt:lpstr>PowerPoint 簡報</vt:lpstr>
      <vt:lpstr>Adaboost </vt:lpstr>
      <vt:lpstr>弱分類器的設計 </vt:lpstr>
      <vt:lpstr>強分類器</vt:lpstr>
      <vt:lpstr>Cascade classifier 級聯分類器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深度學習課程           實務</dc:title>
  <dc:creator>蘇偉哲</dc:creator>
  <cp:lastModifiedBy>蘇偉哲</cp:lastModifiedBy>
  <cp:revision>23</cp:revision>
  <dcterms:created xsi:type="dcterms:W3CDTF">2020-04-28T15:16:39Z</dcterms:created>
  <dcterms:modified xsi:type="dcterms:W3CDTF">2020-04-29T15:58:00Z</dcterms:modified>
</cp:coreProperties>
</file>