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29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933F99-3F36-4443-BA93-0E876667E93F}" type="datetimeFigureOut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12460E-6B95-416F-B15F-34615A13692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72741"/>
            <a:ext cx="3359150" cy="414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6497638"/>
            <a:ext cx="1958975" cy="360362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字方塊 17"/>
          <p:cNvSpPr txBox="1"/>
          <p:nvPr userDrawn="1"/>
        </p:nvSpPr>
        <p:spPr>
          <a:xfrm>
            <a:off x="33281" y="6542473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PEARSON</a:t>
            </a:r>
            <a:endParaRPr lang="zh-TW" altLang="en-US" sz="1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33F99-3F36-4443-BA93-0E876667E93F}" type="datetimeFigureOut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12460E-6B95-416F-B15F-34615A136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33F99-3F36-4443-BA93-0E876667E93F}" type="datetimeFigureOut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12460E-6B95-416F-B15F-34615A136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355208"/>
          </a:xfrm>
        </p:spPr>
        <p:txBody>
          <a:bodyPr>
            <a:normAutofit/>
          </a:bodyPr>
          <a:lstStyle>
            <a:lvl1pPr>
              <a:defRPr sz="24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33F99-3F36-4443-BA93-0E876667E93F}" type="datetimeFigureOut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12460E-6B95-416F-B15F-34615A136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 rtlCol="0">
            <a:normAutofit/>
          </a:bodyPr>
          <a:lstStyle>
            <a:lvl1pPr>
              <a:defRPr sz="3200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33F99-3F36-4443-BA93-0E876667E93F}" type="datetimeFigureOut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12460E-6B95-416F-B15F-34615A136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33F99-3F36-4443-BA93-0E876667E93F}" type="datetimeFigureOut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12460E-6B95-416F-B15F-34615A136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33F99-3F36-4443-BA93-0E876667E93F}" type="datetimeFigureOut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12460E-6B95-416F-B15F-34615A136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33F99-3F36-4443-BA93-0E876667E93F}" type="datetimeFigureOut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12460E-6B95-416F-B15F-34615A136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33F99-3F36-4443-BA93-0E876667E93F}" type="datetimeFigureOut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12460E-6B95-416F-B15F-34615A136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933F99-3F36-4443-BA93-0E876667E93F}" type="datetimeFigureOut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12460E-6B95-416F-B15F-34615A1369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933F99-3F36-4443-BA93-0E876667E93F}" type="datetimeFigureOut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12460E-6B95-416F-B15F-34615A136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933F99-3F36-4443-BA93-0E876667E93F}" type="datetimeFigureOut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512460E-6B95-416F-B15F-34615A13692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6497638"/>
            <a:ext cx="1958975" cy="360362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字方塊 15"/>
          <p:cNvSpPr txBox="1"/>
          <p:nvPr userDrawn="1"/>
        </p:nvSpPr>
        <p:spPr>
          <a:xfrm>
            <a:off x="33281" y="6542473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PEARSON</a:t>
            </a:r>
            <a:endParaRPr lang="zh-TW" altLang="en-US" sz="1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155818" y="3356992"/>
            <a:ext cx="4606279" cy="149674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ts val="6800"/>
              </a:lnSpc>
              <a:spcBef>
                <a:spcPts val="1800"/>
              </a:spcBef>
            </a:pPr>
            <a:r>
              <a:rPr lang="zh-TW" altLang="en-US" b="1" cap="none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導 </a:t>
            </a:r>
            <a:r>
              <a:rPr lang="zh-TW" altLang="en-US" b="1" cap="none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　論</a:t>
            </a:r>
            <a:endParaRPr lang="zh-TW" altLang="en-US" sz="4000" b="1" cap="none" spc="150" dirty="0">
              <a:ln w="1143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4067944" y="1772816"/>
            <a:ext cx="4606279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6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lang="en-US" altLang="zh-TW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6600" b="1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b="1" dirty="0" smtClean="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TW" altLang="zh-TW" b="1" dirty="0"/>
              <a:t>數值積分</a:t>
            </a:r>
          </a:p>
          <a:p>
            <a:pPr>
              <a:lnSpc>
                <a:spcPts val="3500"/>
              </a:lnSpc>
            </a:pPr>
            <a:endParaRPr lang="en-US" altLang="zh-TW" dirty="0"/>
          </a:p>
          <a:p>
            <a:r>
              <a:rPr lang="zh-TW" altLang="zh-TW" dirty="0"/>
              <a:t>由</a:t>
            </a:r>
            <a:r>
              <a:rPr lang="en-US" altLang="zh-TW" dirty="0"/>
              <a:t> (1.24) </a:t>
            </a:r>
            <a:r>
              <a:rPr lang="zh-TW" altLang="zh-TW" dirty="0"/>
              <a:t>我們將數值積分視為：一輸入</a:t>
            </a:r>
            <a:r>
              <a:rPr lang="zh-TW" altLang="zh-TW" dirty="0" smtClean="0"/>
              <a:t>信號</a:t>
            </a:r>
            <a:r>
              <a:rPr lang="en-US" altLang="zh-TW" dirty="0" smtClean="0"/>
              <a:t>       </a:t>
            </a:r>
            <a:r>
              <a:rPr lang="zh-TW" altLang="zh-TW" dirty="0"/>
              <a:t>，輸出信號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109728" indent="0">
              <a:buNone/>
            </a:pPr>
            <a:r>
              <a:rPr lang="en-US" altLang="zh-TW" dirty="0" smtClean="0"/>
              <a:t>          </a:t>
            </a:r>
            <a:r>
              <a:rPr lang="zh-TW" altLang="zh-TW" dirty="0" smtClean="0"/>
              <a:t>，</a:t>
            </a:r>
            <a:r>
              <a:rPr lang="zh-TW" altLang="zh-TW" dirty="0"/>
              <a:t>及差分方程式模型</a:t>
            </a:r>
            <a:r>
              <a:rPr lang="en-US" altLang="zh-TW" dirty="0"/>
              <a:t> (1.24) </a:t>
            </a:r>
            <a:r>
              <a:rPr lang="zh-TW" altLang="zh-TW" dirty="0"/>
              <a:t>所建構的系統。差分</a:t>
            </a:r>
            <a:r>
              <a:rPr lang="zh-TW" altLang="zh-TW" dirty="0" smtClean="0"/>
              <a:t>方程式</a:t>
            </a:r>
            <a:endParaRPr lang="en-US" altLang="zh-TW" dirty="0" smtClean="0"/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zh-TW" dirty="0" smtClean="0"/>
              <a:t>所</a:t>
            </a:r>
            <a:r>
              <a:rPr lang="zh-TW" altLang="zh-TW" dirty="0"/>
              <a:t>建構的系統稱為離散系統</a:t>
            </a:r>
            <a:r>
              <a:rPr lang="en-US" altLang="zh-TW" dirty="0"/>
              <a:t> (discrete-time system)</a:t>
            </a:r>
            <a:r>
              <a:rPr lang="zh-TW" altLang="zh-TW" dirty="0"/>
              <a:t>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1.3  </a:t>
            </a:r>
            <a:r>
              <a:rPr lang="zh-TW" altLang="zh-TW" dirty="0">
                <a:effectLst/>
              </a:rPr>
              <a:t>取樣器與離散時間物理系統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8" y="1556792"/>
            <a:ext cx="7897846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87640"/>
              </p:ext>
            </p:extLst>
          </p:nvPr>
        </p:nvGraphicFramePr>
        <p:xfrm>
          <a:off x="6588224" y="2034000"/>
          <a:ext cx="5808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279360" imgH="190440" progId="Equation.DSMT4">
                  <p:embed/>
                </p:oleObj>
              </mc:Choice>
              <mc:Fallback>
                <p:oleObj name="Equation" r:id="rId4" imgW="2793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88224" y="2034000"/>
                        <a:ext cx="58080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339876"/>
              </p:ext>
            </p:extLst>
          </p:nvPr>
        </p:nvGraphicFramePr>
        <p:xfrm>
          <a:off x="724440" y="2420888"/>
          <a:ext cx="6072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291960" imgH="190440" progId="Equation.DSMT4">
                  <p:embed/>
                </p:oleObj>
              </mc:Choice>
              <mc:Fallback>
                <p:oleObj name="Equation" r:id="rId6" imgW="2919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4440" y="2420888"/>
                        <a:ext cx="60720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8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工程師必須將兩種不同的物理現象建立其數學模型：系統與訊號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連續或類比系統</a:t>
            </a:r>
            <a:r>
              <a:rPr lang="en-US" altLang="zh-TW" dirty="0"/>
              <a:t> (continue-time or analog system)</a:t>
            </a:r>
            <a:r>
              <a:rPr lang="zh-TW" altLang="zh-TW" dirty="0"/>
              <a:t>，我們選擇具固定係數的常微分方程式</a:t>
            </a:r>
            <a:r>
              <a:rPr lang="en-US" altLang="zh-TW" dirty="0"/>
              <a:t> (ordinary differential equations) </a:t>
            </a:r>
            <a:r>
              <a:rPr lang="zh-TW" altLang="zh-TW" dirty="0"/>
              <a:t>做為數學</a:t>
            </a:r>
            <a:r>
              <a:rPr lang="zh-TW" altLang="zh-TW" dirty="0" smtClean="0"/>
              <a:t>模型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圖</a:t>
            </a:r>
            <a:r>
              <a:rPr lang="en-US" altLang="zh-TW" dirty="0"/>
              <a:t>1.1</a:t>
            </a:r>
            <a:r>
              <a:rPr lang="zh-TW" altLang="zh-TW" dirty="0"/>
              <a:t>為線性電路模型的例子：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1.1  </a:t>
            </a:r>
            <a:r>
              <a:rPr lang="zh-TW" altLang="zh-TW" dirty="0" smtClean="0">
                <a:effectLst/>
              </a:rPr>
              <a:t>模型</a:t>
            </a:r>
            <a:r>
              <a:rPr lang="zh-TW" altLang="zh-TW" dirty="0">
                <a:effectLst/>
              </a:rPr>
              <a:t>化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4" y="3429000"/>
            <a:ext cx="8628196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34679"/>
            <a:ext cx="3119603" cy="2001061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0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184576"/>
          </a:xfrm>
        </p:spPr>
        <p:txBody>
          <a:bodyPr/>
          <a:lstStyle/>
          <a:p>
            <a:r>
              <a:rPr lang="zh-TW" altLang="zh-TW" dirty="0" smtClean="0"/>
              <a:t>其次訊號</a:t>
            </a:r>
            <a:r>
              <a:rPr lang="zh-TW" altLang="zh-TW" dirty="0"/>
              <a:t>模型化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房間內特定位置點的溫度。此溫度訊號是時間的函數，因為它會隨時間而變化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>
              <a:lnSpc>
                <a:spcPts val="4000"/>
              </a:lnSpc>
            </a:pPr>
            <a:endParaRPr lang="en-US" altLang="zh-TW" dirty="0"/>
          </a:p>
          <a:p>
            <a:r>
              <a:rPr lang="zh-TW" altLang="zh-TW" dirty="0"/>
              <a:t>本書中</a:t>
            </a:r>
            <a:r>
              <a:rPr lang="zh-TW" altLang="zh-TW" dirty="0" smtClean="0"/>
              <a:t>，</a:t>
            </a:r>
            <a:r>
              <a:rPr lang="zh-TW" altLang="zh-TW" dirty="0"/>
              <a:t>信號限制為只有一個獨立變數，且此獨立變數為時間</a:t>
            </a:r>
            <a:r>
              <a:rPr lang="en-US" altLang="zh-TW" dirty="0"/>
              <a:t> </a:t>
            </a:r>
            <a:r>
              <a:rPr lang="zh-TW" altLang="en-US" smtClean="0"/>
              <a:t> </a:t>
            </a:r>
            <a:r>
              <a:rPr lang="zh-TW" altLang="en-US" smtClean="0"/>
              <a:t> </a:t>
            </a:r>
            <a:r>
              <a:rPr lang="zh-TW" altLang="zh-TW" smtClean="0"/>
              <a:t>。</a:t>
            </a:r>
            <a:r>
              <a:rPr lang="zh-TW" altLang="zh-TW" dirty="0"/>
              <a:t>我們將信號分成兩類。第一類為時間連續信號</a:t>
            </a:r>
            <a:r>
              <a:rPr lang="en-US" altLang="zh-TW" dirty="0"/>
              <a:t> (continuous-time signal)</a:t>
            </a:r>
            <a:r>
              <a:rPr lang="zh-TW" altLang="zh-TW" dirty="0"/>
              <a:t>，或簡稱連續信號。時間連續信號又稱為類比</a:t>
            </a:r>
            <a:r>
              <a:rPr lang="zh-TW" altLang="zh-TW" dirty="0" smtClean="0"/>
              <a:t>信號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圖</a:t>
            </a:r>
            <a:r>
              <a:rPr lang="en-US" altLang="zh-TW" dirty="0"/>
              <a:t>1.2(a) </a:t>
            </a:r>
            <a:r>
              <a:rPr lang="zh-TW" altLang="zh-TW" dirty="0"/>
              <a:t>即為一例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第二類為時間離散信號</a:t>
            </a:r>
            <a:r>
              <a:rPr lang="en-US" altLang="zh-TW" dirty="0"/>
              <a:t> (discrete-time signal)</a:t>
            </a:r>
            <a:r>
              <a:rPr lang="zh-TW" altLang="zh-TW" dirty="0"/>
              <a:t>，或簡稱離散信號。離散信號僅針對特定時間點有對應的信號值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圖</a:t>
            </a:r>
            <a:r>
              <a:rPr lang="en-US" altLang="zh-TW" dirty="0"/>
              <a:t>1.2(b) </a:t>
            </a:r>
            <a:r>
              <a:rPr lang="zh-TW" altLang="zh-TW" dirty="0"/>
              <a:t>為離散信號的例子。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  </a:t>
            </a:r>
            <a:r>
              <a:rPr lang="zh-TW" altLang="zh-TW" dirty="0">
                <a:effectLst/>
              </a:rPr>
              <a:t>模型化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3" y="2348936"/>
            <a:ext cx="8025201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251824"/>
              </p:ext>
            </p:extLst>
          </p:nvPr>
        </p:nvGraphicFramePr>
        <p:xfrm>
          <a:off x="1115616" y="3284984"/>
          <a:ext cx="22153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101520" imgH="164880" progId="Equation.DSMT4">
                  <p:embed/>
                </p:oleObj>
              </mc:Choice>
              <mc:Fallback>
                <p:oleObj name="Equation" r:id="rId4" imgW="1015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3284984"/>
                        <a:ext cx="221538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3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  </a:t>
            </a:r>
            <a:r>
              <a:rPr lang="zh-TW" altLang="zh-TW" dirty="0">
                <a:effectLst/>
              </a:rPr>
              <a:t>模型化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47" y="1060326"/>
            <a:ext cx="5117305" cy="514857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6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時間連續系統</a:t>
            </a:r>
            <a:r>
              <a:rPr lang="en-US" altLang="zh-TW" dirty="0"/>
              <a:t> (continuous-time system) </a:t>
            </a:r>
            <a:r>
              <a:rPr lang="zh-TW" altLang="zh-TW" dirty="0"/>
              <a:t>為該系統中所有信號都是時間連續性；而時間離散系統</a:t>
            </a:r>
            <a:r>
              <a:rPr lang="en-US" altLang="zh-TW" dirty="0"/>
              <a:t> (discrete-time system) </a:t>
            </a:r>
            <a:r>
              <a:rPr lang="zh-TW" altLang="zh-TW" dirty="0"/>
              <a:t>則為所有信號均為時間離散性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實際系統的數學分析可用圖</a:t>
            </a:r>
            <a:r>
              <a:rPr lang="en-US" altLang="zh-TW" dirty="0"/>
              <a:t>1.3</a:t>
            </a:r>
            <a:r>
              <a:rPr lang="zh-TW" altLang="zh-TW" dirty="0"/>
              <a:t>來</a:t>
            </a:r>
            <a:r>
              <a:rPr lang="zh-TW" altLang="zh-TW" dirty="0" smtClean="0"/>
              <a:t>表示。</a:t>
            </a:r>
            <a:r>
              <a:rPr lang="zh-TW" altLang="zh-TW" dirty="0"/>
              <a:t>首先發展實際系統與信號之數學模型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輸入典型的激發函數</a:t>
            </a:r>
            <a:r>
              <a:rPr lang="en-US" altLang="zh-TW" dirty="0"/>
              <a:t> (excitation function) </a:t>
            </a:r>
            <a:r>
              <a:rPr lang="zh-TW" altLang="zh-TW" dirty="0"/>
              <a:t>然後求其解。此解與實際系統在相同激發函數下的響應</a:t>
            </a:r>
            <a:r>
              <a:rPr lang="en-US" altLang="zh-TW" dirty="0"/>
              <a:t> (response) </a:t>
            </a:r>
            <a:r>
              <a:rPr lang="zh-TW" altLang="zh-TW" dirty="0"/>
              <a:t>做比較。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  </a:t>
            </a:r>
            <a:r>
              <a:rPr lang="zh-TW" altLang="zh-TW" dirty="0">
                <a:effectLst/>
              </a:rPr>
              <a:t>模型化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36" y="3861048"/>
            <a:ext cx="4512915" cy="2731501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2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若方程式滿足重疊原理</a:t>
            </a:r>
            <a:r>
              <a:rPr lang="en-US" altLang="zh-TW" dirty="0"/>
              <a:t> (superposition principle) </a:t>
            </a:r>
            <a:r>
              <a:rPr lang="zh-TW" altLang="zh-TW" dirty="0"/>
              <a:t>稱為線性，否則即為非線性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109728" indent="0">
              <a:buNone/>
            </a:pPr>
            <a:r>
              <a:rPr lang="zh-TW" altLang="zh-TW" b="1" dirty="0"/>
              <a:t>電路</a:t>
            </a:r>
            <a:r>
              <a:rPr lang="en-US" altLang="zh-TW" b="1" dirty="0"/>
              <a:t> (Electric Circuits)</a:t>
            </a:r>
            <a:endParaRPr lang="zh-TW" altLang="zh-TW" b="1" dirty="0"/>
          </a:p>
          <a:p>
            <a:r>
              <a:rPr lang="zh-TW" altLang="zh-TW" dirty="0"/>
              <a:t>考慮由圖</a:t>
            </a:r>
            <a:r>
              <a:rPr lang="en-US" altLang="zh-TW" dirty="0"/>
              <a:t>1.4</a:t>
            </a:r>
            <a:r>
              <a:rPr lang="zh-TW" altLang="zh-TW" dirty="0"/>
              <a:t>之元件建構的電路。我們可利用此圖的模型，及柯希霍夫電壓定律及電流定律</a:t>
            </a:r>
            <a:r>
              <a:rPr lang="en-US" altLang="zh-TW" dirty="0"/>
              <a:t> (Kirchhoff’s voltage and current laws) </a:t>
            </a:r>
            <a:r>
              <a:rPr lang="zh-TW" altLang="zh-TW" dirty="0"/>
              <a:t>寫出電路方程式。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1.2  </a:t>
            </a:r>
            <a:r>
              <a:rPr lang="zh-TW" altLang="zh-TW" dirty="0" smtClean="0">
                <a:effectLst/>
              </a:rPr>
              <a:t>連續</a:t>
            </a:r>
            <a:r>
              <a:rPr lang="zh-TW" altLang="zh-TW" dirty="0">
                <a:effectLst/>
              </a:rPr>
              <a:t>時間物理系統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14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  </a:t>
            </a:r>
            <a:r>
              <a:rPr lang="zh-TW" altLang="zh-TW" dirty="0">
                <a:effectLst/>
              </a:rPr>
              <a:t>連續時間物理系統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311497" cy="5256584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1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TW" altLang="zh-TW" b="1" dirty="0"/>
              <a:t>類似系統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zh-TW" dirty="0"/>
              <a:t>具有相同的數學形式；因此，此兩系統稱為類似系統</a:t>
            </a:r>
            <a:r>
              <a:rPr lang="en-US" altLang="zh-TW" dirty="0"/>
              <a:t> (analogous system)</a:t>
            </a:r>
            <a:r>
              <a:rPr lang="zh-TW" altLang="zh-TW" dirty="0"/>
              <a:t>。我們定義類似系統為具相同模型</a:t>
            </a:r>
            <a:r>
              <a:rPr lang="en-US" altLang="zh-TW" dirty="0"/>
              <a:t> ( </a:t>
            </a:r>
            <a:r>
              <a:rPr lang="zh-TW" altLang="zh-TW" dirty="0"/>
              <a:t>數學方程式</a:t>
            </a:r>
            <a:r>
              <a:rPr lang="en-US" altLang="zh-TW" dirty="0"/>
              <a:t> ) </a:t>
            </a:r>
            <a:r>
              <a:rPr lang="zh-TW" altLang="zh-TW" dirty="0"/>
              <a:t>的系統。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  </a:t>
            </a:r>
            <a:r>
              <a:rPr lang="zh-TW" altLang="zh-TW" dirty="0">
                <a:effectLst/>
              </a:rPr>
              <a:t>連續時間物理系統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6" y="4437112"/>
            <a:ext cx="3834154" cy="2232248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52" y="1556792"/>
            <a:ext cx="7706796" cy="162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9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計數 </a:t>
            </a:r>
            <a:r>
              <a:rPr lang="en-US" altLang="zh-TW" dirty="0"/>
              <a:t>- </a:t>
            </a:r>
            <a:r>
              <a:rPr lang="zh-TW" altLang="zh-TW" dirty="0"/>
              <a:t>斜波的類比 </a:t>
            </a:r>
            <a:r>
              <a:rPr lang="en-US" altLang="zh-TW" dirty="0"/>
              <a:t>- </a:t>
            </a:r>
            <a:r>
              <a:rPr lang="zh-TW" altLang="zh-TW" dirty="0" smtClean="0"/>
              <a:t>數位轉換器</a:t>
            </a:r>
            <a:r>
              <a:rPr lang="zh-TW" altLang="zh-TW" dirty="0"/>
              <a:t>的</a:t>
            </a:r>
            <a:r>
              <a:rPr lang="zh-TW" altLang="zh-TW" dirty="0" smtClean="0"/>
              <a:t>內部</a:t>
            </a:r>
            <a:r>
              <a:rPr lang="zh-TW" altLang="zh-TW" dirty="0"/>
              <a:t>運作，如圖</a:t>
            </a:r>
            <a:r>
              <a:rPr lang="en-US" altLang="zh-TW" dirty="0"/>
              <a:t>1.19(a)</a:t>
            </a:r>
            <a:r>
              <a:rPr lang="zh-TW" altLang="zh-TW" dirty="0"/>
              <a:t>，而其元件信號示於圖</a:t>
            </a:r>
            <a:r>
              <a:rPr lang="en-US" altLang="zh-TW" dirty="0"/>
              <a:t>1.19(b)</a:t>
            </a:r>
            <a:r>
              <a:rPr lang="zh-TW" altLang="zh-TW" dirty="0"/>
              <a:t>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  </a:t>
            </a:r>
            <a:r>
              <a:rPr lang="zh-TW" altLang="zh-TW" dirty="0" smtClean="0">
                <a:effectLst/>
              </a:rPr>
              <a:t>取樣</a:t>
            </a:r>
            <a:r>
              <a:rPr lang="zh-TW" altLang="zh-TW" dirty="0">
                <a:effectLst/>
              </a:rPr>
              <a:t>器與離散時間物理系統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06" y="1916832"/>
            <a:ext cx="6966478" cy="4536504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</TotalTime>
  <Words>492</Words>
  <Application>Microsoft Office PowerPoint</Application>
  <PresentationFormat>如螢幕大小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匯合</vt:lpstr>
      <vt:lpstr>Equation</vt:lpstr>
      <vt:lpstr>PowerPoint 簡報</vt:lpstr>
      <vt:lpstr>1.1  模型化</vt:lpstr>
      <vt:lpstr>1.1  模型化</vt:lpstr>
      <vt:lpstr>1.1  模型化</vt:lpstr>
      <vt:lpstr>1.1  模型化</vt:lpstr>
      <vt:lpstr>1.2  連續時間物理系統</vt:lpstr>
      <vt:lpstr>1.2  連續時間物理系統</vt:lpstr>
      <vt:lpstr>1.2  連續時間物理系統</vt:lpstr>
      <vt:lpstr>1.3  取樣器與離散時間物理系統</vt:lpstr>
      <vt:lpstr>1.3  取樣器與離散時間物理系統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Sony</dc:creator>
  <cp:lastModifiedBy>Owner</cp:lastModifiedBy>
  <cp:revision>9</cp:revision>
  <dcterms:created xsi:type="dcterms:W3CDTF">2016-01-28T10:29:13Z</dcterms:created>
  <dcterms:modified xsi:type="dcterms:W3CDTF">2016-02-01T03:03:22Z</dcterms:modified>
</cp:coreProperties>
</file>