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57" r:id="rId1"/>
    <p:sldMasterId id="2147483758" r:id="rId2"/>
    <p:sldMasterId id="2147483759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91" r:id="rId11"/>
    <p:sldId id="266" r:id="rId12"/>
    <p:sldId id="268" r:id="rId13"/>
    <p:sldId id="29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87238" cy="6854825"/>
  <p:notesSz cx="6858000" cy="9144000"/>
  <p:embeddedFontLst>
    <p:embeddedFont>
      <p:font typeface="HY헤드라인M" panose="02030600000101010101" pitchFamily="18" charset="-127"/>
      <p:regular r:id="rId33"/>
    </p:embeddedFont>
    <p:embeddedFont>
      <p:font typeface="HY견고딕" panose="0203060000010101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6383" autoAdjust="0"/>
  </p:normalViewPr>
  <p:slideViewPr>
    <p:cSldViewPr>
      <p:cViewPr varScale="1">
        <p:scale>
          <a:sx n="77" d="100"/>
          <a:sy n="77" d="100"/>
        </p:scale>
        <p:origin x="768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755A-E3A9-4EAD-AC0C-D590D2FB1DD9}" type="doc">
      <dgm:prSet loTypeId="urn:microsoft.com/office/officeart/2005/8/layout/venn1" loCatId="relationship" qsTypeId="urn:microsoft.com/office/officeart/2005/8/quickstyle/simple2" qsCatId="simple" csTypeId="urn:microsoft.com/office/officeart/2005/8/colors/colorful5" csCatId="colorful" phldr="1"/>
      <dgm:spPr/>
    </dgm:pt>
    <dgm:pt modelId="{A7B96E5B-DCC1-4F1F-9970-934AD2A4383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얼굴</a:t>
          </a:r>
          <a:endParaRPr lang="en-US" altLang="ko-KR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410072F-5B6C-4EDD-835F-01EEB5237691}" type="parTrans" cxnId="{D374F540-6BA1-4B10-A256-DAA4C36A3061}">
      <dgm:prSet/>
      <dgm:spPr/>
      <dgm:t>
        <a:bodyPr/>
        <a:lstStyle/>
        <a:p>
          <a:pPr latinLnBrk="1"/>
          <a:endParaRPr lang="ko-KR" altLang="en-US"/>
        </a:p>
      </dgm:t>
    </dgm:pt>
    <dgm:pt modelId="{0F545E19-D79E-40EE-A27E-291B1E8A6133}" type="sibTrans" cxnId="{D374F540-6BA1-4B10-A256-DAA4C36A3061}">
      <dgm:prSet/>
      <dgm:spPr/>
      <dgm:t>
        <a:bodyPr/>
        <a:lstStyle/>
        <a:p>
          <a:pPr latinLnBrk="1"/>
          <a:endParaRPr lang="ko-KR" altLang="en-US"/>
        </a:p>
      </dgm:t>
    </dgm:pt>
    <dgm:pt modelId="{5C6234F2-131F-4128-A7C0-7BD76E6F94B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지문  </a:t>
          </a:r>
          <a:endParaRPr lang="en-US" altLang="ko-KR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3E84E8D-D55D-40C8-B239-8C5CFF0ECBAF}" type="parTrans" cxnId="{3EA7BA7A-2666-40AF-8A09-1889857B3C6C}">
      <dgm:prSet/>
      <dgm:spPr/>
      <dgm:t>
        <a:bodyPr/>
        <a:lstStyle/>
        <a:p>
          <a:pPr latinLnBrk="1"/>
          <a:endParaRPr lang="ko-KR" altLang="en-US"/>
        </a:p>
      </dgm:t>
    </dgm:pt>
    <dgm:pt modelId="{3574DBE5-0403-4873-BEDA-69E2CD2BBE96}" type="sibTrans" cxnId="{3EA7BA7A-2666-40AF-8A09-1889857B3C6C}">
      <dgm:prSet/>
      <dgm:spPr/>
      <dgm:t>
        <a:bodyPr/>
        <a:lstStyle/>
        <a:p>
          <a:pPr latinLnBrk="1"/>
          <a:endParaRPr lang="ko-KR" altLang="en-US"/>
        </a:p>
      </dgm:t>
    </dgm:pt>
    <dgm:pt modelId="{0FFE2A91-9380-4AD0-B6B3-4FC5A7C1543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홍채  </a:t>
          </a:r>
          <a:endParaRPr lang="en-US" altLang="ko-KR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987962B-4088-4BB4-9087-4817661A5B45}" type="parTrans" cxnId="{382C2A7B-D1C7-4E18-913B-79C47E4BEDD1}">
      <dgm:prSet/>
      <dgm:spPr/>
      <dgm:t>
        <a:bodyPr/>
        <a:lstStyle/>
        <a:p>
          <a:pPr latinLnBrk="1"/>
          <a:endParaRPr lang="ko-KR" altLang="en-US"/>
        </a:p>
      </dgm:t>
    </dgm:pt>
    <dgm:pt modelId="{322FC375-1490-4697-BBE7-04AA306046FF}" type="sibTrans" cxnId="{382C2A7B-D1C7-4E18-913B-79C47E4BEDD1}">
      <dgm:prSet/>
      <dgm:spPr/>
      <dgm:t>
        <a:bodyPr/>
        <a:lstStyle/>
        <a:p>
          <a:pPr latinLnBrk="1"/>
          <a:endParaRPr lang="ko-KR" altLang="en-US"/>
        </a:p>
      </dgm:t>
    </dgm:pt>
    <dgm:pt modelId="{A48956AF-E693-49A0-859A-7D5E1C3F9E9A}" type="pres">
      <dgm:prSet presAssocID="{5484755A-E3A9-4EAD-AC0C-D590D2FB1DD9}" presName="compositeShape" presStyleCnt="0">
        <dgm:presLayoutVars>
          <dgm:chMax val="7"/>
          <dgm:dir/>
          <dgm:resizeHandles val="exact"/>
        </dgm:presLayoutVars>
      </dgm:prSet>
      <dgm:spPr/>
    </dgm:pt>
    <dgm:pt modelId="{0F4EDD9B-EF52-4218-A65A-8D017BB2D93A}" type="pres">
      <dgm:prSet presAssocID="{A7B96E5B-DCC1-4F1F-9970-934AD2A4383F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FF5D53-C097-4D2C-9B0B-C8A43BDF0F7D}" type="pres">
      <dgm:prSet presAssocID="{A7B96E5B-DCC1-4F1F-9970-934AD2A438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E0D1B6-1C20-4F8E-A597-D7E2AC003FA2}" type="pres">
      <dgm:prSet presAssocID="{5C6234F2-131F-4128-A7C0-7BD76E6F94B3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629F5AC-7E7B-4273-B6E1-8F7ACC2649DF}" type="pres">
      <dgm:prSet presAssocID="{5C6234F2-131F-4128-A7C0-7BD76E6F94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ADEF42-C6CE-4288-81FA-21429B37A2DB}" type="pres">
      <dgm:prSet presAssocID="{0FFE2A91-9380-4AD0-B6B3-4FC5A7C1543F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6A6635A-87B0-4338-BD8D-94390FFB2171}" type="pres">
      <dgm:prSet presAssocID="{0FFE2A91-9380-4AD0-B6B3-4FC5A7C154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5BD5CF0-FDEE-4EC2-A8FC-013AAEAE1E44}" type="presOf" srcId="{0FFE2A91-9380-4AD0-B6B3-4FC5A7C1543F}" destId="{33ADEF42-C6CE-4288-81FA-21429B37A2DB}" srcOrd="0" destOrd="0" presId="urn:microsoft.com/office/officeart/2005/8/layout/venn1"/>
    <dgm:cxn modelId="{DC298B5A-B613-4011-90B0-7BA524F6C0B6}" type="presOf" srcId="{5484755A-E3A9-4EAD-AC0C-D590D2FB1DD9}" destId="{A48956AF-E693-49A0-859A-7D5E1C3F9E9A}" srcOrd="0" destOrd="0" presId="urn:microsoft.com/office/officeart/2005/8/layout/venn1"/>
    <dgm:cxn modelId="{592DEE5A-361A-4916-ADAC-B0EDF3980E71}" type="presOf" srcId="{5C6234F2-131F-4128-A7C0-7BD76E6F94B3}" destId="{3629F5AC-7E7B-4273-B6E1-8F7ACC2649DF}" srcOrd="1" destOrd="0" presId="urn:microsoft.com/office/officeart/2005/8/layout/venn1"/>
    <dgm:cxn modelId="{6259B7DA-7476-4E38-8DC8-38A4ECD33DDA}" type="presOf" srcId="{5C6234F2-131F-4128-A7C0-7BD76E6F94B3}" destId="{7BE0D1B6-1C20-4F8E-A597-D7E2AC003FA2}" srcOrd="0" destOrd="0" presId="urn:microsoft.com/office/officeart/2005/8/layout/venn1"/>
    <dgm:cxn modelId="{16625D6C-FD0A-4AA6-8182-D95B3F2B6899}" type="presOf" srcId="{A7B96E5B-DCC1-4F1F-9970-934AD2A4383F}" destId="{0F4EDD9B-EF52-4218-A65A-8D017BB2D93A}" srcOrd="0" destOrd="0" presId="urn:microsoft.com/office/officeart/2005/8/layout/venn1"/>
    <dgm:cxn modelId="{D374F540-6BA1-4B10-A256-DAA4C36A3061}" srcId="{5484755A-E3A9-4EAD-AC0C-D590D2FB1DD9}" destId="{A7B96E5B-DCC1-4F1F-9970-934AD2A4383F}" srcOrd="0" destOrd="0" parTransId="{F410072F-5B6C-4EDD-835F-01EEB5237691}" sibTransId="{0F545E19-D79E-40EE-A27E-291B1E8A6133}"/>
    <dgm:cxn modelId="{382C2A7B-D1C7-4E18-913B-79C47E4BEDD1}" srcId="{5484755A-E3A9-4EAD-AC0C-D590D2FB1DD9}" destId="{0FFE2A91-9380-4AD0-B6B3-4FC5A7C1543F}" srcOrd="2" destOrd="0" parTransId="{3987962B-4088-4BB4-9087-4817661A5B45}" sibTransId="{322FC375-1490-4697-BBE7-04AA306046FF}"/>
    <dgm:cxn modelId="{F9F75878-96CA-48C1-8A34-04F9838DDDDC}" type="presOf" srcId="{0FFE2A91-9380-4AD0-B6B3-4FC5A7C1543F}" destId="{B6A6635A-87B0-4338-BD8D-94390FFB2171}" srcOrd="1" destOrd="0" presId="urn:microsoft.com/office/officeart/2005/8/layout/venn1"/>
    <dgm:cxn modelId="{093848E1-AA48-4A9A-9DF0-DAFC42F4A06A}" type="presOf" srcId="{A7B96E5B-DCC1-4F1F-9970-934AD2A4383F}" destId="{F0FF5D53-C097-4D2C-9B0B-C8A43BDF0F7D}" srcOrd="1" destOrd="0" presId="urn:microsoft.com/office/officeart/2005/8/layout/venn1"/>
    <dgm:cxn modelId="{3EA7BA7A-2666-40AF-8A09-1889857B3C6C}" srcId="{5484755A-E3A9-4EAD-AC0C-D590D2FB1DD9}" destId="{5C6234F2-131F-4128-A7C0-7BD76E6F94B3}" srcOrd="1" destOrd="0" parTransId="{F3E84E8D-D55D-40C8-B239-8C5CFF0ECBAF}" sibTransId="{3574DBE5-0403-4873-BEDA-69E2CD2BBE96}"/>
    <dgm:cxn modelId="{E2C435F4-75A7-4950-97E4-1A1DF3749C99}" type="presParOf" srcId="{A48956AF-E693-49A0-859A-7D5E1C3F9E9A}" destId="{0F4EDD9B-EF52-4218-A65A-8D017BB2D93A}" srcOrd="0" destOrd="0" presId="urn:microsoft.com/office/officeart/2005/8/layout/venn1"/>
    <dgm:cxn modelId="{31DBD13E-F7BB-4D25-853D-6F8BD50C86B1}" type="presParOf" srcId="{A48956AF-E693-49A0-859A-7D5E1C3F9E9A}" destId="{F0FF5D53-C097-4D2C-9B0B-C8A43BDF0F7D}" srcOrd="1" destOrd="0" presId="urn:microsoft.com/office/officeart/2005/8/layout/venn1"/>
    <dgm:cxn modelId="{CBEC0964-C30E-4AA4-A40E-B886C9AD7DD8}" type="presParOf" srcId="{A48956AF-E693-49A0-859A-7D5E1C3F9E9A}" destId="{7BE0D1B6-1C20-4F8E-A597-D7E2AC003FA2}" srcOrd="2" destOrd="0" presId="urn:microsoft.com/office/officeart/2005/8/layout/venn1"/>
    <dgm:cxn modelId="{6CDA1F36-85A7-4B9D-94C9-DC8588173505}" type="presParOf" srcId="{A48956AF-E693-49A0-859A-7D5E1C3F9E9A}" destId="{3629F5AC-7E7B-4273-B6E1-8F7ACC2649DF}" srcOrd="3" destOrd="0" presId="urn:microsoft.com/office/officeart/2005/8/layout/venn1"/>
    <dgm:cxn modelId="{1268CA34-F466-479F-A591-961582E1CCE7}" type="presParOf" srcId="{A48956AF-E693-49A0-859A-7D5E1C3F9E9A}" destId="{33ADEF42-C6CE-4288-81FA-21429B37A2DB}" srcOrd="4" destOrd="0" presId="urn:microsoft.com/office/officeart/2005/8/layout/venn1"/>
    <dgm:cxn modelId="{D42A5F7E-EE2A-46CB-A44C-7D28DF76DA31}" type="presParOf" srcId="{A48956AF-E693-49A0-859A-7D5E1C3F9E9A}" destId="{B6A6635A-87B0-4338-BD8D-94390FFB2171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EDD9B-EF52-4218-A65A-8D017BB2D93A}">
      <dsp:nvSpPr>
        <dsp:cNvPr id="0" name=""/>
        <dsp:cNvSpPr/>
      </dsp:nvSpPr>
      <dsp:spPr>
        <a:xfrm>
          <a:off x="618710" y="515546"/>
          <a:ext cx="1714669" cy="171466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얼굴</a:t>
          </a:r>
          <a:endParaRPr lang="en-US" altLang="ko-KR" sz="2100" kern="120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sz="21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847332" y="815613"/>
        <a:ext cx="1257424" cy="771601"/>
      </dsp:txXfrm>
    </dsp:sp>
    <dsp:sp modelId="{7BE0D1B6-1C20-4F8E-A597-D7E2AC003FA2}">
      <dsp:nvSpPr>
        <dsp:cNvPr id="0" name=""/>
        <dsp:cNvSpPr/>
      </dsp:nvSpPr>
      <dsp:spPr>
        <a:xfrm>
          <a:off x="1237420" y="1587214"/>
          <a:ext cx="1714669" cy="1714669"/>
        </a:xfrm>
        <a:prstGeom prst="ellipse">
          <a:avLst/>
        </a:prstGeom>
        <a:solidFill>
          <a:schemeClr val="accent5">
            <a:alpha val="50000"/>
            <a:hueOff val="3947445"/>
            <a:satOff val="2894"/>
            <a:lumOff val="8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지문  </a:t>
          </a:r>
          <a:endParaRPr lang="en-US" altLang="ko-KR" sz="2100" kern="120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sz="21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1761823" y="2030171"/>
        <a:ext cx="1028801" cy="943068"/>
      </dsp:txXfrm>
    </dsp:sp>
    <dsp:sp modelId="{33ADEF42-C6CE-4288-81FA-21429B37A2DB}">
      <dsp:nvSpPr>
        <dsp:cNvPr id="0" name=""/>
        <dsp:cNvSpPr/>
      </dsp:nvSpPr>
      <dsp:spPr>
        <a:xfrm>
          <a:off x="0" y="1587214"/>
          <a:ext cx="1714669" cy="1714669"/>
        </a:xfrm>
        <a:prstGeom prst="ellipse">
          <a:avLst/>
        </a:prstGeom>
        <a:solidFill>
          <a:schemeClr val="accent5">
            <a:alpha val="50000"/>
            <a:hueOff val="7894890"/>
            <a:satOff val="5787"/>
            <a:lumOff val="176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홍채  </a:t>
          </a:r>
          <a:endParaRPr lang="en-US" altLang="ko-KR" sz="2100" kern="120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sz="21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161464" y="2030171"/>
        <a:ext cx="1028801" cy="943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066C09C-25F7-4DB6-9FFD-EB96571E3AA1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D6597A4-482F-4FB4-A8F0-EFDE3CD8C879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FEDC03C-9AC3-4CB5-9E51-A378B55FC16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C97F631-134F-441E-9659-340F368D57B0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6481" y="363483"/>
            <a:ext cx="10513676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6481" y="1823725"/>
            <a:ext cx="10513676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 편집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3DB02C6-AD63-4227-921C-211903673FC1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6481" y="363483"/>
            <a:ext cx="10513676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6481" y="1823725"/>
            <a:ext cx="10513676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 편집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2020-01-14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390C688-2507-4A20-8462-0CC5926DE72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moo-95/KPU_Smart_IoT.git" TargetMode="Externa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3212539" y="1914845"/>
            <a:ext cx="6042526" cy="1172909"/>
            <a:chOff x="3445839" y="1606260"/>
            <a:chExt cx="6042526" cy="1172909"/>
          </a:xfrm>
        </p:grpSpPr>
        <p:sp>
          <p:nvSpPr>
            <p:cNvPr id="4101" name="TextBox 4100"/>
            <p:cNvSpPr txBox="1"/>
            <p:nvPr/>
          </p:nvSpPr>
          <p:spPr>
            <a:xfrm>
              <a:off x="4100109" y="1931105"/>
              <a:ext cx="4733989" cy="5232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800" b="0" i="0" baseline="0" dirty="0" smtClean="0">
                  <a:solidFill>
                    <a:srgbClr val="FFFFFF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다중생체인식을 활용한 금고</a:t>
              </a:r>
              <a:endParaRPr kumimoji="1" lang="ko-KR" altLang="en-US" sz="2800" b="0" i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4103" name="직선 연결선 4102"/>
            <p:cNvCxnSpPr/>
            <p:nvPr/>
          </p:nvCxnSpPr>
          <p:spPr>
            <a:xfrm>
              <a:off x="3445839" y="1606260"/>
              <a:ext cx="6042526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4104" name="직선 연결선 4103"/>
            <p:cNvCxnSpPr/>
            <p:nvPr/>
          </p:nvCxnSpPr>
          <p:spPr>
            <a:xfrm>
              <a:off x="3445839" y="2779169"/>
              <a:ext cx="6042526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4105" name="TextBox 4104"/>
          <p:cNvSpPr txBox="1"/>
          <p:nvPr/>
        </p:nvSpPr>
        <p:spPr>
          <a:xfrm>
            <a:off x="9426463" y="5300114"/>
            <a:ext cx="2396811" cy="12003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800" b="0" i="0" baseline="0" dirty="0" smtClean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S5-11</a:t>
            </a:r>
            <a:r>
              <a:rPr kumimoji="1" lang="ko-KR" altLang="en-US" sz="1800" b="0" i="0" baseline="0" dirty="0" smtClean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</a:t>
            </a:r>
            <a:endParaRPr kumimoji="1" lang="en-US" altLang="ko-KR" sz="1800" b="0" i="0" baseline="0" dirty="0" smtClean="0">
              <a:solidFill>
                <a:srgbClr val="FFFFFF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 smtClean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2015156001 </a:t>
            </a:r>
            <a:r>
              <a:rPr kumimoji="1" lang="ko-KR" altLang="en-US" sz="1800" b="0" i="0" baseline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김경석</a:t>
            </a: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2015152009 김현정</a:t>
            </a: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2015150031 </a:t>
            </a:r>
            <a:r>
              <a:rPr kumimoji="1" lang="ko-KR" altLang="en-US" sz="1800" b="0" i="0" baseline="0" dirty="0" err="1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임현성</a:t>
            </a:r>
            <a:endParaRPr kumimoji="1" lang="ko-KR" altLang="en-US" sz="1800" b="0" i="0" dirty="0">
              <a:solidFill>
                <a:srgbClr val="FFFFFF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1"/>
          <p:cNvGrpSpPr/>
          <p:nvPr/>
        </p:nvGrpSpPr>
        <p:grpSpPr>
          <a:xfrm>
            <a:off x="2982386" y="2377658"/>
            <a:ext cx="5966279" cy="2155393"/>
            <a:chOff x="2982386" y="2377658"/>
            <a:chExt cx="5966279" cy="2155393"/>
          </a:xfrm>
        </p:grpSpPr>
        <p:grpSp>
          <p:nvGrpSpPr>
            <p:cNvPr id="16389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16390" name="TextBox 16389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03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16391" name="직선 연결선 1639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16392" name="TextBox 16391"/>
            <p:cNvSpPr txBox="1"/>
            <p:nvPr/>
          </p:nvSpPr>
          <p:spPr>
            <a:xfrm>
              <a:off x="2982386" y="3747420"/>
              <a:ext cx="5966279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시스템 수행 시나리오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1"/>
          <p:cNvGrpSpPr/>
          <p:nvPr/>
        </p:nvGrpSpPr>
        <p:grpSpPr>
          <a:xfrm>
            <a:off x="285674" y="198375"/>
            <a:ext cx="3680774" cy="1057128"/>
            <a:chOff x="285674" y="198375"/>
            <a:chExt cx="3680775" cy="1057128"/>
          </a:xfrm>
        </p:grpSpPr>
        <p:sp>
          <p:nvSpPr>
            <p:cNvPr id="17413" name="TextBox 17412"/>
            <p:cNvSpPr txBox="1"/>
            <p:nvPr/>
          </p:nvSpPr>
          <p:spPr>
            <a:xfrm>
              <a:off x="288855" y="265077"/>
              <a:ext cx="3677593" cy="4650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ctr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HY헤드라인M"/>
                  <a:ea typeface="HY헤드라인M"/>
                  <a:cs typeface="+mn-cs"/>
                </a:rPr>
                <a:t>03 시스템 수행 시나리오</a:t>
              </a:r>
            </a:p>
          </p:txBody>
        </p:sp>
        <p:cxnSp>
          <p:nvCxnSpPr>
            <p:cNvPr id="17414" name="직선 연결선 17413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7415" name="직선 연결선 17414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17416" name="Group 2"/>
          <p:cNvGrpSpPr/>
          <p:nvPr/>
        </p:nvGrpSpPr>
        <p:grpSpPr>
          <a:xfrm>
            <a:off x="121369" y="3030699"/>
            <a:ext cx="949176" cy="1466605"/>
            <a:chOff x="457089" y="3082355"/>
            <a:chExt cx="949176" cy="1466605"/>
          </a:xfrm>
        </p:grpSpPr>
        <p:pic>
          <p:nvPicPr>
            <p:cNvPr id="17417" name="그림 174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457089" y="3082355"/>
              <a:ext cx="949176" cy="9507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18" name="TextBox 17417"/>
            <p:cNvSpPr txBox="1"/>
            <p:nvPr/>
          </p:nvSpPr>
          <p:spPr>
            <a:xfrm>
              <a:off x="592056" y="4179113"/>
              <a:ext cx="679299" cy="369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User</a:t>
              </a:r>
            </a:p>
          </p:txBody>
        </p:sp>
      </p:grpSp>
      <p:grpSp>
        <p:nvGrpSpPr>
          <p:cNvPr id="17419" name="Group 3"/>
          <p:cNvGrpSpPr/>
          <p:nvPr/>
        </p:nvGrpSpPr>
        <p:grpSpPr>
          <a:xfrm>
            <a:off x="3392393" y="1456583"/>
            <a:ext cx="1436463" cy="1471349"/>
            <a:chOff x="3523592" y="1380869"/>
            <a:chExt cx="1436464" cy="1471349"/>
          </a:xfrm>
        </p:grpSpPr>
        <p:pic>
          <p:nvPicPr>
            <p:cNvPr id="17420" name="그림 17419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3763273" y="1380869"/>
              <a:ext cx="955484" cy="9554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21" name="TextBox 17420"/>
            <p:cNvSpPr txBox="1"/>
            <p:nvPr/>
          </p:nvSpPr>
          <p:spPr>
            <a:xfrm>
              <a:off x="3523592" y="2483991"/>
              <a:ext cx="1436463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Application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7422" name="Group 4"/>
          <p:cNvGrpSpPr/>
          <p:nvPr/>
        </p:nvGrpSpPr>
        <p:grpSpPr>
          <a:xfrm>
            <a:off x="10842219" y="3082355"/>
            <a:ext cx="1195164" cy="1471349"/>
            <a:chOff x="10842219" y="3082355"/>
            <a:chExt cx="1195165" cy="1471350"/>
          </a:xfrm>
        </p:grpSpPr>
        <p:pic>
          <p:nvPicPr>
            <p:cNvPr id="17423" name="그림 174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0961277" y="3082355"/>
              <a:ext cx="957103" cy="9571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24" name="TextBox 17423"/>
            <p:cNvSpPr txBox="1"/>
            <p:nvPr/>
          </p:nvSpPr>
          <p:spPr>
            <a:xfrm>
              <a:off x="10842219" y="4185476"/>
              <a:ext cx="1195164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Database</a:t>
              </a:r>
            </a:p>
          </p:txBody>
        </p:sp>
      </p:grpSp>
      <p:grpSp>
        <p:nvGrpSpPr>
          <p:cNvPr id="17428" name="Group 5"/>
          <p:cNvGrpSpPr/>
          <p:nvPr/>
        </p:nvGrpSpPr>
        <p:grpSpPr>
          <a:xfrm>
            <a:off x="7566232" y="3082355"/>
            <a:ext cx="955484" cy="1471349"/>
            <a:chOff x="7566232" y="3082355"/>
            <a:chExt cx="955484" cy="1471350"/>
          </a:xfrm>
        </p:grpSpPr>
        <p:pic>
          <p:nvPicPr>
            <p:cNvPr id="17429" name="그림 17428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7566232" y="3082355"/>
              <a:ext cx="955484" cy="9554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30" name="TextBox 17429"/>
            <p:cNvSpPr txBox="1"/>
            <p:nvPr/>
          </p:nvSpPr>
          <p:spPr>
            <a:xfrm>
              <a:off x="7602737" y="4185476"/>
              <a:ext cx="880912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Server</a:t>
              </a:r>
            </a:p>
          </p:txBody>
        </p:sp>
      </p:grpSp>
      <p:grpSp>
        <p:nvGrpSpPr>
          <p:cNvPr id="17431" name="Group 6"/>
          <p:cNvGrpSpPr/>
          <p:nvPr/>
        </p:nvGrpSpPr>
        <p:grpSpPr>
          <a:xfrm>
            <a:off x="3715660" y="5237805"/>
            <a:ext cx="977699" cy="1471349"/>
            <a:chOff x="3715660" y="5237805"/>
            <a:chExt cx="977699" cy="1471349"/>
          </a:xfrm>
        </p:grpSpPr>
        <p:pic>
          <p:nvPicPr>
            <p:cNvPr id="17432" name="그림 17431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3715660" y="5237805"/>
              <a:ext cx="977699" cy="9761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33" name="TextBox 17432"/>
            <p:cNvSpPr txBox="1"/>
            <p:nvPr/>
          </p:nvSpPr>
          <p:spPr>
            <a:xfrm>
              <a:off x="3875968" y="6339307"/>
              <a:ext cx="652339" cy="369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Safe</a:t>
              </a:r>
            </a:p>
          </p:txBody>
        </p:sp>
      </p:grpSp>
      <p:pic>
        <p:nvPicPr>
          <p:cNvPr id="17434" name="그림 1743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1296533" y="2096729"/>
            <a:ext cx="2164938" cy="13839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35" name="TextBox 17434"/>
          <p:cNvSpPr txBox="1"/>
          <p:nvPr/>
        </p:nvSpPr>
        <p:spPr>
          <a:xfrm rot="19620000">
            <a:off x="1109405" y="2845787"/>
            <a:ext cx="27831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두가지 생체 인식 진행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7438" name="그림 17437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817163" y="3969630"/>
            <a:ext cx="2626828" cy="16681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39" name="그림 1743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823526" y="4179113"/>
            <a:ext cx="2641117" cy="1649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40" name="그림 174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1154478" y="1955533"/>
            <a:ext cx="2169682" cy="1393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45" name="TextBox 17444"/>
          <p:cNvSpPr txBox="1"/>
          <p:nvPr/>
        </p:nvSpPr>
        <p:spPr>
          <a:xfrm rot="1800000">
            <a:off x="5059922" y="2288998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개방 결과값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47" name="TextBox 17446"/>
          <p:cNvSpPr txBox="1"/>
          <p:nvPr/>
        </p:nvSpPr>
        <p:spPr>
          <a:xfrm rot="19740000">
            <a:off x="4831375" y="4493623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개방 데이터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48" name="TextBox 17447"/>
          <p:cNvSpPr txBox="1"/>
          <p:nvPr/>
        </p:nvSpPr>
        <p:spPr>
          <a:xfrm rot="19680000">
            <a:off x="1003778" y="2320876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개방 결과값 알림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7449" name="그림 17448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682253" y="1918950"/>
            <a:ext cx="2790317" cy="15617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50" name="TextBox 17449"/>
          <p:cNvSpPr txBox="1"/>
          <p:nvPr/>
        </p:nvSpPr>
        <p:spPr>
          <a:xfrm rot="19680000">
            <a:off x="4920781" y="4961067"/>
            <a:ext cx="27831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개방 확인 데이터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전송</a:t>
            </a:r>
          </a:p>
        </p:txBody>
      </p:sp>
      <p:pic>
        <p:nvPicPr>
          <p:cNvPr id="17451" name="그림 17450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8543932" y="3487088"/>
            <a:ext cx="2326865" cy="114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52" name="그림 17451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8566148" y="3652196"/>
            <a:ext cx="2304649" cy="1142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53" name="TextBox 17452"/>
          <p:cNvSpPr txBox="1"/>
          <p:nvPr/>
        </p:nvSpPr>
        <p:spPr>
          <a:xfrm>
            <a:off x="8623304" y="3774381"/>
            <a:ext cx="2008883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일치 여부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54" name="TextBox 17453"/>
          <p:cNvSpPr txBox="1"/>
          <p:nvPr/>
        </p:nvSpPr>
        <p:spPr>
          <a:xfrm>
            <a:off x="8635445" y="3164407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일치 결과값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7455" name="그림 17454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642566" y="2142723"/>
            <a:ext cx="2818896" cy="15665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56" name="TextBox 17455"/>
          <p:cNvSpPr txBox="1"/>
          <p:nvPr/>
        </p:nvSpPr>
        <p:spPr>
          <a:xfrm rot="1680000">
            <a:off x="4701239" y="2890544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인식 결과값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60" name="TextBox 17459"/>
          <p:cNvSpPr txBox="1"/>
          <p:nvPr/>
        </p:nvSpPr>
        <p:spPr>
          <a:xfrm>
            <a:off x="285674" y="792803"/>
            <a:ext cx="1274537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ctr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100000"/>
                  </a:srgb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잠금 해제</a:t>
            </a:r>
          </a:p>
        </p:txBody>
      </p:sp>
    </p:spTree>
    <p:extLst>
      <p:ext uri="{BB962C8B-B14F-4D97-AF65-F5344CB8AC3E}">
        <p14:creationId xmlns:p14="http://schemas.microsoft.com/office/powerpoint/2010/main" val="40534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"/>
          <p:cNvGrpSpPr/>
          <p:nvPr/>
        </p:nvGrpSpPr>
        <p:grpSpPr>
          <a:xfrm>
            <a:off x="2982386" y="2377658"/>
            <a:ext cx="5966279" cy="2155393"/>
            <a:chOff x="2982386" y="2377658"/>
            <a:chExt cx="5966279" cy="2142723"/>
          </a:xfrm>
        </p:grpSpPr>
        <p:grpSp>
          <p:nvGrpSpPr>
            <p:cNvPr id="18437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18438" name="TextBox 18437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04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18439" name="직선 연결선 18438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18440" name="TextBox 18439"/>
            <p:cNvSpPr txBox="1"/>
            <p:nvPr/>
          </p:nvSpPr>
          <p:spPr>
            <a:xfrm>
              <a:off x="2982386" y="3747420"/>
              <a:ext cx="5966279" cy="77296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시스템 구성도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19461" name="TextBox 19460"/>
            <p:cNvSpPr txBox="1"/>
            <p:nvPr/>
          </p:nvSpPr>
          <p:spPr>
            <a:xfrm>
              <a:off x="279366" y="265077"/>
              <a:ext cx="2639498" cy="4650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04 시스템 구성도</a:t>
              </a:r>
              <a:endParaRPr kumimoji="0" lang="ko-KR" altLang="en-US" sz="2500" b="1" i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9462" name="직선 연결선 1946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9463" name="직선 연결선 1946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19467" name="Group 3"/>
          <p:cNvGrpSpPr/>
          <p:nvPr/>
        </p:nvGrpSpPr>
        <p:grpSpPr>
          <a:xfrm>
            <a:off x="4169767" y="4936222"/>
            <a:ext cx="1366636" cy="1844378"/>
            <a:chOff x="4358455" y="1487201"/>
            <a:chExt cx="1366636" cy="1844378"/>
          </a:xfrm>
        </p:grpSpPr>
        <p:pic>
          <p:nvPicPr>
            <p:cNvPr id="19468" name="그림 19467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4358455" y="1487201"/>
              <a:ext cx="1366636" cy="14856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9469" name="TextBox 19468"/>
            <p:cNvSpPr txBox="1"/>
            <p:nvPr/>
          </p:nvSpPr>
          <p:spPr>
            <a:xfrm>
              <a:off x="4394960" y="2956989"/>
              <a:ext cx="1293626" cy="3745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Application</a:t>
              </a:r>
              <a:endParaRPr kumimoji="0" lang="ko-KR" altLang="en-US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9470" name="Group 4"/>
          <p:cNvGrpSpPr/>
          <p:nvPr/>
        </p:nvGrpSpPr>
        <p:grpSpPr>
          <a:xfrm>
            <a:off x="6095757" y="815372"/>
            <a:ext cx="1691377" cy="1581378"/>
            <a:chOff x="6207639" y="5199166"/>
            <a:chExt cx="1691378" cy="1581378"/>
          </a:xfrm>
        </p:grpSpPr>
        <p:pic>
          <p:nvPicPr>
            <p:cNvPr id="19471" name="그림 194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7639" y="5199166"/>
              <a:ext cx="1691378" cy="11824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9472" name="TextBox 19471"/>
            <p:cNvSpPr txBox="1"/>
            <p:nvPr/>
          </p:nvSpPr>
          <p:spPr>
            <a:xfrm>
              <a:off x="6615492" y="6459929"/>
              <a:ext cx="882475" cy="3206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Server</a:t>
              </a:r>
              <a:endParaRPr kumimoji="0" lang="ko-KR" altLang="en-US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9476" name="Group 5"/>
          <p:cNvGrpSpPr/>
          <p:nvPr/>
        </p:nvGrpSpPr>
        <p:grpSpPr>
          <a:xfrm>
            <a:off x="8207845" y="4941381"/>
            <a:ext cx="1206272" cy="1757024"/>
            <a:chOff x="8167778" y="1418993"/>
            <a:chExt cx="1206272" cy="1757023"/>
          </a:xfrm>
        </p:grpSpPr>
        <p:pic>
          <p:nvPicPr>
            <p:cNvPr id="19477" name="그림 194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8167778" y="1418993"/>
              <a:ext cx="1206272" cy="13728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9478" name="TextBox 19477"/>
            <p:cNvSpPr txBox="1"/>
            <p:nvPr/>
          </p:nvSpPr>
          <p:spPr>
            <a:xfrm>
              <a:off x="8480468" y="2771284"/>
              <a:ext cx="580892" cy="4047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Safe</a:t>
              </a:r>
              <a:endParaRPr kumimoji="0" lang="ko-KR" altLang="en-US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9479" name="그림 1947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 rot="3991872">
            <a:off x="5107818" y="2402737"/>
            <a:ext cx="1109484" cy="16713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9481" name="그림 1948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 rot="17885956">
            <a:off x="7698110" y="2476742"/>
            <a:ext cx="938069" cy="16173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19482" name="표 19481"/>
          <p:cNvGraphicFramePr/>
          <p:nvPr>
            <p:extLst>
              <p:ext uri="{D42A27DB-BD31-4B8C-83A1-F6EECF244321}">
                <p14:modId xmlns:p14="http://schemas.microsoft.com/office/powerpoint/2010/main" val="3410973388"/>
              </p:ext>
            </p:extLst>
          </p:nvPr>
        </p:nvGraphicFramePr>
        <p:xfrm>
          <a:off x="7787134" y="898482"/>
          <a:ext cx="3275986" cy="1099995"/>
        </p:xfrm>
        <a:graphic>
          <a:graphicData uri="http://schemas.openxmlformats.org/drawingml/2006/table">
            <a:tbl>
              <a:tblPr firstRow="1" bandRow="1"/>
              <a:tblGrid>
                <a:gridCol w="327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금고 </a:t>
                      </a: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상태 </a:t>
                      </a: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저장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어플리케이션 데이터 저장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송수신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3" name="표 19502"/>
          <p:cNvGraphicFramePr/>
          <p:nvPr>
            <p:extLst>
              <p:ext uri="{D42A27DB-BD31-4B8C-83A1-F6EECF244321}">
                <p14:modId xmlns:p14="http://schemas.microsoft.com/office/powerpoint/2010/main" val="721890748"/>
              </p:ext>
            </p:extLst>
          </p:nvPr>
        </p:nvGraphicFramePr>
        <p:xfrm>
          <a:off x="9634886" y="5052018"/>
          <a:ext cx="2266526" cy="1099995"/>
        </p:xfrm>
        <a:graphic>
          <a:graphicData uri="http://schemas.openxmlformats.org/drawingml/2006/table">
            <a:tbl>
              <a:tblPr firstRow="1" bandRow="1"/>
              <a:tblGrid>
                <a:gridCol w="226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기울임 감지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진동 감지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송수신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31" name="표 19530"/>
          <p:cNvGraphicFramePr/>
          <p:nvPr>
            <p:extLst>
              <p:ext uri="{D42A27DB-BD31-4B8C-83A1-F6EECF244321}">
                <p14:modId xmlns:p14="http://schemas.microsoft.com/office/powerpoint/2010/main" val="2366975526"/>
              </p:ext>
            </p:extLst>
          </p:nvPr>
        </p:nvGraphicFramePr>
        <p:xfrm>
          <a:off x="486267" y="4956106"/>
          <a:ext cx="3665248" cy="1465755"/>
        </p:xfrm>
        <a:graphic>
          <a:graphicData uri="http://schemas.openxmlformats.org/drawingml/2006/table">
            <a:tbl>
              <a:tblPr firstRow="1" bandRow="1"/>
              <a:tblGrid>
                <a:gridCol w="36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</a:t>
                      </a: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멀티 </a:t>
                      </a:r>
                      <a:r>
                        <a:rPr kumimoji="1" lang="ko-KR" altLang="en-US" sz="18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모달을</a:t>
                      </a: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이용한 해제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금고 내/외부 및 상태 조회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금고 관리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44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송수신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556" name="그림 19555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281565" y="4231108"/>
            <a:ext cx="1203090" cy="6761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9557" name="그림 19556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207845" y="4264040"/>
            <a:ext cx="1203090" cy="6761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9558" name="그림 1955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339900" y="-11841"/>
            <a:ext cx="1203090" cy="676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1"/>
          <p:cNvGrpSpPr/>
          <p:nvPr/>
        </p:nvGrpSpPr>
        <p:grpSpPr>
          <a:xfrm>
            <a:off x="3415697" y="2377658"/>
            <a:ext cx="5099712" cy="2155393"/>
            <a:chOff x="3415697" y="2377658"/>
            <a:chExt cx="5099712" cy="2155393"/>
          </a:xfrm>
        </p:grpSpPr>
        <p:grpSp>
          <p:nvGrpSpPr>
            <p:cNvPr id="20485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20486" name="TextBox 20485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05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20487" name="직선 연결선 20486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20488" name="TextBox 20487"/>
            <p:cNvSpPr txBox="1"/>
            <p:nvPr/>
          </p:nvSpPr>
          <p:spPr>
            <a:xfrm>
              <a:off x="3415697" y="3747420"/>
              <a:ext cx="5099712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개발 환경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21509" name="TextBox 21508"/>
            <p:cNvSpPr txBox="1"/>
            <p:nvPr/>
          </p:nvSpPr>
          <p:spPr>
            <a:xfrm>
              <a:off x="279366" y="261895"/>
              <a:ext cx="2020482" cy="4761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1510" name="직선 연결선 21509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1511" name="직선 연결선 21510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1512" name="TextBox 21511"/>
          <p:cNvSpPr txBox="1"/>
          <p:nvPr/>
        </p:nvSpPr>
        <p:spPr>
          <a:xfrm>
            <a:off x="285674" y="796795"/>
            <a:ext cx="1966562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- SW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cxnSp>
        <p:nvCxnSpPr>
          <p:cNvPr id="21513" name="직선 연결선 21512"/>
          <p:cNvCxnSpPr/>
          <p:nvPr/>
        </p:nvCxnSpPr>
        <p:spPr>
          <a:xfrm>
            <a:off x="4045821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grpSp>
        <p:nvGrpSpPr>
          <p:cNvPr id="21514" name="Group 2"/>
          <p:cNvGrpSpPr/>
          <p:nvPr/>
        </p:nvGrpSpPr>
        <p:grpSpPr>
          <a:xfrm>
            <a:off x="374591" y="1577682"/>
            <a:ext cx="3283912" cy="4848924"/>
            <a:chOff x="374591" y="1577682"/>
            <a:chExt cx="3283912" cy="4848924"/>
          </a:xfrm>
        </p:grpSpPr>
        <p:sp>
          <p:nvSpPr>
            <p:cNvPr id="21515" name="TextBox 21514"/>
            <p:cNvSpPr txBox="1"/>
            <p:nvPr/>
          </p:nvSpPr>
          <p:spPr>
            <a:xfrm>
              <a:off x="374591" y="1577682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516" name="TextBox 21515"/>
            <p:cNvSpPr txBox="1"/>
            <p:nvPr/>
          </p:nvSpPr>
          <p:spPr>
            <a:xfrm>
              <a:off x="1317405" y="1777676"/>
              <a:ext cx="1526888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Application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1517" name="그림 21516" descr="관련 이미지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rcRect l="25670" r="26850"/>
            <a:stretch>
              <a:fillRect/>
            </a:stretch>
          </p:blipFill>
          <p:spPr>
            <a:xfrm>
              <a:off x="677736" y="2553819"/>
              <a:ext cx="2568108" cy="2704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grpSp>
          <p:nvGrpSpPr>
            <p:cNvPr id="21518" name="Group 2"/>
            <p:cNvGrpSpPr/>
            <p:nvPr/>
          </p:nvGrpSpPr>
          <p:grpSpPr>
            <a:xfrm>
              <a:off x="938013" y="5398112"/>
              <a:ext cx="2285615" cy="771398"/>
              <a:chOff x="938013" y="5398112"/>
              <a:chExt cx="2285615" cy="771398"/>
            </a:xfrm>
          </p:grpSpPr>
          <p:sp>
            <p:nvSpPr>
              <p:cNvPr id="21519" name="TextBox 21518"/>
              <p:cNvSpPr txBox="1"/>
              <p:nvPr/>
            </p:nvSpPr>
            <p:spPr>
              <a:xfrm>
                <a:off x="1176131" y="5799663"/>
                <a:ext cx="1809436" cy="3698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800" b="0" i="0" baseline="0">
                    <a:solidFill>
                      <a:srgbClr val="80808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개발 언어: JAVA</a:t>
                </a:r>
                <a:endParaRPr kumimoji="1" lang="ko-KR" altLang="en-US" sz="1800" b="0" i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sp>
            <p:nvSpPr>
              <p:cNvPr id="21520" name="TextBox 21519"/>
              <p:cNvSpPr txBox="1"/>
              <p:nvPr/>
            </p:nvSpPr>
            <p:spPr>
              <a:xfrm>
                <a:off x="938013" y="5398112"/>
                <a:ext cx="2285615" cy="39998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0" i="0" baseline="0">
                    <a:solidFill>
                      <a:srgbClr val="00000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| Android Studio |</a:t>
                </a:r>
                <a:endParaRPr kumimoji="1" lang="ko-KR" altLang="en-US" sz="2000" b="0" i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</p:grpSp>
      </p:grpSp>
      <p:grpSp>
        <p:nvGrpSpPr>
          <p:cNvPr id="21524" name="Group 3"/>
          <p:cNvGrpSpPr/>
          <p:nvPr/>
        </p:nvGrpSpPr>
        <p:grpSpPr>
          <a:xfrm>
            <a:off x="4441009" y="1577682"/>
            <a:ext cx="3283968" cy="4848924"/>
            <a:chOff x="4441009" y="1577682"/>
            <a:chExt cx="3283968" cy="4848924"/>
          </a:xfrm>
        </p:grpSpPr>
        <p:sp>
          <p:nvSpPr>
            <p:cNvPr id="21525" name="TextBox 21524"/>
            <p:cNvSpPr txBox="1"/>
            <p:nvPr/>
          </p:nvSpPr>
          <p:spPr>
            <a:xfrm>
              <a:off x="4441009" y="1577682"/>
              <a:ext cx="3283968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1526" name="Group 3"/>
            <p:cNvGrpSpPr/>
            <p:nvPr/>
          </p:nvGrpSpPr>
          <p:grpSpPr>
            <a:xfrm>
              <a:off x="5244168" y="5398112"/>
              <a:ext cx="1963325" cy="771398"/>
              <a:chOff x="5244168" y="5398112"/>
              <a:chExt cx="1963325" cy="771398"/>
            </a:xfrm>
          </p:grpSpPr>
          <p:sp>
            <p:nvSpPr>
              <p:cNvPr id="21527" name="TextBox 21526"/>
              <p:cNvSpPr txBox="1"/>
              <p:nvPr/>
            </p:nvSpPr>
            <p:spPr>
              <a:xfrm>
                <a:off x="5244168" y="5799663"/>
                <a:ext cx="1963325" cy="3698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800" b="0" i="0" baseline="0">
                    <a:solidFill>
                      <a:srgbClr val="80808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개발 언어: C/C++</a:t>
                </a:r>
                <a:endParaRPr kumimoji="1" lang="ko-KR" altLang="en-US" sz="1800" b="0" i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sp>
            <p:nvSpPr>
              <p:cNvPr id="21528" name="TextBox 21527"/>
              <p:cNvSpPr txBox="1"/>
              <p:nvPr/>
            </p:nvSpPr>
            <p:spPr>
              <a:xfrm>
                <a:off x="5460014" y="5398112"/>
                <a:ext cx="1530070" cy="39998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0" i="0" baseline="0">
                    <a:solidFill>
                      <a:srgbClr val="00000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| 아두이노 |</a:t>
                </a:r>
                <a:endParaRPr kumimoji="1" lang="ko-KR" altLang="en-US" sz="2000" b="0" i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</p:grpSp>
        <p:sp>
          <p:nvSpPr>
            <p:cNvPr id="21529" name="TextBox 21528"/>
            <p:cNvSpPr txBox="1"/>
            <p:nvPr/>
          </p:nvSpPr>
          <p:spPr>
            <a:xfrm>
              <a:off x="5564783" y="1777676"/>
              <a:ext cx="1111047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Arduino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1530" name="그림 21529" descr="아두이노에 대한 이미지 검색결과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5167977" y="3196613"/>
              <a:ext cx="1904605" cy="1295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cxnSp>
        <p:nvCxnSpPr>
          <p:cNvPr id="21542" name="직선 연결선 21541"/>
          <p:cNvCxnSpPr/>
          <p:nvPr/>
        </p:nvCxnSpPr>
        <p:spPr>
          <a:xfrm>
            <a:off x="8026503" y="1601516"/>
            <a:ext cx="0" cy="4801312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grpSp>
        <p:nvGrpSpPr>
          <p:cNvPr id="27" name="Group 4"/>
          <p:cNvGrpSpPr/>
          <p:nvPr/>
        </p:nvGrpSpPr>
        <p:grpSpPr>
          <a:xfrm>
            <a:off x="8534443" y="1574500"/>
            <a:ext cx="3283912" cy="4848924"/>
            <a:chOff x="8534443" y="1574500"/>
            <a:chExt cx="3283912" cy="4848924"/>
          </a:xfrm>
        </p:grpSpPr>
        <p:sp>
          <p:nvSpPr>
            <p:cNvPr id="28" name="TextBox 27"/>
            <p:cNvSpPr txBox="1"/>
            <p:nvPr/>
          </p:nvSpPr>
          <p:spPr>
            <a:xfrm>
              <a:off x="8534443" y="1574500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55011" y="5474303"/>
              <a:ext cx="1242777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MySQL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9159" y="1774494"/>
              <a:ext cx="1347490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DataBase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31" name="그림 30" descr="mySQL에 대한 이미지 검색결과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747108" y="3171272"/>
            <a:ext cx="2850656" cy="1472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22533" name="TextBox 22532"/>
            <p:cNvSpPr txBox="1"/>
            <p:nvPr/>
          </p:nvSpPr>
          <p:spPr>
            <a:xfrm>
              <a:off x="279366" y="268259"/>
              <a:ext cx="2020482" cy="4761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2534" name="직선 연결선 22533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2535" name="직선 연결선 22534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2536" name="TextBox 22535"/>
          <p:cNvSpPr txBox="1"/>
          <p:nvPr/>
        </p:nvSpPr>
        <p:spPr>
          <a:xfrm>
            <a:off x="285674" y="796795"/>
            <a:ext cx="1966562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- SW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cxnSp>
        <p:nvCxnSpPr>
          <p:cNvPr id="22537" name="직선 연결선 22536"/>
          <p:cNvCxnSpPr/>
          <p:nvPr/>
        </p:nvCxnSpPr>
        <p:spPr>
          <a:xfrm>
            <a:off x="4042639" y="1598334"/>
            <a:ext cx="0" cy="4801312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grpSp>
        <p:nvGrpSpPr>
          <p:cNvPr id="22538" name="Group 2"/>
          <p:cNvGrpSpPr/>
          <p:nvPr/>
        </p:nvGrpSpPr>
        <p:grpSpPr>
          <a:xfrm>
            <a:off x="371409" y="1574500"/>
            <a:ext cx="3283912" cy="4848924"/>
            <a:chOff x="371409" y="1574500"/>
            <a:chExt cx="3283912" cy="4848924"/>
          </a:xfrm>
        </p:grpSpPr>
        <p:sp>
          <p:nvSpPr>
            <p:cNvPr id="22539" name="TextBox 22538"/>
            <p:cNvSpPr txBox="1"/>
            <p:nvPr/>
          </p:nvSpPr>
          <p:spPr>
            <a:xfrm>
              <a:off x="371409" y="1574500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540" name="TextBox 22539"/>
            <p:cNvSpPr txBox="1"/>
            <p:nvPr/>
          </p:nvSpPr>
          <p:spPr>
            <a:xfrm>
              <a:off x="1258685" y="1774494"/>
              <a:ext cx="1639583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Web Server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2541" name="TextBox 22540"/>
            <p:cNvSpPr txBox="1"/>
            <p:nvPr/>
          </p:nvSpPr>
          <p:spPr>
            <a:xfrm>
              <a:off x="1372943" y="5333029"/>
              <a:ext cx="141101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Apache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2542" name="그림 22541" descr="apache에 대한 이미지 검색결과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511065" y="3072866"/>
              <a:ext cx="3004601" cy="15713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543" name="Group 3"/>
          <p:cNvGrpSpPr/>
          <p:nvPr/>
        </p:nvGrpSpPr>
        <p:grpSpPr>
          <a:xfrm>
            <a:off x="4410868" y="1574500"/>
            <a:ext cx="3283912" cy="4848924"/>
            <a:chOff x="4410868" y="1574500"/>
            <a:chExt cx="3283912" cy="4848924"/>
          </a:xfrm>
        </p:grpSpPr>
        <p:sp>
          <p:nvSpPr>
            <p:cNvPr id="22544" name="TextBox 22543"/>
            <p:cNvSpPr txBox="1"/>
            <p:nvPr/>
          </p:nvSpPr>
          <p:spPr>
            <a:xfrm>
              <a:off x="4410868" y="1574500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548" name="TextBox 22547"/>
            <p:cNvSpPr txBox="1"/>
            <p:nvPr/>
          </p:nvSpPr>
          <p:spPr>
            <a:xfrm>
              <a:off x="5352063" y="5474303"/>
              <a:ext cx="1401522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Tomcat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2549" name="TextBox 22548"/>
            <p:cNvSpPr txBox="1"/>
            <p:nvPr/>
          </p:nvSpPr>
          <p:spPr>
            <a:xfrm>
              <a:off x="5010794" y="1774494"/>
              <a:ext cx="215863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Web Application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2550" name="그림 22549" descr="tomcat에 대한 이미지 검색결과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4721939" y="2606176"/>
              <a:ext cx="2736342" cy="273796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cxnSp>
        <p:nvCxnSpPr>
          <p:cNvPr id="22555" name="직선 연결선 22554"/>
          <p:cNvCxnSpPr/>
          <p:nvPr/>
        </p:nvCxnSpPr>
        <p:spPr>
          <a:xfrm>
            <a:off x="8075735" y="1574500"/>
            <a:ext cx="0" cy="4801312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1"/>
          <p:cNvGrpSpPr/>
          <p:nvPr/>
        </p:nvGrpSpPr>
        <p:grpSpPr>
          <a:xfrm>
            <a:off x="222209" y="198375"/>
            <a:ext cx="3436294" cy="1057128"/>
            <a:chOff x="222209" y="198375"/>
            <a:chExt cx="3436294" cy="1057128"/>
          </a:xfrm>
        </p:grpSpPr>
        <p:sp>
          <p:nvSpPr>
            <p:cNvPr id="23557" name="TextBox 23556"/>
            <p:cNvSpPr txBox="1"/>
            <p:nvPr/>
          </p:nvSpPr>
          <p:spPr>
            <a:xfrm>
              <a:off x="222209" y="263458"/>
              <a:ext cx="2020538" cy="466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3558" name="직선 연결선 23557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3559" name="직선 연결선 23558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3560" name="TextBox 23559"/>
          <p:cNvSpPr txBox="1"/>
          <p:nvPr/>
        </p:nvSpPr>
        <p:spPr>
          <a:xfrm>
            <a:off x="222209" y="809465"/>
            <a:ext cx="3229992" cy="38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– 아두이노(HW)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377773" y="1872901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3562" name="Group 2"/>
          <p:cNvGrpSpPr/>
          <p:nvPr/>
        </p:nvGrpSpPr>
        <p:grpSpPr>
          <a:xfrm>
            <a:off x="890401" y="5171103"/>
            <a:ext cx="2185591" cy="771398"/>
            <a:chOff x="890401" y="5171103"/>
            <a:chExt cx="2185591" cy="771397"/>
          </a:xfrm>
        </p:grpSpPr>
        <p:sp>
          <p:nvSpPr>
            <p:cNvPr id="23563" name="TextBox 23562"/>
            <p:cNvSpPr txBox="1"/>
            <p:nvPr/>
          </p:nvSpPr>
          <p:spPr>
            <a:xfrm>
              <a:off x="890401" y="5574272"/>
              <a:ext cx="2185591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아두이노 메인보드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3564" name="TextBox 23563"/>
            <p:cNvSpPr txBox="1"/>
            <p:nvPr/>
          </p:nvSpPr>
          <p:spPr>
            <a:xfrm>
              <a:off x="1501491" y="5171103"/>
              <a:ext cx="963466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UNO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23565" name="TextBox 23564"/>
          <p:cNvSpPr txBox="1"/>
          <p:nvPr/>
        </p:nvSpPr>
        <p:spPr>
          <a:xfrm>
            <a:off x="8921705" y="1937984"/>
            <a:ext cx="1218820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3566" name="그림 23565" descr="EMB00004c140a0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03164" y="2069713"/>
            <a:ext cx="2761739" cy="2761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67" name="TextBox 23566"/>
          <p:cNvSpPr txBox="1"/>
          <p:nvPr/>
        </p:nvSpPr>
        <p:spPr>
          <a:xfrm>
            <a:off x="4409249" y="1872901"/>
            <a:ext cx="3210958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3568" name="Group 3"/>
          <p:cNvGrpSpPr/>
          <p:nvPr/>
        </p:nvGrpSpPr>
        <p:grpSpPr>
          <a:xfrm>
            <a:off x="4533052" y="5171103"/>
            <a:ext cx="2963352" cy="1049146"/>
            <a:chOff x="4533052" y="5171103"/>
            <a:chExt cx="2963352" cy="1049145"/>
          </a:xfrm>
        </p:grpSpPr>
        <p:sp>
          <p:nvSpPr>
            <p:cNvPr id="23572" name="TextBox 23571"/>
            <p:cNvSpPr txBox="1"/>
            <p:nvPr/>
          </p:nvSpPr>
          <p:spPr>
            <a:xfrm>
              <a:off x="4533052" y="5574272"/>
              <a:ext cx="2963352" cy="6459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금고의 물리적 잠금/해제를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위한 서브 모터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3573" name="TextBox 23572"/>
            <p:cNvSpPr txBox="1"/>
            <p:nvPr/>
          </p:nvSpPr>
          <p:spPr>
            <a:xfrm>
              <a:off x="5458395" y="5171103"/>
              <a:ext cx="1112666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SG90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23578" name="그림 23577" descr="EMB00004c140a0a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39441" y="2069713"/>
            <a:ext cx="2761739" cy="2761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cxnSp>
        <p:nvCxnSpPr>
          <p:cNvPr id="23581" name="직선 연결선 23580"/>
          <p:cNvCxnSpPr/>
          <p:nvPr/>
        </p:nvCxnSpPr>
        <p:spPr>
          <a:xfrm>
            <a:off x="4045821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cxnSp>
        <p:nvCxnSpPr>
          <p:cNvPr id="23582" name="직선 연결선 23581"/>
          <p:cNvCxnSpPr/>
          <p:nvPr/>
        </p:nvCxnSpPr>
        <p:spPr>
          <a:xfrm>
            <a:off x="7983692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8440780" y="1872018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2" name="Group 4"/>
          <p:cNvGrpSpPr/>
          <p:nvPr/>
        </p:nvGrpSpPr>
        <p:grpSpPr>
          <a:xfrm>
            <a:off x="8569329" y="5213970"/>
            <a:ext cx="2953807" cy="1353909"/>
            <a:chOff x="8569329" y="5213970"/>
            <a:chExt cx="2953807" cy="1353909"/>
          </a:xfrm>
        </p:grpSpPr>
        <p:sp>
          <p:nvSpPr>
            <p:cNvPr id="23" name="TextBox 22"/>
            <p:cNvSpPr txBox="1"/>
            <p:nvPr/>
          </p:nvSpPr>
          <p:spPr>
            <a:xfrm>
              <a:off x="8569329" y="5921904"/>
              <a:ext cx="2953807" cy="6459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금고와 서버의 통신을 위한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Wi-Fi 모듈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51871" y="5213970"/>
              <a:ext cx="1988778" cy="7079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ATSAMD21 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&amp; ATWINC1500|</a:t>
              </a:r>
              <a:endPara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25" name="그림 24" descr="EMB00004c140a3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2536" y="2080821"/>
            <a:ext cx="2747450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24581" name="TextBox 24580"/>
            <p:cNvSpPr txBox="1"/>
            <p:nvPr/>
          </p:nvSpPr>
          <p:spPr>
            <a:xfrm>
              <a:off x="279366" y="266640"/>
              <a:ext cx="2020482" cy="463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4582" name="직선 연결선 2458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4583" name="직선 연결선 2458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4584" name="TextBox 24583"/>
          <p:cNvSpPr txBox="1"/>
          <p:nvPr/>
        </p:nvSpPr>
        <p:spPr>
          <a:xfrm>
            <a:off x="241243" y="809465"/>
            <a:ext cx="3229992" cy="38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– 아두이노(HW)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sp>
        <p:nvSpPr>
          <p:cNvPr id="24585" name="TextBox 24584"/>
          <p:cNvSpPr txBox="1"/>
          <p:nvPr/>
        </p:nvSpPr>
        <p:spPr>
          <a:xfrm>
            <a:off x="377773" y="1914150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4586" name="Group 2"/>
          <p:cNvGrpSpPr/>
          <p:nvPr/>
        </p:nvGrpSpPr>
        <p:grpSpPr>
          <a:xfrm>
            <a:off x="506320" y="5213970"/>
            <a:ext cx="2953807" cy="1325331"/>
            <a:chOff x="506320" y="5213970"/>
            <a:chExt cx="2953807" cy="1325331"/>
          </a:xfrm>
        </p:grpSpPr>
        <p:sp>
          <p:nvSpPr>
            <p:cNvPr id="24587" name="TextBox 24586"/>
            <p:cNvSpPr txBox="1"/>
            <p:nvPr/>
          </p:nvSpPr>
          <p:spPr>
            <a:xfrm>
              <a:off x="506320" y="5615522"/>
              <a:ext cx="2953807" cy="923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 안의 블랙박스를 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실행하기 위해 감지 센서로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적외선 센서 이용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588" name="TextBox 24587"/>
            <p:cNvSpPr txBox="1"/>
            <p:nvPr/>
          </p:nvSpPr>
          <p:spPr>
            <a:xfrm>
              <a:off x="1255503" y="5213970"/>
              <a:ext cx="145544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PIR 센서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24601" name="TextBox 24600"/>
          <p:cNvSpPr txBox="1"/>
          <p:nvPr/>
        </p:nvSpPr>
        <p:spPr>
          <a:xfrm>
            <a:off x="0" y="0"/>
            <a:ext cx="12186584" cy="455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4602" name="그림 24601" descr="EMB00004c140a1b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11090" y="2058605"/>
            <a:ext cx="2772847" cy="2771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cxnSp>
        <p:nvCxnSpPr>
          <p:cNvPr id="24606" name="직선 연결선 24605"/>
          <p:cNvCxnSpPr/>
          <p:nvPr/>
        </p:nvCxnSpPr>
        <p:spPr>
          <a:xfrm>
            <a:off x="4014061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4320826" y="1914150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2" name="Group 2"/>
          <p:cNvGrpSpPr/>
          <p:nvPr/>
        </p:nvGrpSpPr>
        <p:grpSpPr>
          <a:xfrm>
            <a:off x="4589086" y="5236405"/>
            <a:ext cx="2674440" cy="1085706"/>
            <a:chOff x="1525325" y="5233004"/>
            <a:chExt cx="2674440" cy="1085706"/>
          </a:xfrm>
        </p:grpSpPr>
        <p:sp>
          <p:nvSpPr>
            <p:cNvPr id="23" name="TextBox 22"/>
            <p:cNvSpPr txBox="1"/>
            <p:nvPr/>
          </p:nvSpPr>
          <p:spPr>
            <a:xfrm>
              <a:off x="1525325" y="5671115"/>
              <a:ext cx="2674440" cy="647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금고의 충격을 감지하기 위한 진동센서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3517" y="5233004"/>
              <a:ext cx="133800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SW420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26456" y="1914150"/>
            <a:ext cx="3210958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6" name="Group 3"/>
          <p:cNvGrpSpPr/>
          <p:nvPr/>
        </p:nvGrpSpPr>
        <p:grpSpPr>
          <a:xfrm>
            <a:off x="8262209" y="5236405"/>
            <a:ext cx="3339450" cy="1085706"/>
            <a:chOff x="7440866" y="5233004"/>
            <a:chExt cx="3339450" cy="1085706"/>
          </a:xfrm>
        </p:grpSpPr>
        <p:sp>
          <p:nvSpPr>
            <p:cNvPr id="27" name="TextBox 26"/>
            <p:cNvSpPr txBox="1"/>
            <p:nvPr/>
          </p:nvSpPr>
          <p:spPr>
            <a:xfrm>
              <a:off x="7440866" y="5671115"/>
              <a:ext cx="3339450" cy="647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 dirty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금고의 </a:t>
              </a:r>
              <a:r>
                <a:rPr kumimoji="1" lang="ko-KR" altLang="en-US" sz="1800" b="0" i="0" baseline="0" dirty="0" err="1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자이로센서를</a:t>
              </a:r>
              <a:r>
                <a:rPr kumimoji="1" lang="ko-KR" altLang="en-US" sz="1800" b="0" i="0" baseline="0" dirty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이용하여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 dirty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금고 상태 확인</a:t>
              </a:r>
              <a:endParaRPr kumimoji="1" lang="ko-KR" altLang="en-US" sz="1800" b="0" i="0" dirty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12233" y="5233004"/>
              <a:ext cx="1604642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MPU6050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385910" y="2149305"/>
            <a:ext cx="3082355" cy="2699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0" name="그림 29" descr="EMB00004c140a2c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592314" y="2160412"/>
            <a:ext cx="2679241" cy="26776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cxnSp>
        <p:nvCxnSpPr>
          <p:cNvPr id="31" name="직선 연결선 30"/>
          <p:cNvCxnSpPr/>
          <p:nvPr/>
        </p:nvCxnSpPr>
        <p:spPr>
          <a:xfrm>
            <a:off x="7894294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1"/>
          <p:cNvGrpSpPr/>
          <p:nvPr/>
        </p:nvGrpSpPr>
        <p:grpSpPr>
          <a:xfrm>
            <a:off x="3534700" y="2377658"/>
            <a:ext cx="4861650" cy="2155393"/>
            <a:chOff x="3534700" y="2377658"/>
            <a:chExt cx="4861650" cy="2155393"/>
          </a:xfrm>
        </p:grpSpPr>
        <p:grpSp>
          <p:nvGrpSpPr>
            <p:cNvPr id="26629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26630" name="TextBox 26629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06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26631" name="직선 연결선 2663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26632" name="TextBox 26631"/>
            <p:cNvSpPr txBox="1"/>
            <p:nvPr/>
          </p:nvSpPr>
          <p:spPr>
            <a:xfrm>
              <a:off x="3974374" y="3747420"/>
              <a:ext cx="3982301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업무 분담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123"/>
          <p:cNvSpPr txBox="1"/>
          <p:nvPr/>
        </p:nvSpPr>
        <p:spPr>
          <a:xfrm>
            <a:off x="0" y="0"/>
            <a:ext cx="3237918" cy="6855173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125" name="Group 1"/>
          <p:cNvGrpSpPr/>
          <p:nvPr/>
        </p:nvGrpSpPr>
        <p:grpSpPr>
          <a:xfrm>
            <a:off x="479360" y="2915684"/>
            <a:ext cx="2279196" cy="785687"/>
            <a:chOff x="479360" y="2915684"/>
            <a:chExt cx="2279196" cy="785687"/>
          </a:xfrm>
        </p:grpSpPr>
        <p:sp>
          <p:nvSpPr>
            <p:cNvPr id="5126" name="TextBox 5125"/>
            <p:cNvSpPr txBox="1"/>
            <p:nvPr/>
          </p:nvSpPr>
          <p:spPr>
            <a:xfrm>
              <a:off x="949176" y="2915684"/>
              <a:ext cx="1339564" cy="7856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목차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5127" name="직선 연결선 5126"/>
            <p:cNvCxnSpPr/>
            <p:nvPr/>
          </p:nvCxnSpPr>
          <p:spPr>
            <a:xfrm>
              <a:off x="479360" y="3699808"/>
              <a:ext cx="2279196" cy="0"/>
            </a:xfrm>
            <a:prstGeom prst="line">
              <a:avLst/>
            </a:prstGeom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5128" name="Group 2"/>
          <p:cNvGrpSpPr/>
          <p:nvPr/>
        </p:nvGrpSpPr>
        <p:grpSpPr>
          <a:xfrm>
            <a:off x="4094996" y="1639583"/>
            <a:ext cx="2431634" cy="707877"/>
            <a:chOff x="4094996" y="1639583"/>
            <a:chExt cx="2431634" cy="707877"/>
          </a:xfrm>
        </p:grpSpPr>
        <p:sp>
          <p:nvSpPr>
            <p:cNvPr id="5129" name="TextBox 5128"/>
            <p:cNvSpPr txBox="1"/>
            <p:nvPr/>
          </p:nvSpPr>
          <p:spPr>
            <a:xfrm>
              <a:off x="4094996" y="1639583"/>
              <a:ext cx="506320" cy="7078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30" name="TextBox 5129"/>
            <p:cNvSpPr txBox="1"/>
            <p:nvPr/>
          </p:nvSpPr>
          <p:spPr>
            <a:xfrm>
              <a:off x="4880684" y="1766568"/>
              <a:ext cx="1645947" cy="5078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 dirty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종합설계 개요</a:t>
              </a:r>
              <a:endParaRPr kumimoji="1" lang="ko-KR" altLang="en-US" sz="1800" b="0" i="0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31" name="Group 3"/>
          <p:cNvGrpSpPr/>
          <p:nvPr/>
        </p:nvGrpSpPr>
        <p:grpSpPr>
          <a:xfrm>
            <a:off x="4094996" y="2622083"/>
            <a:ext cx="2817278" cy="707886"/>
            <a:chOff x="4094996" y="2622083"/>
            <a:chExt cx="2817278" cy="707886"/>
          </a:xfrm>
        </p:grpSpPr>
        <p:sp>
          <p:nvSpPr>
            <p:cNvPr id="5132" name="TextBox 5131"/>
            <p:cNvSpPr txBox="1"/>
            <p:nvPr/>
          </p:nvSpPr>
          <p:spPr>
            <a:xfrm>
              <a:off x="4094996" y="2622083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33" name="TextBox 5132"/>
            <p:cNvSpPr txBox="1"/>
            <p:nvPr/>
          </p:nvSpPr>
          <p:spPr>
            <a:xfrm>
              <a:off x="4880684" y="2747450"/>
              <a:ext cx="2031590" cy="507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연구 및 사례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34" name="Group 4"/>
          <p:cNvGrpSpPr/>
          <p:nvPr/>
        </p:nvGrpSpPr>
        <p:grpSpPr>
          <a:xfrm>
            <a:off x="4083889" y="3491888"/>
            <a:ext cx="2663124" cy="707877"/>
            <a:chOff x="4083889" y="3491888"/>
            <a:chExt cx="2663124" cy="707877"/>
          </a:xfrm>
        </p:grpSpPr>
        <p:sp>
          <p:nvSpPr>
            <p:cNvPr id="5135" name="TextBox 5134"/>
            <p:cNvSpPr txBox="1"/>
            <p:nvPr/>
          </p:nvSpPr>
          <p:spPr>
            <a:xfrm>
              <a:off x="4083889" y="3491888"/>
              <a:ext cx="506320" cy="7078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36" name="TextBox 5135"/>
            <p:cNvSpPr txBox="1"/>
            <p:nvPr/>
          </p:nvSpPr>
          <p:spPr>
            <a:xfrm>
              <a:off x="4869576" y="3618817"/>
              <a:ext cx="1877437" cy="507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시나리오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0" name="Group 5"/>
          <p:cNvGrpSpPr/>
          <p:nvPr/>
        </p:nvGrpSpPr>
        <p:grpSpPr>
          <a:xfrm>
            <a:off x="4094996" y="4474332"/>
            <a:ext cx="2452231" cy="707886"/>
            <a:chOff x="4094996" y="4474332"/>
            <a:chExt cx="2452231" cy="707886"/>
          </a:xfrm>
        </p:grpSpPr>
        <p:sp>
          <p:nvSpPr>
            <p:cNvPr id="5141" name="TextBox 5140"/>
            <p:cNvSpPr txBox="1"/>
            <p:nvPr/>
          </p:nvSpPr>
          <p:spPr>
            <a:xfrm>
              <a:off x="4094996" y="4474332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42" name="TextBox 5141"/>
            <p:cNvSpPr txBox="1"/>
            <p:nvPr/>
          </p:nvSpPr>
          <p:spPr>
            <a:xfrm>
              <a:off x="4880684" y="4599754"/>
              <a:ext cx="1666543" cy="5078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구상도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3" name="Group 6"/>
          <p:cNvGrpSpPr/>
          <p:nvPr/>
        </p:nvGrpSpPr>
        <p:grpSpPr>
          <a:xfrm>
            <a:off x="8285218" y="1642765"/>
            <a:ext cx="2817013" cy="707886"/>
            <a:chOff x="8285218" y="1642765"/>
            <a:chExt cx="2817013" cy="707886"/>
          </a:xfrm>
        </p:grpSpPr>
        <p:sp>
          <p:nvSpPr>
            <p:cNvPr id="5144" name="TextBox 5143"/>
            <p:cNvSpPr txBox="1"/>
            <p:nvPr/>
          </p:nvSpPr>
          <p:spPr>
            <a:xfrm>
              <a:off x="8285218" y="1642765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45" name="TextBox 5144"/>
            <p:cNvSpPr txBox="1"/>
            <p:nvPr/>
          </p:nvSpPr>
          <p:spPr>
            <a:xfrm>
              <a:off x="9070906" y="1776113"/>
              <a:ext cx="2031325" cy="507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환경 및 방법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6" name="Group 7"/>
          <p:cNvGrpSpPr/>
          <p:nvPr/>
        </p:nvGrpSpPr>
        <p:grpSpPr>
          <a:xfrm>
            <a:off x="8285218" y="2620465"/>
            <a:ext cx="1969744" cy="707933"/>
            <a:chOff x="8285218" y="2620465"/>
            <a:chExt cx="1969745" cy="707933"/>
          </a:xfrm>
        </p:grpSpPr>
        <p:sp>
          <p:nvSpPr>
            <p:cNvPr id="5147" name="TextBox 5146"/>
            <p:cNvSpPr txBox="1"/>
            <p:nvPr/>
          </p:nvSpPr>
          <p:spPr>
            <a:xfrm>
              <a:off x="8285218" y="2620465"/>
              <a:ext cx="504757" cy="7079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48" name="TextBox 5147"/>
            <p:cNvSpPr txBox="1"/>
            <p:nvPr/>
          </p:nvSpPr>
          <p:spPr>
            <a:xfrm>
              <a:off x="9070906" y="2747450"/>
              <a:ext cx="1184057" cy="507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업무 분담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9" name="Group 8"/>
          <p:cNvGrpSpPr/>
          <p:nvPr/>
        </p:nvGrpSpPr>
        <p:grpSpPr>
          <a:xfrm>
            <a:off x="8285218" y="3491888"/>
            <a:ext cx="2969715" cy="707886"/>
            <a:chOff x="8285218" y="3491888"/>
            <a:chExt cx="2969716" cy="707886"/>
          </a:xfrm>
        </p:grpSpPr>
        <p:sp>
          <p:nvSpPr>
            <p:cNvPr id="5150" name="TextBox 5149"/>
            <p:cNvSpPr txBox="1"/>
            <p:nvPr/>
          </p:nvSpPr>
          <p:spPr>
            <a:xfrm>
              <a:off x="8285218" y="3491888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51" name="TextBox 5150"/>
            <p:cNvSpPr txBox="1"/>
            <p:nvPr/>
          </p:nvSpPr>
          <p:spPr>
            <a:xfrm>
              <a:off x="9070906" y="3618817"/>
              <a:ext cx="2184028" cy="507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종합설계 수행 일정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52" name="Group 9"/>
          <p:cNvGrpSpPr/>
          <p:nvPr/>
        </p:nvGrpSpPr>
        <p:grpSpPr>
          <a:xfrm>
            <a:off x="8285218" y="4474332"/>
            <a:ext cx="2815715" cy="707886"/>
            <a:chOff x="8285218" y="4474332"/>
            <a:chExt cx="2815715" cy="707886"/>
          </a:xfrm>
        </p:grpSpPr>
        <p:sp>
          <p:nvSpPr>
            <p:cNvPr id="5156" name="TextBox 5155"/>
            <p:cNvSpPr txBox="1"/>
            <p:nvPr/>
          </p:nvSpPr>
          <p:spPr>
            <a:xfrm>
              <a:off x="8285218" y="4474332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57" name="TextBox 5156"/>
            <p:cNvSpPr txBox="1"/>
            <p:nvPr/>
          </p:nvSpPr>
          <p:spPr>
            <a:xfrm>
              <a:off x="9070906" y="4602936"/>
              <a:ext cx="2030027" cy="5078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참고 자료 및 문헌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1"/>
          <p:cNvGrpSpPr/>
          <p:nvPr/>
        </p:nvGrpSpPr>
        <p:grpSpPr>
          <a:xfrm>
            <a:off x="285674" y="198375"/>
            <a:ext cx="3372829" cy="1057128"/>
            <a:chOff x="285674" y="198375"/>
            <a:chExt cx="3372829" cy="1057128"/>
          </a:xfrm>
        </p:grpSpPr>
        <p:sp>
          <p:nvSpPr>
            <p:cNvPr id="27653" name="TextBox 27652"/>
            <p:cNvSpPr txBox="1"/>
            <p:nvPr/>
          </p:nvSpPr>
          <p:spPr>
            <a:xfrm>
              <a:off x="285674" y="260277"/>
              <a:ext cx="2014175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06 업무 분담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7654" name="직선 연결선 27653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7655" name="직선 연결선 27654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aphicFrame>
        <p:nvGraphicFramePr>
          <p:cNvPr id="27656" name="표 27655"/>
          <p:cNvGraphicFramePr/>
          <p:nvPr>
            <p:extLst>
              <p:ext uri="{D42A27DB-BD31-4B8C-83A1-F6EECF244321}">
                <p14:modId xmlns:p14="http://schemas.microsoft.com/office/powerpoint/2010/main" val="3105383564"/>
              </p:ext>
            </p:extLst>
          </p:nvPr>
        </p:nvGraphicFramePr>
        <p:xfrm>
          <a:off x="798357" y="1795147"/>
          <a:ext cx="10766082" cy="4366322"/>
        </p:xfrm>
        <a:graphic>
          <a:graphicData uri="http://schemas.openxmlformats.org/drawingml/2006/table">
            <a:tbl>
              <a:tblPr firstRow="1" bandRow="1"/>
              <a:tblGrid>
                <a:gridCol w="181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3582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김경석</a:t>
                      </a:r>
                      <a:endParaRPr kumimoji="0" lang="ko-KR" altLang="en-US" sz="1600" b="1" i="0" baseline="0" dirty="0">
                        <a:solidFill>
                          <a:srgbClr val="FFFFFF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김현정</a:t>
                      </a:r>
                      <a:endParaRPr kumimoji="0" lang="ko-KR" altLang="en-US" sz="1600" b="1" i="0" baseline="0" dirty="0">
                        <a:solidFill>
                          <a:srgbClr val="FFFFFF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 dirty="0" err="1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임현성</a:t>
                      </a:r>
                      <a:endParaRPr kumimoji="0" lang="ko-KR" altLang="en-US" sz="1600" b="1" i="0" baseline="0" dirty="0">
                        <a:solidFill>
                          <a:srgbClr val="FFFFFF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아두이노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(금고)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모듈 연동,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서브모터, 지문인식, 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LCD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부품별 물리적 연결,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적외선센서, 카메라, 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와이파이 모듈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회로 제작,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진동센서, 자이로 센서 구현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데모 테스트 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어플리케이션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금고 조회 기능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금고 해제 기능 구현,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UI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금고 관리 기능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멀티모달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얼굴인식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지문인식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홍채인식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테스트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멀티모달</a:t>
                      </a: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 </a:t>
                      </a: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구현 테스트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연동 테스트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어플 구현 테스트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클라이언트 테스트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DB 구현 테스트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통합 테스트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1"/>
          <p:cNvGrpSpPr/>
          <p:nvPr/>
        </p:nvGrpSpPr>
        <p:grpSpPr>
          <a:xfrm>
            <a:off x="3134712" y="2377658"/>
            <a:ext cx="5661626" cy="2155393"/>
            <a:chOff x="3134712" y="2377658"/>
            <a:chExt cx="5661626" cy="2155393"/>
          </a:xfrm>
        </p:grpSpPr>
        <p:grpSp>
          <p:nvGrpSpPr>
            <p:cNvPr id="28677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28678" name="TextBox 28677"/>
              <p:cNvSpPr txBox="1"/>
              <p:nvPr/>
            </p:nvSpPr>
            <p:spPr>
              <a:xfrm>
                <a:off x="4279138" y="2377658"/>
                <a:ext cx="3372774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07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28679" name="직선 연결선 28678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28680" name="TextBox 28679"/>
            <p:cNvSpPr txBox="1"/>
            <p:nvPr/>
          </p:nvSpPr>
          <p:spPr>
            <a:xfrm>
              <a:off x="3134712" y="3747420"/>
              <a:ext cx="5661626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종합 설계 수행 일정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0" name="Group 1"/>
          <p:cNvGrpSpPr/>
          <p:nvPr/>
        </p:nvGrpSpPr>
        <p:grpSpPr>
          <a:xfrm>
            <a:off x="179341" y="198375"/>
            <a:ext cx="3479162" cy="1057128"/>
            <a:chOff x="179341" y="198375"/>
            <a:chExt cx="3479162" cy="1057128"/>
          </a:xfrm>
        </p:grpSpPr>
        <p:sp>
          <p:nvSpPr>
            <p:cNvPr id="29701" name="TextBox 29700"/>
            <p:cNvSpPr txBox="1"/>
            <p:nvPr/>
          </p:nvSpPr>
          <p:spPr>
            <a:xfrm>
              <a:off x="179341" y="249169"/>
              <a:ext cx="3479162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07 종합 설계 수행 일정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9702" name="직선 연결선 2970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9703" name="직선 연결선 2970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aphicFrame>
        <p:nvGraphicFramePr>
          <p:cNvPr id="29704" name="표 29703"/>
          <p:cNvGraphicFramePr/>
          <p:nvPr>
            <p:extLst>
              <p:ext uri="{D42A27DB-BD31-4B8C-83A1-F6EECF244321}">
                <p14:modId xmlns:p14="http://schemas.microsoft.com/office/powerpoint/2010/main" val="2503417294"/>
              </p:ext>
            </p:extLst>
          </p:nvPr>
        </p:nvGraphicFramePr>
        <p:xfrm>
          <a:off x="461890" y="1488820"/>
          <a:ext cx="11189794" cy="4970994"/>
        </p:xfrm>
        <a:graphic>
          <a:graphicData uri="http://schemas.openxmlformats.org/drawingml/2006/table">
            <a:tbl>
              <a:tblPr firstRow="1" bandRow="1"/>
              <a:tblGrid>
                <a:gridCol w="103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09">
                <a:tc rowSpan="10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추진 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일정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추진 사항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12월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2월 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3월 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5월 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7~9월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기초 자료 조사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시스템 설계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멀티 </a:t>
                      </a:r>
                      <a:r>
                        <a:rPr kumimoji="1" lang="ko-KR" altLang="en-US" sz="18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모달</a:t>
                      </a:r>
                      <a:r>
                        <a:rPr kumimoji="1" lang="ko-KR" altLang="en-US" sz="1800" b="0" i="0" baseline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개발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모바일 어플 개발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아두이노 개발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DB 구축 및 개발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데모 및 디버깅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시연/ 논문 작성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80" name="Group 1"/>
          <p:cNvGrpSpPr/>
          <p:nvPr/>
        </p:nvGrpSpPr>
        <p:grpSpPr>
          <a:xfrm>
            <a:off x="3382318" y="2377658"/>
            <a:ext cx="5166414" cy="2155393"/>
            <a:chOff x="3382318" y="2377658"/>
            <a:chExt cx="5166413" cy="2155393"/>
          </a:xfrm>
        </p:grpSpPr>
        <p:grpSp>
          <p:nvGrpSpPr>
            <p:cNvPr id="30981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31238" name="TextBox 31237"/>
              <p:cNvSpPr txBox="1"/>
              <p:nvPr/>
            </p:nvSpPr>
            <p:spPr>
              <a:xfrm>
                <a:off x="4279138" y="2377658"/>
                <a:ext cx="3372774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08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31239" name="직선 연결선 31238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31240" name="TextBox 31239"/>
            <p:cNvSpPr txBox="1"/>
            <p:nvPr/>
          </p:nvSpPr>
          <p:spPr>
            <a:xfrm>
              <a:off x="3382318" y="3747420"/>
              <a:ext cx="5166414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참고 자료 및 문헌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04" name="Group 1"/>
          <p:cNvGrpSpPr/>
          <p:nvPr/>
        </p:nvGrpSpPr>
        <p:grpSpPr>
          <a:xfrm>
            <a:off x="285674" y="198375"/>
            <a:ext cx="3372829" cy="1057128"/>
            <a:chOff x="285674" y="198375"/>
            <a:chExt cx="3372829" cy="1057128"/>
          </a:xfrm>
        </p:grpSpPr>
        <p:sp>
          <p:nvSpPr>
            <p:cNvPr id="32261" name="TextBox 32260"/>
            <p:cNvSpPr txBox="1"/>
            <p:nvPr/>
          </p:nvSpPr>
          <p:spPr>
            <a:xfrm>
              <a:off x="285674" y="260277"/>
              <a:ext cx="3164909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08 참고 자료 및 문헌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2262" name="직선 연결선 3226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2263" name="직선 연결선 3226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32264" name="TextBox 32263"/>
          <p:cNvSpPr txBox="1"/>
          <p:nvPr/>
        </p:nvSpPr>
        <p:spPr>
          <a:xfrm>
            <a:off x="666628" y="1384051"/>
            <a:ext cx="10780317" cy="4707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아두이노 관련 서적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한 권으로 끝내는 아두이노 입문 + 실전 (종합편) 기초부터 수준 높은 프로젝트까지 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모두의 아두이노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앱인벤터 + 아두이노 스마트폰 앱 프로젝트</a:t>
            </a: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안드로이드 관련 서적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그림으로 쉽게 설명하는 안드로이드 프로그래밍</a:t>
            </a: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DB 관련 서적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이것이 MySQL이다.</a:t>
            </a:r>
            <a:endParaRPr kumimoji="1" lang="ko-KR" altLang="en-US" sz="2000" b="0" i="0">
              <a:solidFill>
                <a:srgbClr val="00000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28" name="Group 1"/>
          <p:cNvGrpSpPr/>
          <p:nvPr/>
        </p:nvGrpSpPr>
        <p:grpSpPr>
          <a:xfrm>
            <a:off x="3382318" y="2377658"/>
            <a:ext cx="5166414" cy="2155393"/>
            <a:chOff x="3382318" y="2377658"/>
            <a:chExt cx="5166413" cy="2155393"/>
          </a:xfrm>
        </p:grpSpPr>
        <p:grpSp>
          <p:nvGrpSpPr>
            <p:cNvPr id="33029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33286" name="TextBox 33285"/>
              <p:cNvSpPr txBox="1"/>
              <p:nvPr/>
            </p:nvSpPr>
            <p:spPr>
              <a:xfrm>
                <a:off x="4279138" y="2377658"/>
                <a:ext cx="3372774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09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33287" name="직선 연결선 33286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33288" name="TextBox 33287"/>
            <p:cNvSpPr txBox="1"/>
            <p:nvPr/>
          </p:nvSpPr>
          <p:spPr>
            <a:xfrm>
              <a:off x="3382318" y="3747420"/>
              <a:ext cx="5166414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GitHub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52" name="Group 1"/>
          <p:cNvGrpSpPr/>
          <p:nvPr/>
        </p:nvGrpSpPr>
        <p:grpSpPr>
          <a:xfrm>
            <a:off x="285674" y="198375"/>
            <a:ext cx="3372829" cy="1057128"/>
            <a:chOff x="285674" y="198375"/>
            <a:chExt cx="3372829" cy="1057128"/>
          </a:xfrm>
        </p:grpSpPr>
        <p:sp>
          <p:nvSpPr>
            <p:cNvPr id="34309" name="TextBox 34308"/>
            <p:cNvSpPr txBox="1"/>
            <p:nvPr/>
          </p:nvSpPr>
          <p:spPr>
            <a:xfrm>
              <a:off x="285674" y="260277"/>
              <a:ext cx="1609442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09 GitHub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4310" name="직선 연결선 34309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4311" name="직선 연결선 34310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34312" name="TextBox 34311"/>
          <p:cNvSpPr txBox="1"/>
          <p:nvPr/>
        </p:nvSpPr>
        <p:spPr>
          <a:xfrm>
            <a:off x="1676088" y="3183943"/>
            <a:ext cx="9783583" cy="5539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hlinkClick r:id="rId2"/>
              </a:rPr>
              <a:t>https://github.com/moomoo-95/KPU_Smart_IoT.git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6" name="Group 1"/>
          <p:cNvGrpSpPr/>
          <p:nvPr/>
        </p:nvGrpSpPr>
        <p:grpSpPr>
          <a:xfrm>
            <a:off x="4122012" y="2687167"/>
            <a:ext cx="4166387" cy="1191983"/>
            <a:chOff x="4122012" y="2687167"/>
            <a:chExt cx="4166387" cy="1191983"/>
          </a:xfrm>
        </p:grpSpPr>
        <p:sp>
          <p:nvSpPr>
            <p:cNvPr id="35333" name="TextBox 35332"/>
            <p:cNvSpPr txBox="1"/>
            <p:nvPr/>
          </p:nvSpPr>
          <p:spPr>
            <a:xfrm>
              <a:off x="4658474" y="2861764"/>
              <a:ext cx="3044231" cy="7840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THANK YOU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5334" name="직선 연결선 35333"/>
            <p:cNvCxnSpPr/>
            <p:nvPr/>
          </p:nvCxnSpPr>
          <p:spPr>
            <a:xfrm>
              <a:off x="4122012" y="2687167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5335" name="직선 연결선 35334"/>
            <p:cNvCxnSpPr/>
            <p:nvPr/>
          </p:nvCxnSpPr>
          <p:spPr>
            <a:xfrm>
              <a:off x="4122012" y="3879150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00" name="Group 1"/>
          <p:cNvGrpSpPr/>
          <p:nvPr/>
        </p:nvGrpSpPr>
        <p:grpSpPr>
          <a:xfrm>
            <a:off x="4122012" y="2687167"/>
            <a:ext cx="4166387" cy="1191983"/>
            <a:chOff x="4122012" y="2687167"/>
            <a:chExt cx="4166387" cy="1191983"/>
          </a:xfrm>
        </p:grpSpPr>
        <p:sp>
          <p:nvSpPr>
            <p:cNvPr id="36357" name="TextBox 36356"/>
            <p:cNvSpPr txBox="1"/>
            <p:nvPr/>
          </p:nvSpPr>
          <p:spPr>
            <a:xfrm>
              <a:off x="5583817" y="2861764"/>
              <a:ext cx="1193546" cy="7840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QnA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6358" name="직선 연결선 36357"/>
            <p:cNvCxnSpPr/>
            <p:nvPr/>
          </p:nvCxnSpPr>
          <p:spPr>
            <a:xfrm>
              <a:off x="4122012" y="2687167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6359" name="직선 연결선 36358"/>
            <p:cNvCxnSpPr/>
            <p:nvPr/>
          </p:nvCxnSpPr>
          <p:spPr>
            <a:xfrm>
              <a:off x="4122012" y="3879150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3534700" y="2377659"/>
            <a:ext cx="4861650" cy="2155393"/>
            <a:chOff x="3534700" y="2377659"/>
            <a:chExt cx="4861650" cy="2155393"/>
          </a:xfrm>
        </p:grpSpPr>
        <p:grpSp>
          <p:nvGrpSpPr>
            <p:cNvPr id="6149" name="Group 1"/>
            <p:cNvGrpSpPr/>
            <p:nvPr/>
          </p:nvGrpSpPr>
          <p:grpSpPr>
            <a:xfrm>
              <a:off x="3534700" y="2377659"/>
              <a:ext cx="4861650" cy="1077724"/>
              <a:chOff x="3534700" y="2377659"/>
              <a:chExt cx="4861650" cy="1077724"/>
            </a:xfrm>
          </p:grpSpPr>
          <p:sp>
            <p:nvSpPr>
              <p:cNvPr id="6150" name="TextBox 6149"/>
              <p:cNvSpPr txBox="1"/>
              <p:nvPr/>
            </p:nvSpPr>
            <p:spPr>
              <a:xfrm>
                <a:off x="4279138" y="2377659"/>
                <a:ext cx="3372773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01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6151" name="직선 연결선 615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6152" name="TextBox 6151"/>
            <p:cNvSpPr txBox="1"/>
            <p:nvPr/>
          </p:nvSpPr>
          <p:spPr>
            <a:xfrm>
              <a:off x="3974375" y="3747421"/>
              <a:ext cx="3982301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 dirty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종합설계 개요</a:t>
              </a:r>
              <a:endParaRPr kumimoji="1" lang="ko-KR" altLang="en-US" sz="4500" b="0" i="0" dirty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7174" name="TextBox 7173"/>
            <p:cNvSpPr txBox="1"/>
            <p:nvPr/>
          </p:nvSpPr>
          <p:spPr>
            <a:xfrm>
              <a:off x="266640" y="265077"/>
              <a:ext cx="2644299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 종합설계 개요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175" name="직선 연결선 7174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sp>
          <p:nvSpPr>
            <p:cNvPr id="7176" name="TextBox 7175"/>
            <p:cNvSpPr txBox="1"/>
            <p:nvPr/>
          </p:nvSpPr>
          <p:spPr>
            <a:xfrm>
              <a:off x="266640" y="798358"/>
              <a:ext cx="1274537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 dirty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 배경</a:t>
              </a:r>
              <a:endParaRPr kumimoji="0" lang="ko-KR" altLang="en-US" sz="2000" b="1" i="0" dirty="0">
                <a:solidFill>
                  <a:srgbClr val="80808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177" name="직선 연결선 7176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" name="모서리가 둥근 직사각형 1"/>
          <p:cNvSpPr/>
          <p:nvPr/>
        </p:nvSpPr>
        <p:spPr>
          <a:xfrm>
            <a:off x="0" y="1986871"/>
            <a:ext cx="6669835" cy="3817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57866"/>
              </p:ext>
            </p:extLst>
          </p:nvPr>
        </p:nvGraphicFramePr>
        <p:xfrm>
          <a:off x="6694814" y="1842818"/>
          <a:ext cx="5008971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47708882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425999258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79467910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334603514"/>
                    </a:ext>
                  </a:extLst>
                </a:gridCol>
                <a:gridCol w="1127851">
                  <a:extLst>
                    <a:ext uri="{9D8B030D-6E8A-4147-A177-3AD203B41FA5}">
                      <a16:colId xmlns:a16="http://schemas.microsoft.com/office/drawing/2014/main" val="2420198817"/>
                    </a:ext>
                  </a:extLst>
                </a:gridCol>
              </a:tblGrid>
              <a:tr h="5367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지속성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수집성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수용성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위조</a:t>
                      </a:r>
                      <a:r>
                        <a:rPr lang="en-US" altLang="ko-KR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변조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4848585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지문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2592105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753983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194315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415822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56437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7540" y="1751793"/>
            <a:ext cx="5257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생체 인식 기술의 인식률 향상에는 여러가지 방법이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인식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인식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인식의 인식률 향상은 효율성이 떨어짐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여러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인식을 통해 최종 인식률을 향상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시키는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구상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생체 인식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생체인식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멀티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인식을 활용하기 위한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9221" name="TextBox 9220"/>
            <p:cNvSpPr txBox="1"/>
            <p:nvPr/>
          </p:nvSpPr>
          <p:spPr>
            <a:xfrm>
              <a:off x="266640" y="265077"/>
              <a:ext cx="2644299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 dirty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 종합설계 개요</a:t>
              </a:r>
              <a:endParaRPr kumimoji="0" lang="ko-KR" altLang="en-US" sz="2500" b="1" i="0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9222" name="직선 연결선 922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sp>
          <p:nvSpPr>
            <p:cNvPr id="9223" name="TextBox 9222"/>
            <p:cNvSpPr txBox="1"/>
            <p:nvPr/>
          </p:nvSpPr>
          <p:spPr>
            <a:xfrm>
              <a:off x="285674" y="799106"/>
              <a:ext cx="2856872" cy="400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ju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 dirty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 개발 </a:t>
              </a:r>
              <a:r>
                <a:rPr kumimoji="0" lang="ko-KR" altLang="en-US" sz="2000" b="1" i="0" baseline="0" dirty="0" smtClean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기능 </a:t>
              </a:r>
              <a:r>
                <a:rPr lang="ko-KR" altLang="en-US" sz="2000" b="1" dirty="0" smtClean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</a:t>
              </a:r>
              <a:r>
                <a:rPr kumimoji="0" lang="ko-KR" altLang="en-US" sz="2000" b="1" i="0" baseline="0" dirty="0" smtClean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목적</a:t>
              </a:r>
              <a:endParaRPr kumimoji="0" lang="ko-KR" altLang="en-US" sz="2000" b="1" i="0" dirty="0">
                <a:solidFill>
                  <a:srgbClr val="80808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9224" name="직선 연결선 9223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9225" name="TextBox 9224"/>
          <p:cNvSpPr txBox="1"/>
          <p:nvPr/>
        </p:nvSpPr>
        <p:spPr>
          <a:xfrm>
            <a:off x="6813886" y="5579890"/>
            <a:ext cx="4154409" cy="507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defTabSz="1028836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kumimoji="1" lang="ko-KR" altLang="en-US" dirty="0" err="1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모달을</a:t>
            </a: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금고의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보안성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88789" y="967912"/>
            <a:ext cx="2952090" cy="3995343"/>
            <a:chOff x="979702" y="1799946"/>
            <a:chExt cx="2952090" cy="3995343"/>
          </a:xfrm>
        </p:grpSpPr>
        <p:graphicFrame>
          <p:nvGraphicFramePr>
            <p:cNvPr id="5" name="다이어그램 4"/>
            <p:cNvGraphicFramePr/>
            <p:nvPr>
              <p:extLst>
                <p:ext uri="{D42A27DB-BD31-4B8C-83A1-F6EECF244321}">
                  <p14:modId xmlns:p14="http://schemas.microsoft.com/office/powerpoint/2010/main" val="1840673329"/>
                </p:ext>
              </p:extLst>
            </p:nvPr>
          </p:nvGraphicFramePr>
          <p:xfrm>
            <a:off x="979702" y="1799946"/>
            <a:ext cx="2952090" cy="38174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모서리가 둥근 직사각형 5"/>
            <p:cNvSpPr/>
            <p:nvPr/>
          </p:nvSpPr>
          <p:spPr>
            <a:xfrm>
              <a:off x="1346398" y="5400778"/>
              <a:ext cx="2218699" cy="394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멀티 </a:t>
              </a:r>
              <a:r>
                <a:rPr lang="ko-KR" altLang="en-US" b="1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모달</a:t>
              </a:r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구현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4" name="십자형 3"/>
          <p:cNvSpPr/>
          <p:nvPr/>
        </p:nvSpPr>
        <p:spPr>
          <a:xfrm>
            <a:off x="5890031" y="3071752"/>
            <a:ext cx="504189" cy="576217"/>
          </a:xfrm>
          <a:prstGeom prst="plus">
            <a:avLst>
              <a:gd name="adj" fmla="val 382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781743" y="1324675"/>
            <a:ext cx="2218699" cy="3677798"/>
            <a:chOff x="7574184" y="1098917"/>
            <a:chExt cx="2218699" cy="3677798"/>
          </a:xfrm>
        </p:grpSpPr>
        <p:pic>
          <p:nvPicPr>
            <p:cNvPr id="1026" name="Picture 2" descr="https://t1.daumcdn.net/cfile/tistory/266EE04F58B298A53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24" b="89881" l="0" r="100000">
                          <a14:foregroundMark x1="6000" y1="48512" x2="11429" y2="47321"/>
                          <a14:foregroundMark x1="25714" y1="37202" x2="24714" y2="37202"/>
                          <a14:foregroundMark x1="20857" y1="45833" x2="20857" y2="45833"/>
                          <a14:foregroundMark x1="32286" y1="47024" x2="32286" y2="47024"/>
                          <a14:foregroundMark x1="26571" y1="60417" x2="26571" y2="60417"/>
                          <a14:foregroundMark x1="5571" y1="47024" x2="11857" y2="54167"/>
                          <a14:foregroundMark x1="3571" y1="44345" x2="3857" y2="53274"/>
                          <a14:foregroundMark x1="4000" y1="55060" x2="13429" y2="55060"/>
                          <a14:foregroundMark x1="13000" y1="44048" x2="13286" y2="53274"/>
                          <a14:foregroundMark x1="13571" y1="43750" x2="13571" y2="50893"/>
                          <a14:foregroundMark x1="12143" y1="42560" x2="14143" y2="43155"/>
                          <a14:foregroundMark x1="78714" y1="50298" x2="78714" y2="50298"/>
                          <a14:foregroundMark x1="77857" y1="36310" x2="77286" y2="53869"/>
                          <a14:foregroundMark x1="75714" y1="46726" x2="76714" y2="60119"/>
                          <a14:foregroundMark x1="75286" y1="33929" x2="78286" y2="33929"/>
                          <a14:foregroundMark x1="94286" y1="43452" x2="94286" y2="54167"/>
                          <a14:foregroundMark x1="3571" y1="56845" x2="13857" y2="56845"/>
                          <a14:foregroundMark x1="14143" y1="45536" x2="14143" y2="55952"/>
                          <a14:foregroundMark x1="3286" y1="45238" x2="3286" y2="54464"/>
                          <a14:foregroundMark x1="3429" y1="41667" x2="13571" y2="41369"/>
                          <a14:foregroundMark x1="14000" y1="41667" x2="14286" y2="41964"/>
                          <a14:foregroundMark x1="52286" y1="43750" x2="52286" y2="43750"/>
                          <a14:foregroundMark x1="54857" y1="51786" x2="54857" y2="51786"/>
                          <a14:foregroundMark x1="50286" y1="52976" x2="50286" y2="52976"/>
                          <a14:foregroundMark x1="48286" y1="49702" x2="48286" y2="49702"/>
                          <a14:foregroundMark x1="48286" y1="47917" x2="54286" y2="45833"/>
                          <a14:foregroundMark x1="54857" y1="56250" x2="54286" y2="63690"/>
                          <a14:foregroundMark x1="54286" y1="63988" x2="46714" y2="63393"/>
                          <a14:foregroundMark x1="49143" y1="38095" x2="53714" y2="36905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62" r="33882"/>
            <a:stretch/>
          </p:blipFill>
          <p:spPr bwMode="auto">
            <a:xfrm>
              <a:off x="7642696" y="1098917"/>
              <a:ext cx="2081673" cy="3166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7574184" y="4382204"/>
              <a:ext cx="2218699" cy="394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보안성</a:t>
              </a:r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강화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085" y="5372141"/>
            <a:ext cx="5716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28836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생체 인식 </a:t>
            </a:r>
            <a:r>
              <a:rPr kumimoji="1" lang="en-US" altLang="ko-KR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이용해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멀티모달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알고리즘을 설계하여 최적의 인식률을 도출 및 인식률을 증가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10245" name="TextBox 10244"/>
            <p:cNvSpPr txBox="1"/>
            <p:nvPr/>
          </p:nvSpPr>
          <p:spPr>
            <a:xfrm>
              <a:off x="266640" y="265077"/>
              <a:ext cx="2644299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01 종합설계 개요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0246" name="직선 연결선 10245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sp>
          <p:nvSpPr>
            <p:cNvPr id="10247" name="TextBox 10246"/>
            <p:cNvSpPr txBox="1"/>
            <p:nvPr/>
          </p:nvSpPr>
          <p:spPr>
            <a:xfrm>
              <a:off x="285674" y="798358"/>
              <a:ext cx="1860230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연구 개발 효과</a:t>
              </a:r>
              <a:endParaRPr kumimoji="0" lang="ko-KR" altLang="en-US" sz="2000" b="1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0248" name="직선 연결선 10247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18" name="그룹 17"/>
          <p:cNvGrpSpPr/>
          <p:nvPr/>
        </p:nvGrpSpPr>
        <p:grpSpPr>
          <a:xfrm>
            <a:off x="1116248" y="1515718"/>
            <a:ext cx="9659125" cy="1626590"/>
            <a:chOff x="1116248" y="1515718"/>
            <a:chExt cx="9659125" cy="162659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588788" y="1799947"/>
              <a:ext cx="9186585" cy="134236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21705" y="2080384"/>
              <a:ext cx="3852705" cy="967830"/>
              <a:chOff x="907675" y="1820764"/>
              <a:chExt cx="4579531" cy="1077806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907675" y="1820764"/>
                <a:ext cx="4579531" cy="1077806"/>
                <a:chOff x="5085241" y="1343384"/>
                <a:chExt cx="6916195" cy="1617728"/>
              </a:xfrm>
            </p:grpSpPr>
            <p:pic>
              <p:nvPicPr>
                <p:cNvPr id="2050" name="Picture 2" descr="인식 아이콘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6154" l="0" r="99556">
                              <a14:foregroundMark x1="26000" y1="9188" x2="25333" y2="28632"/>
                              <a14:foregroundMark x1="17556" y1="32906" x2="30444" y2="33761"/>
                              <a14:foregroundMark x1="18889" y1="68376" x2="37778" y2="68162"/>
                              <a14:foregroundMark x1="25333" y1="75000" x2="25333" y2="75000"/>
                              <a14:foregroundMark x1="61778" y1="11752" x2="90222" y2="29701"/>
                              <a14:foregroundMark x1="88444" y1="9402" x2="62667" y2="36752"/>
                              <a14:foregroundMark x1="75778" y1="6410" x2="73556" y2="42521"/>
                              <a14:foregroundMark x1="58444" y1="26068" x2="91333" y2="24145"/>
                              <a14:foregroundMark x1="89556" y1="14316" x2="92000" y2="20513"/>
                              <a14:foregroundMark x1="58889" y1="30556" x2="86222" y2="36325"/>
                              <a14:foregroundMark x1="61556" y1="37179" x2="84444" y2="40812"/>
                              <a14:foregroundMark x1="62222" y1="18590" x2="58444" y2="2457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20" b="53096"/>
                <a:stretch/>
              </p:blipFill>
              <p:spPr bwMode="auto">
                <a:xfrm>
                  <a:off x="5085241" y="1402448"/>
                  <a:ext cx="1440540" cy="144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인식 아이콘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6154" l="0" r="99556">
                              <a14:foregroundMark x1="26000" y1="9188" x2="25333" y2="28632"/>
                              <a14:foregroundMark x1="17556" y1="32906" x2="30444" y2="33761"/>
                              <a14:foregroundMark x1="18889" y1="68376" x2="37778" y2="68162"/>
                              <a14:foregroundMark x1="25333" y1="75000" x2="25333" y2="75000"/>
                              <a14:foregroundMark x1="61778" y1="11752" x2="90222" y2="29701"/>
                              <a14:foregroundMark x1="88444" y1="9402" x2="62667" y2="36752"/>
                              <a14:foregroundMark x1="75778" y1="6410" x2="73556" y2="42521"/>
                              <a14:foregroundMark x1="58444" y1="26068" x2="91333" y2="24145"/>
                              <a14:foregroundMark x1="89556" y1="14316" x2="92000" y2="20513"/>
                              <a14:foregroundMark x1="58889" y1="30556" x2="86222" y2="36325"/>
                              <a14:foregroundMark x1="61556" y1="37179" x2="84444" y2="40812"/>
                              <a14:foregroundMark x1="62222" y1="18590" x2="58444" y2="2457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9249" r="48780"/>
                <a:stretch/>
              </p:blipFill>
              <p:spPr bwMode="auto">
                <a:xfrm>
                  <a:off x="7823069" y="1343384"/>
                  <a:ext cx="1512567" cy="15586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인식 아이콘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6154" l="0" r="99556">
                              <a14:foregroundMark x1="26000" y1="9188" x2="25333" y2="28632"/>
                              <a14:foregroundMark x1="17556" y1="32906" x2="30444" y2="33761"/>
                              <a14:foregroundMark x1="18889" y1="68376" x2="37778" y2="68162"/>
                              <a14:foregroundMark x1="25333" y1="75000" x2="25333" y2="75000"/>
                              <a14:foregroundMark x1="61778" y1="11752" x2="90222" y2="29701"/>
                              <a14:foregroundMark x1="88444" y1="9402" x2="62667" y2="36752"/>
                              <a14:foregroundMark x1="75778" y1="6410" x2="73556" y2="42521"/>
                              <a14:foregroundMark x1="58444" y1="26068" x2="91333" y2="24145"/>
                              <a14:foregroundMark x1="89556" y1="14316" x2="92000" y2="20513"/>
                              <a14:foregroundMark x1="58889" y1="30556" x2="86222" y2="36325"/>
                              <a14:foregroundMark x1="61556" y1="37179" x2="84444" y2="40812"/>
                              <a14:foregroundMark x1="62222" y1="18590" x2="58444" y2="2457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659" t="49249"/>
                <a:stretch/>
              </p:blipFill>
              <p:spPr bwMode="auto">
                <a:xfrm>
                  <a:off x="10632924" y="1402448"/>
                  <a:ext cx="1368512" cy="15586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" name="십자형 4"/>
              <p:cNvSpPr/>
              <p:nvPr/>
            </p:nvSpPr>
            <p:spPr>
              <a:xfrm>
                <a:off x="2102956" y="2123910"/>
                <a:ext cx="376127" cy="432162"/>
              </a:xfrm>
              <a:prstGeom prst="plus">
                <a:avLst>
                  <a:gd name="adj" fmla="val 3513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십자형 16"/>
              <p:cNvSpPr/>
              <p:nvPr/>
            </p:nvSpPr>
            <p:spPr>
              <a:xfrm>
                <a:off x="3965402" y="2123910"/>
                <a:ext cx="376127" cy="432162"/>
              </a:xfrm>
              <a:prstGeom prst="plus">
                <a:avLst>
                  <a:gd name="adj" fmla="val 3513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6306064" y="1999234"/>
              <a:ext cx="4236304" cy="9437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1028836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/>
              </a:pP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단일 인식 대비 인식률 강화 </a:t>
              </a:r>
              <a:endParaRPr kumimoji="1" lang="en-US" altLang="ko-KR" sz="200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  <a:p>
              <a:pPr lvl="0" defTabSz="1028836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/>
              </a:pPr>
              <a:r>
                <a:rPr kumimoji="1" lang="ko-KR" altLang="en-US" sz="2000" dirty="0" err="1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멀티모달을</a:t>
              </a: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 통한 금고 </a:t>
              </a:r>
              <a:r>
                <a:rPr kumimoji="1" lang="ko-KR" altLang="en-US" sz="2000" dirty="0" err="1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보안성</a:t>
              </a: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 강화</a:t>
              </a:r>
              <a:endParaRPr kumimoji="1" lang="en-US" altLang="ko-KR" sz="200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116248" y="1515718"/>
              <a:ext cx="864324" cy="864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6248" y="3328651"/>
            <a:ext cx="9659125" cy="1389175"/>
            <a:chOff x="1116248" y="3236328"/>
            <a:chExt cx="9659125" cy="138917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588789" y="3520556"/>
              <a:ext cx="9186584" cy="11049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16248" y="3236328"/>
              <a:ext cx="9452546" cy="1389175"/>
              <a:chOff x="1116248" y="3236328"/>
              <a:chExt cx="9452546" cy="1389175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116248" y="3236328"/>
                <a:ext cx="864324" cy="864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endParaRPr lang="ko-KR" altLang="en-US" sz="2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2052" name="Picture 4" descr="모노톤 아이콘 (시리즈) 3139730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foregroundMark x1="50444" y1="51282" x2="50667" y2="655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4630" y="3567076"/>
                <a:ext cx="1017718" cy="10584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3486406" y="3714577"/>
                <a:ext cx="7082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1028836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>
                      <a:alpha val="100000"/>
                    </a:srgbClr>
                  </a:buClr>
                  <a:buSzPct val="100000"/>
                  <a:defRPr/>
                </a:pP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금고의 </a:t>
                </a:r>
                <a:r>
                  <a:rPr lang="ko-KR" altLang="en-US" sz="20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해제 장치 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제거 </a:t>
                </a:r>
                <a:r>
                  <a: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+ </a:t>
                </a:r>
                <a:r>
                  <a:rPr lang="ko-KR" altLang="en-US" sz="20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어플에서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제어를 통한 </a:t>
                </a:r>
                <a:r>
                  <a:rPr lang="ko-KR" altLang="en-US" sz="20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방도성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강화 </a:t>
                </a:r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1116248" y="4911541"/>
            <a:ext cx="9659124" cy="1603252"/>
            <a:chOff x="1116248" y="4931903"/>
            <a:chExt cx="9659124" cy="160325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594157" y="5262651"/>
              <a:ext cx="9181215" cy="127250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91476" y="5497459"/>
              <a:ext cx="4104009" cy="5975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028836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/>
              </a:pPr>
              <a:r>
                <a:rPr kumimoji="1" lang="en-US" altLang="ko-KR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3-Tier </a:t>
              </a: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통한 체계적인 시스템 구축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1116248" y="4931903"/>
              <a:ext cx="864324" cy="864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2206286" y="5588222"/>
              <a:ext cx="766451" cy="766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4345137" y="5588222"/>
              <a:ext cx="766453" cy="766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3223650" y="5588222"/>
              <a:ext cx="767679" cy="766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3382318" y="2377659"/>
            <a:ext cx="5166414" cy="2155393"/>
            <a:chOff x="3382318" y="2377659"/>
            <a:chExt cx="5166413" cy="2155393"/>
          </a:xfrm>
        </p:grpSpPr>
        <p:grpSp>
          <p:nvGrpSpPr>
            <p:cNvPr id="11269" name="Group 1"/>
            <p:cNvGrpSpPr/>
            <p:nvPr/>
          </p:nvGrpSpPr>
          <p:grpSpPr>
            <a:xfrm>
              <a:off x="3534700" y="2377659"/>
              <a:ext cx="4861650" cy="1077724"/>
              <a:chOff x="3534700" y="2377659"/>
              <a:chExt cx="4861650" cy="1077724"/>
            </a:xfrm>
          </p:grpSpPr>
          <p:sp>
            <p:nvSpPr>
              <p:cNvPr id="11270" name="TextBox 11269"/>
              <p:cNvSpPr txBox="1"/>
              <p:nvPr/>
            </p:nvSpPr>
            <p:spPr>
              <a:xfrm>
                <a:off x="4279138" y="2377659"/>
                <a:ext cx="3372773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02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11271" name="직선 연결선 1127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11272" name="TextBox 11271"/>
            <p:cNvSpPr txBox="1"/>
            <p:nvPr/>
          </p:nvSpPr>
          <p:spPr>
            <a:xfrm>
              <a:off x="3382318" y="3747421"/>
              <a:ext cx="5166414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관련 연구 및 사례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14341" name="TextBox 14340"/>
            <p:cNvSpPr txBox="1"/>
            <p:nvPr/>
          </p:nvSpPr>
          <p:spPr>
            <a:xfrm>
              <a:off x="266640" y="265077"/>
              <a:ext cx="3166472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02 관련 연구 및 사례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4342" name="직선 연결선 1434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4343" name="직선 연결선 1434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14344" name="TextBox 14343"/>
          <p:cNvSpPr txBox="1"/>
          <p:nvPr/>
        </p:nvSpPr>
        <p:spPr>
          <a:xfrm>
            <a:off x="235257" y="798357"/>
            <a:ext cx="3118161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기존 사례 대비 강화 </a:t>
            </a:r>
            <a:r>
              <a:rPr kumimoji="0" lang="ko-KR" altLang="en-US" sz="2000" b="1" i="0" baseline="0" dirty="0" smtClean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기능</a:t>
            </a:r>
            <a:endParaRPr kumimoji="0" lang="ko-KR" altLang="en-US" sz="2000" b="1" i="0" dirty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45057"/>
              </p:ext>
            </p:extLst>
          </p:nvPr>
        </p:nvGraphicFramePr>
        <p:xfrm>
          <a:off x="475513" y="1675243"/>
          <a:ext cx="535088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869">
                  <a:extLst>
                    <a:ext uri="{9D8B030D-6E8A-4147-A177-3AD203B41FA5}">
                      <a16:colId xmlns:a16="http://schemas.microsoft.com/office/drawing/2014/main" val="2290946834"/>
                    </a:ext>
                  </a:extLst>
                </a:gridCol>
                <a:gridCol w="1996492">
                  <a:extLst>
                    <a:ext uri="{9D8B030D-6E8A-4147-A177-3AD203B41FA5}">
                      <a16:colId xmlns:a16="http://schemas.microsoft.com/office/drawing/2014/main" val="910973504"/>
                    </a:ext>
                  </a:extLst>
                </a:gridCol>
                <a:gridCol w="2507522">
                  <a:extLst>
                    <a:ext uri="{9D8B030D-6E8A-4147-A177-3AD203B41FA5}">
                      <a16:colId xmlns:a16="http://schemas.microsoft.com/office/drawing/2014/main" val="3616761498"/>
                    </a:ext>
                  </a:extLst>
                </a:gridCol>
              </a:tblGrid>
              <a:tr h="81295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생체 인식 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69144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지문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비용 저렴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우수한 안정성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지문 손상 및 미 추출 가능성 존재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126768"/>
                  </a:ext>
                </a:extLst>
              </a:tr>
              <a:tr h="7233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얼굴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쉽고 빠르고 비용 저렴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조명 및 자세에 영향을 받을 정도로 정확도가 낮음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70323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홍채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위조 불가능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강한 빛에 영향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스마트폰으로 활용 시 불편함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71186"/>
                  </a:ext>
                </a:extLst>
              </a:tr>
              <a:tr h="7233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다중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</a:t>
                      </a:r>
                      <a:r>
                        <a:rPr lang="ko-KR" altLang="en-US" baseline="0" dirty="0" smtClean="0"/>
                        <a:t>로 다른 인식  기술로 상호 보완이 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93622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b="8344"/>
          <a:stretch/>
        </p:blipFill>
        <p:spPr>
          <a:xfrm>
            <a:off x="6597808" y="1678061"/>
            <a:ext cx="4905375" cy="37365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69160" y="6103636"/>
            <a:ext cx="2383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인식별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32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266531" y="176262"/>
            <a:ext cx="3391863" cy="1057128"/>
            <a:chOff x="266640" y="198375"/>
            <a:chExt cx="3391863" cy="1057128"/>
          </a:xfrm>
        </p:grpSpPr>
        <p:sp>
          <p:nvSpPr>
            <p:cNvPr id="14341" name="TextBox 14340"/>
            <p:cNvSpPr txBox="1"/>
            <p:nvPr/>
          </p:nvSpPr>
          <p:spPr>
            <a:xfrm>
              <a:off x="266640" y="265077"/>
              <a:ext cx="3166472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 관련 연구 및 사례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4342" name="직선 연결선 1434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4343" name="직선 연결선 1434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14344" name="TextBox 14343"/>
          <p:cNvSpPr txBox="1"/>
          <p:nvPr/>
        </p:nvSpPr>
        <p:spPr>
          <a:xfrm>
            <a:off x="276826" y="776244"/>
            <a:ext cx="303480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>
                <a:solidFill>
                  <a:srgbClr val="80808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사례 대비 강화 기능</a:t>
            </a:r>
            <a:endParaRPr kumimoji="0" lang="ko-KR" altLang="en-US" sz="2000" b="1" i="0" dirty="0">
              <a:solidFill>
                <a:srgbClr val="808080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1459" y="1319631"/>
            <a:ext cx="4969863" cy="3532090"/>
            <a:chOff x="475513" y="2030886"/>
            <a:chExt cx="5329998" cy="38894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6188" t="5317" r="2226" b="5134"/>
            <a:stretch/>
          </p:blipFill>
          <p:spPr>
            <a:xfrm>
              <a:off x="475513" y="2030886"/>
              <a:ext cx="5329998" cy="388945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75513" y="4939979"/>
              <a:ext cx="576216" cy="360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얼굴</a:t>
              </a:r>
              <a:endPara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5513" y="3611511"/>
              <a:ext cx="576216" cy="360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홍채</a:t>
              </a:r>
              <a:endPara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5513" y="2312631"/>
              <a:ext cx="576216" cy="360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지문</a:t>
              </a:r>
              <a:endPara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03050"/>
              </p:ext>
            </p:extLst>
          </p:nvPr>
        </p:nvGraphicFramePr>
        <p:xfrm>
          <a:off x="6021592" y="1527591"/>
          <a:ext cx="5546079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289">
                  <a:extLst>
                    <a:ext uri="{9D8B030D-6E8A-4147-A177-3AD203B41FA5}">
                      <a16:colId xmlns:a16="http://schemas.microsoft.com/office/drawing/2014/main" val="2290946834"/>
                    </a:ext>
                  </a:extLst>
                </a:gridCol>
                <a:gridCol w="3916790">
                  <a:extLst>
                    <a:ext uri="{9D8B030D-6E8A-4147-A177-3AD203B41FA5}">
                      <a16:colId xmlns:a16="http://schemas.microsoft.com/office/drawing/2014/main" val="910973504"/>
                    </a:ext>
                  </a:extLst>
                </a:gridCol>
              </a:tblGrid>
              <a:tr h="3218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다중 생체 </a:t>
                      </a:r>
                      <a:endParaRPr lang="en-US" altLang="ko-KR" dirty="0" smtClean="0"/>
                    </a:p>
                    <a:p>
                      <a:pPr algn="just" latinLnBrk="1"/>
                      <a:r>
                        <a:rPr lang="ko-KR" altLang="en-US" dirty="0" smtClean="0"/>
                        <a:t>인식의 특징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69144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신뢰성 향상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각각의 독립적인 생체 인식 기술의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신뢰성 한계 극복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전체 인구의 </a:t>
                      </a:r>
                      <a:r>
                        <a:rPr lang="en-US" altLang="ko-KR" baseline="0" dirty="0" smtClean="0"/>
                        <a:t>5-10%</a:t>
                      </a:r>
                      <a:r>
                        <a:rPr lang="ko-KR" altLang="en-US" baseline="0" dirty="0" smtClean="0"/>
                        <a:t>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지문 인식 불가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126768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인식 성능 </a:t>
                      </a:r>
                      <a:endParaRPr lang="en-US" altLang="ko-KR" dirty="0" smtClean="0"/>
                    </a:p>
                    <a:p>
                      <a:pPr algn="just" latinLnBrk="1"/>
                      <a:r>
                        <a:rPr lang="ko-KR" altLang="en-US" dirty="0" smtClean="0"/>
                        <a:t>향상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인식으로 생체 특징을 추출하여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완벽한 인식 성능을 구현하기 어려움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70323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기능 향상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인식들의 장점들을 통해 상호 단점 보완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7118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81052" y="5035305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28836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</a:t>
            </a: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44316" y="5537642"/>
            <a:ext cx="9939726" cy="57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단일 생체인식 시스템이 독립적으로 사용되는 형태에서 판단 융합 다중 생체 인식 방식 </a:t>
            </a:r>
            <a:r>
              <a:rPr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활용</a:t>
            </a:r>
            <a:endParaRPr lang="en-US" altLang="ko-KR" dirty="0">
              <a:solidFill>
                <a:srgbClr val="000000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801</Words>
  <Application>Microsoft Office PowerPoint</Application>
  <PresentationFormat>사용자 지정</PresentationFormat>
  <Paragraphs>272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HY헤드라인M</vt:lpstr>
      <vt:lpstr>Symbol</vt:lpstr>
      <vt:lpstr>HY견고딕</vt:lpstr>
      <vt:lpstr>맑은 고딕</vt:lpstr>
      <vt:lpstr>Calibri</vt:lpstr>
      <vt:lpstr>Arial</vt:lpstr>
      <vt:lpstr>Wingdings</vt:lpstr>
      <vt:lpstr>한컴오피스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현정</cp:lastModifiedBy>
  <cp:revision>250</cp:revision>
  <dcterms:created xsi:type="dcterms:W3CDTF">2018-11-03T06:30:26Z</dcterms:created>
  <dcterms:modified xsi:type="dcterms:W3CDTF">2020-01-14T09:14:34Z</dcterms:modified>
  <cp:version>1100.0100.01</cp:version>
</cp:coreProperties>
</file>