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HK Grotesk Medium" charset="1" panose="00000600000000000000"/>
      <p:regular r:id="rId14"/>
    </p:embeddedFont>
    <p:embeddedFont>
      <p:font typeface="HK Grotesk Medium Bold" charset="1" panose="00000700000000000000"/>
      <p:regular r:id="rId15"/>
    </p:embeddedFont>
    <p:embeddedFont>
      <p:font typeface="HK Grotesk Medium Italics" charset="1" panose="00000600000000000000"/>
      <p:regular r:id="rId16"/>
    </p:embeddedFont>
    <p:embeddedFont>
      <p:font typeface="HK Grotesk Medium Bold Italics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sv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svg" Type="http://schemas.openxmlformats.org/officeDocument/2006/relationships/image"/><Relationship Id="rId3" Target="../media/image14.sv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Relationship Id="rId3" Target="../media/image4.svg" Type="http://schemas.openxmlformats.org/officeDocument/2006/relationships/image"/><Relationship Id="rId4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svg" Type="http://schemas.openxmlformats.org/officeDocument/2006/relationships/image"/><Relationship Id="rId3" Target="../media/image8.svg" Type="http://schemas.openxmlformats.org/officeDocument/2006/relationships/image"/><Relationship Id="rId4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34877" t="0" r="34877" b="0"/>
          <a:stretch>
            <a:fillRect/>
          </a:stretch>
        </p:blipFill>
        <p:spPr>
          <a:xfrm flipH="false" flipV="false" rot="0">
            <a:off x="0" y="0"/>
            <a:ext cx="4667045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4529354" y="0"/>
            <a:ext cx="13758646" cy="10287000"/>
          </a:xfrm>
          <a:prstGeom prst="rect">
            <a:avLst/>
          </a:prstGeom>
          <a:solidFill>
            <a:srgbClr val="292828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5198022" y="2462952"/>
            <a:ext cx="12421310" cy="5627796"/>
            <a:chOff x="0" y="0"/>
            <a:chExt cx="16561747" cy="750372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6200"/>
              <a:ext cx="16561747" cy="5495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690"/>
                </a:lnSpc>
              </a:pPr>
              <a:r>
                <a:rPr lang="en-US" sz="7899">
                  <a:solidFill>
                    <a:srgbClr val="A8D0F0"/>
                  </a:solidFill>
                  <a:latin typeface="HK Grotesk Medium"/>
                </a:rPr>
                <a:t>APLICACIÓN WEB</a:t>
              </a:r>
            </a:p>
            <a:p>
              <a:pPr algn="ctr">
                <a:lnSpc>
                  <a:spcPts val="6269"/>
                </a:lnSpc>
              </a:pPr>
            </a:p>
            <a:p>
              <a:pPr algn="ctr">
                <a:lnSpc>
                  <a:spcPts val="8580"/>
                </a:lnSpc>
              </a:pPr>
              <a:r>
                <a:rPr lang="en-US" sz="7799">
                  <a:solidFill>
                    <a:srgbClr val="FFFFFF"/>
                  </a:solidFill>
                  <a:latin typeface="HK Grotesk Medium"/>
                </a:rPr>
                <a:t>INGENIEROS AL PESO S.A.</a:t>
              </a:r>
            </a:p>
            <a:p>
              <a:pPr algn="ctr">
                <a:lnSpc>
                  <a:spcPts val="857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995179"/>
              <a:ext cx="16561747" cy="1508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90"/>
                </a:lnSpc>
              </a:pPr>
            </a:p>
            <a:p>
              <a:pPr algn="ctr">
                <a:lnSpc>
                  <a:spcPts val="2989"/>
                </a:lnSpc>
              </a:pPr>
              <a:r>
                <a:rPr lang="en-US" sz="2299">
                  <a:solidFill>
                    <a:srgbClr val="FFFFFF"/>
                  </a:solidFill>
                  <a:latin typeface="Roboto Bold"/>
                </a:rPr>
                <a:t>Grupo 11</a:t>
              </a:r>
              <a:r>
                <a:rPr lang="en-US" sz="2299">
                  <a:solidFill>
                    <a:srgbClr val="FFFFFF"/>
                  </a:solidFill>
                  <a:latin typeface="Roboto"/>
                </a:rPr>
                <a:t>:  Daniel Hernández Arcos, Jaime Jimeno Martín, Guillermo Vergel Gómez, Carlos Martínez Álvarez, Sergio Moreno Solera y Raquel Morales Ambrós.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-2136434" y="4995122"/>
            <a:ext cx="8112019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7"/>
              </a:lnSpc>
            </a:pPr>
            <a:r>
              <a:rPr lang="en-US" sz="2656">
                <a:solidFill>
                  <a:srgbClr val="2C5371"/>
                </a:solidFill>
                <a:latin typeface="HK Grotesk Medium Bold"/>
              </a:rPr>
              <a:t>PARTE WEB</a:t>
            </a:r>
            <a:r>
              <a:rPr lang="en-US" sz="2656">
                <a:solidFill>
                  <a:srgbClr val="292828"/>
                </a:solidFill>
                <a:latin typeface="HK Grotesk Medium Bold"/>
              </a:rPr>
              <a:t>      Páginas que componen la aplicación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005128" y="5893898"/>
            <a:ext cx="3420860" cy="3289591"/>
            <a:chOff x="0" y="0"/>
            <a:chExt cx="6488494" cy="623951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488494" cy="6239511"/>
            </a:xfrm>
            <a:custGeom>
              <a:avLst/>
              <a:gdLst/>
              <a:ahLst/>
              <a:cxnLst/>
              <a:rect r="r" b="b" t="t" l="l"/>
              <a:pathLst>
                <a:path h="6239511" w="6488494">
                  <a:moveTo>
                    <a:pt x="0" y="0"/>
                  </a:moveTo>
                  <a:lnTo>
                    <a:pt x="0" y="6239511"/>
                  </a:lnTo>
                  <a:lnTo>
                    <a:pt x="6488494" y="6239511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6178551"/>
                  </a:moveTo>
                  <a:lnTo>
                    <a:pt x="59690" y="6178551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6178551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005128" y="3401239"/>
            <a:ext cx="3420860" cy="2065367"/>
            <a:chOff x="0" y="0"/>
            <a:chExt cx="6488494" cy="391747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488494" cy="3917472"/>
            </a:xfrm>
            <a:custGeom>
              <a:avLst/>
              <a:gdLst/>
              <a:ahLst/>
              <a:cxnLst/>
              <a:rect r="r" b="b" t="t" l="l"/>
              <a:pathLst>
                <a:path h="3917472" w="6488494">
                  <a:moveTo>
                    <a:pt x="0" y="0"/>
                  </a:moveTo>
                  <a:lnTo>
                    <a:pt x="0" y="3917472"/>
                  </a:lnTo>
                  <a:lnTo>
                    <a:pt x="6488494" y="3917472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3856512"/>
                  </a:moveTo>
                  <a:lnTo>
                    <a:pt x="59690" y="3856512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3856512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838440" y="3881992"/>
            <a:ext cx="3420860" cy="2410372"/>
            <a:chOff x="0" y="0"/>
            <a:chExt cx="6488494" cy="4571857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488494" cy="4571857"/>
            </a:xfrm>
            <a:custGeom>
              <a:avLst/>
              <a:gdLst/>
              <a:ahLst/>
              <a:cxnLst/>
              <a:rect r="r" b="b" t="t" l="l"/>
              <a:pathLst>
                <a:path h="4571857" w="6488494">
                  <a:moveTo>
                    <a:pt x="0" y="0"/>
                  </a:moveTo>
                  <a:lnTo>
                    <a:pt x="0" y="4571857"/>
                  </a:lnTo>
                  <a:lnTo>
                    <a:pt x="6488494" y="4571857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4510898"/>
                  </a:moveTo>
                  <a:lnTo>
                    <a:pt x="59690" y="4510898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4510898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27336" y="5461882"/>
            <a:ext cx="3420860" cy="3796418"/>
            <a:chOff x="0" y="0"/>
            <a:chExt cx="6488494" cy="7200832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488494" cy="7200832"/>
            </a:xfrm>
            <a:custGeom>
              <a:avLst/>
              <a:gdLst/>
              <a:ahLst/>
              <a:cxnLst/>
              <a:rect r="r" b="b" t="t" l="l"/>
              <a:pathLst>
                <a:path h="7200832" w="6488494">
                  <a:moveTo>
                    <a:pt x="0" y="0"/>
                  </a:moveTo>
                  <a:lnTo>
                    <a:pt x="0" y="7200832"/>
                  </a:lnTo>
                  <a:lnTo>
                    <a:pt x="6488494" y="7200832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7139871"/>
                  </a:moveTo>
                  <a:lnTo>
                    <a:pt x="59690" y="7139871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7139872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636091" y="6144257"/>
            <a:ext cx="3420860" cy="3070023"/>
            <a:chOff x="0" y="0"/>
            <a:chExt cx="6488494" cy="5823047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488494" cy="5823047"/>
            </a:xfrm>
            <a:custGeom>
              <a:avLst/>
              <a:gdLst/>
              <a:ahLst/>
              <a:cxnLst/>
              <a:rect r="r" b="b" t="t" l="l"/>
              <a:pathLst>
                <a:path h="5823047" w="6488494">
                  <a:moveTo>
                    <a:pt x="0" y="0"/>
                  </a:moveTo>
                  <a:lnTo>
                    <a:pt x="0" y="5823047"/>
                  </a:lnTo>
                  <a:lnTo>
                    <a:pt x="6488494" y="5823047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5762087"/>
                  </a:moveTo>
                  <a:lnTo>
                    <a:pt x="59690" y="5762087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5762087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838440" y="6508801"/>
            <a:ext cx="3420860" cy="2749499"/>
            <a:chOff x="0" y="0"/>
            <a:chExt cx="6488494" cy="5215094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6488494" cy="5215094"/>
            </a:xfrm>
            <a:custGeom>
              <a:avLst/>
              <a:gdLst/>
              <a:ahLst/>
              <a:cxnLst/>
              <a:rect r="r" b="b" t="t" l="l"/>
              <a:pathLst>
                <a:path h="5215094" w="6488494">
                  <a:moveTo>
                    <a:pt x="0" y="0"/>
                  </a:moveTo>
                  <a:lnTo>
                    <a:pt x="0" y="5215094"/>
                  </a:lnTo>
                  <a:lnTo>
                    <a:pt x="6488494" y="5215094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5154133"/>
                  </a:moveTo>
                  <a:lnTo>
                    <a:pt x="59690" y="5154133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5154133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30600" y="1028700"/>
            <a:ext cx="1028700" cy="10287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3356667" y="3789166"/>
            <a:ext cx="2717782" cy="1291354"/>
            <a:chOff x="0" y="0"/>
            <a:chExt cx="3623709" cy="172180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3623709" cy="45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main.jsp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579645"/>
              <a:ext cx="3623709" cy="1142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72"/>
                </a:lnSpc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Página de inicio</a:t>
              </a: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Bienvenida + instrucciones</a:t>
              </a:r>
            </a:p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Para DESCONECTAR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987630" y="6739396"/>
            <a:ext cx="2717782" cy="1868421"/>
            <a:chOff x="0" y="0"/>
            <a:chExt cx="3623709" cy="2491227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28575"/>
              <a:ext cx="3623709" cy="455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29"/>
                </a:lnSpc>
                <a:spcBef>
                  <a:spcPct val="0"/>
                </a:spcBef>
              </a:pPr>
              <a:r>
                <a:rPr lang="en-US" sz="2099" spc="-20">
                  <a:solidFill>
                    <a:srgbClr val="292828"/>
                  </a:solidFill>
                  <a:latin typeface="HK Grotesk Medium Bold"/>
                </a:rPr>
                <a:t>informacion.jsp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579639"/>
              <a:ext cx="3623709" cy="1911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72"/>
                </a:lnSpc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Seleccionar si desea ver información de: </a:t>
              </a: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Empresas</a:t>
              </a: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Proyectos</a:t>
              </a:r>
            </a:p>
            <a:p>
              <a:pPr algn="l" marL="345440" indent="-34544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Trabajadores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356667" y="6421893"/>
            <a:ext cx="2717782" cy="2273310"/>
            <a:chOff x="0" y="0"/>
            <a:chExt cx="3623709" cy="3031080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28575"/>
              <a:ext cx="3623709" cy="1379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empresasRRHH.jsp</a:t>
              </a:r>
            </a:p>
            <a:p>
              <a:pPr>
                <a:lnSpc>
                  <a:spcPts val="2730"/>
                </a:lnSpc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trabajadoresRRHH.jsp</a:t>
              </a:r>
            </a:p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proyectosRRHH.jsp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504205"/>
              <a:ext cx="3623709" cy="1526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Tablas con la información correspondiente a cada página: empresas, trabajadores o proyectos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189979" y="4367258"/>
            <a:ext cx="2717782" cy="1291354"/>
            <a:chOff x="0" y="0"/>
            <a:chExt cx="3623709" cy="172180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28575"/>
              <a:ext cx="3623709" cy="45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peticiones.jsp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579645"/>
              <a:ext cx="3623709" cy="1142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72"/>
                </a:lnSpc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Visualizar las peticiones de los empleados.</a:t>
              </a:r>
            </a:p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Aceptarlas o denegarlas.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578875" y="5896607"/>
            <a:ext cx="2717782" cy="3022566"/>
            <a:chOff x="0" y="0"/>
            <a:chExt cx="3623709" cy="4030089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28575"/>
              <a:ext cx="3623709" cy="45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informe.jsp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579645"/>
              <a:ext cx="3623709" cy="3450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72"/>
                </a:lnSpc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Solicitar informes de: </a:t>
              </a: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Empleados</a:t>
              </a: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Proyectos</a:t>
              </a: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Empresas</a:t>
              </a:r>
            </a:p>
            <a:p>
              <a:pPr>
                <a:lnSpc>
                  <a:spcPts val="2272"/>
                </a:lnSpc>
              </a:pP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Con duración: </a:t>
              </a: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Semanal</a:t>
              </a: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Mensual </a:t>
              </a:r>
            </a:p>
            <a:p>
              <a:pPr algn="l" marL="345440" indent="-34544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Anual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189979" y="7179699"/>
            <a:ext cx="2717782" cy="1407704"/>
            <a:chOff x="0" y="0"/>
            <a:chExt cx="3623709" cy="1876938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28575"/>
              <a:ext cx="3623709" cy="1379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editEmpresa.jsp</a:t>
              </a:r>
            </a:p>
            <a:p>
              <a:pPr>
                <a:lnSpc>
                  <a:spcPts val="2730"/>
                </a:lnSpc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editProyecto.jsp</a:t>
              </a:r>
            </a:p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editEmpleado.jsp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1504205"/>
              <a:ext cx="3623709" cy="372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Modificar los datos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9147281" y="2418907"/>
            <a:ext cx="8112019" cy="51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027"/>
              </a:lnSpc>
            </a:pPr>
            <a:r>
              <a:rPr lang="en-US" sz="3356">
                <a:solidFill>
                  <a:srgbClr val="2C5371"/>
                </a:solidFill>
                <a:latin typeface="HK Grotesk Medium Bold"/>
              </a:rPr>
              <a:t>RECURSOS HUMANOS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29268" y="3926032"/>
            <a:ext cx="3420860" cy="1877343"/>
            <a:chOff x="0" y="0"/>
            <a:chExt cx="6488494" cy="356083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488494" cy="3560838"/>
            </a:xfrm>
            <a:custGeom>
              <a:avLst/>
              <a:gdLst/>
              <a:ahLst/>
              <a:cxnLst/>
              <a:rect r="r" b="b" t="t" l="l"/>
              <a:pathLst>
                <a:path h="3560838" w="6488494">
                  <a:moveTo>
                    <a:pt x="0" y="0"/>
                  </a:moveTo>
                  <a:lnTo>
                    <a:pt x="0" y="3560838"/>
                  </a:lnTo>
                  <a:lnTo>
                    <a:pt x="6488494" y="3560838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3499877"/>
                  </a:moveTo>
                  <a:lnTo>
                    <a:pt x="59690" y="3499877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3499877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760759" y="7396839"/>
            <a:ext cx="3420860" cy="1861461"/>
            <a:chOff x="0" y="0"/>
            <a:chExt cx="6488494" cy="353071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488494" cy="3530714"/>
            </a:xfrm>
            <a:custGeom>
              <a:avLst/>
              <a:gdLst/>
              <a:ahLst/>
              <a:cxnLst/>
              <a:rect r="r" b="b" t="t" l="l"/>
              <a:pathLst>
                <a:path h="3530714" w="6488494">
                  <a:moveTo>
                    <a:pt x="0" y="0"/>
                  </a:moveTo>
                  <a:lnTo>
                    <a:pt x="0" y="3530714"/>
                  </a:lnTo>
                  <a:lnTo>
                    <a:pt x="6488494" y="3530714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3469753"/>
                  </a:moveTo>
                  <a:lnTo>
                    <a:pt x="59690" y="3469753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3469754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125522" y="6847928"/>
            <a:ext cx="3420860" cy="2410372"/>
            <a:chOff x="0" y="0"/>
            <a:chExt cx="6488494" cy="457185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488494" cy="4571857"/>
            </a:xfrm>
            <a:custGeom>
              <a:avLst/>
              <a:gdLst/>
              <a:ahLst/>
              <a:cxnLst/>
              <a:rect r="r" b="b" t="t" l="l"/>
              <a:pathLst>
                <a:path h="4571857" w="6488494">
                  <a:moveTo>
                    <a:pt x="0" y="0"/>
                  </a:moveTo>
                  <a:lnTo>
                    <a:pt x="0" y="4571857"/>
                  </a:lnTo>
                  <a:lnTo>
                    <a:pt x="6488494" y="4571857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4510898"/>
                  </a:moveTo>
                  <a:lnTo>
                    <a:pt x="59690" y="4510898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4510898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835159" y="4644176"/>
            <a:ext cx="3420860" cy="1915217"/>
            <a:chOff x="0" y="0"/>
            <a:chExt cx="6488494" cy="363267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488494" cy="3632676"/>
            </a:xfrm>
            <a:custGeom>
              <a:avLst/>
              <a:gdLst/>
              <a:ahLst/>
              <a:cxnLst/>
              <a:rect r="r" b="b" t="t" l="l"/>
              <a:pathLst>
                <a:path h="3632676" w="6488494">
                  <a:moveTo>
                    <a:pt x="0" y="0"/>
                  </a:moveTo>
                  <a:lnTo>
                    <a:pt x="0" y="3632676"/>
                  </a:lnTo>
                  <a:lnTo>
                    <a:pt x="6488494" y="3632676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3571716"/>
                  </a:moveTo>
                  <a:lnTo>
                    <a:pt x="59690" y="3571716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3571716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429268" y="6188277"/>
            <a:ext cx="3420860" cy="3070023"/>
            <a:chOff x="0" y="0"/>
            <a:chExt cx="6488494" cy="5823047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488494" cy="5823047"/>
            </a:xfrm>
            <a:custGeom>
              <a:avLst/>
              <a:gdLst/>
              <a:ahLst/>
              <a:cxnLst/>
              <a:rect r="r" b="b" t="t" l="l"/>
              <a:pathLst>
                <a:path h="5823047" w="6488494">
                  <a:moveTo>
                    <a:pt x="0" y="0"/>
                  </a:moveTo>
                  <a:lnTo>
                    <a:pt x="0" y="5823047"/>
                  </a:lnTo>
                  <a:lnTo>
                    <a:pt x="6488494" y="5823047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5762087"/>
                  </a:moveTo>
                  <a:lnTo>
                    <a:pt x="59690" y="5762087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5762087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38440" y="6847928"/>
            <a:ext cx="3420860" cy="2410372"/>
            <a:chOff x="0" y="0"/>
            <a:chExt cx="6488494" cy="4571857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488494" cy="4571857"/>
            </a:xfrm>
            <a:custGeom>
              <a:avLst/>
              <a:gdLst/>
              <a:ahLst/>
              <a:cxnLst/>
              <a:rect r="r" b="b" t="t" l="l"/>
              <a:pathLst>
                <a:path h="4571857" w="6488494">
                  <a:moveTo>
                    <a:pt x="0" y="0"/>
                  </a:moveTo>
                  <a:lnTo>
                    <a:pt x="0" y="4571857"/>
                  </a:lnTo>
                  <a:lnTo>
                    <a:pt x="6488494" y="4571857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4510898"/>
                  </a:moveTo>
                  <a:lnTo>
                    <a:pt x="59690" y="4510898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4510898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97250" y="1215899"/>
            <a:ext cx="1028700" cy="10287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3112298" y="7725398"/>
            <a:ext cx="2717782" cy="1291354"/>
            <a:chOff x="0" y="0"/>
            <a:chExt cx="3623709" cy="172180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3623709" cy="45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main.jsp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579645"/>
              <a:ext cx="3623709" cy="1142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72"/>
                </a:lnSpc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Página de inicio</a:t>
              </a:r>
            </a:p>
            <a:p>
              <a:pPr>
                <a:lnSpc>
                  <a:spcPts val="2272"/>
                </a:lnSpc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Bienvenida + instrucciones</a:t>
              </a:r>
            </a:p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Para DESCONECTAR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780808" y="6908197"/>
            <a:ext cx="2717782" cy="1002814"/>
            <a:chOff x="0" y="0"/>
            <a:chExt cx="3623709" cy="133708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28575"/>
              <a:ext cx="3623709" cy="455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29"/>
                </a:lnSpc>
                <a:spcBef>
                  <a:spcPct val="0"/>
                </a:spcBef>
              </a:pPr>
              <a:r>
                <a:rPr lang="en-US" sz="2099" spc="-20">
                  <a:solidFill>
                    <a:srgbClr val="292828"/>
                  </a:solidFill>
                  <a:latin typeface="HK Grotesk Medium Bold"/>
                </a:rPr>
                <a:t>proyectos.jsp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579639"/>
              <a:ext cx="3623709" cy="757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Lista con los proyectos en los que están involucrados.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186698" y="4983872"/>
            <a:ext cx="2717782" cy="1002814"/>
            <a:chOff x="0" y="0"/>
            <a:chExt cx="3623709" cy="133708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28575"/>
              <a:ext cx="3623709" cy="455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29"/>
                </a:lnSpc>
                <a:spcBef>
                  <a:spcPct val="0"/>
                </a:spcBef>
              </a:pPr>
              <a:r>
                <a:rPr lang="en-US" sz="2099" spc="-20">
                  <a:solidFill>
                    <a:srgbClr val="292828"/>
                  </a:solidFill>
                  <a:latin typeface="HK Grotesk Medium Bold"/>
                </a:rPr>
                <a:t>solicitudes.jsp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579639"/>
              <a:ext cx="3623709" cy="757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Seleccionar el tipo de solicitud que deseen.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780808" y="4206376"/>
            <a:ext cx="2717782" cy="1291354"/>
            <a:chOff x="0" y="0"/>
            <a:chExt cx="3623709" cy="1721806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28575"/>
              <a:ext cx="3623709" cy="45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registro_diario.jsp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579644"/>
              <a:ext cx="3623709" cy="1142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Marcaje de entrada y salida al empezar y acabar la jornada laboral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477061" y="7136463"/>
            <a:ext cx="2717782" cy="714284"/>
            <a:chOff x="0" y="0"/>
            <a:chExt cx="3623709" cy="952378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3623709" cy="45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calendario.jsp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579645"/>
              <a:ext cx="3623709" cy="372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Visalizar calendario individual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189979" y="7136463"/>
            <a:ext cx="2717782" cy="1696239"/>
            <a:chOff x="0" y="0"/>
            <a:chExt cx="3623709" cy="2261652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28575"/>
              <a:ext cx="3623709" cy="13798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dias_libres_sol.jsp</a:t>
              </a:r>
            </a:p>
            <a:p>
              <a:pPr>
                <a:lnSpc>
                  <a:spcPts val="2730"/>
                </a:lnSpc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horas_sol.jsp</a:t>
              </a:r>
            </a:p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vacaciones_sol.jsp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1504205"/>
              <a:ext cx="3623709" cy="757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Solicitar en cada caso el periodo libre.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9144000" y="2411579"/>
            <a:ext cx="8112019" cy="51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027"/>
              </a:lnSpc>
            </a:pPr>
            <a:r>
              <a:rPr lang="en-US" sz="3356">
                <a:solidFill>
                  <a:srgbClr val="2C5371"/>
                </a:solidFill>
                <a:latin typeface="HK Grotesk Medium Bold"/>
              </a:rPr>
              <a:t>TRABAJADORES</a:t>
            </a:r>
          </a:p>
        </p:txBody>
      </p:sp>
      <p:sp>
        <p:nvSpPr>
          <p:cNvPr name="TextBox 34" id="34"/>
          <p:cNvSpPr txBox="true"/>
          <p:nvPr/>
        </p:nvSpPr>
        <p:spPr>
          <a:xfrm rot="-5400000">
            <a:off x="-2136434" y="4995122"/>
            <a:ext cx="8112019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7"/>
              </a:lnSpc>
            </a:pPr>
            <a:r>
              <a:rPr lang="en-US" sz="2656">
                <a:solidFill>
                  <a:srgbClr val="2C5371"/>
                </a:solidFill>
                <a:latin typeface="HK Grotesk Medium Bold"/>
              </a:rPr>
              <a:t>PARTE WEB</a:t>
            </a:r>
            <a:r>
              <a:rPr lang="en-US" sz="2656">
                <a:solidFill>
                  <a:srgbClr val="292828"/>
                </a:solidFill>
                <a:latin typeface="HK Grotesk Medium Bold"/>
              </a:rPr>
              <a:t>      Páginas que componen la aplicación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68899" y="1786609"/>
            <a:ext cx="8125315" cy="3358815"/>
            <a:chOff x="0" y="0"/>
            <a:chExt cx="10833754" cy="44784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8575"/>
              <a:ext cx="10833754" cy="580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28"/>
                </a:lnSpc>
                <a:spcBef>
                  <a:spcPct val="0"/>
                </a:spcBef>
              </a:pPr>
              <a:r>
                <a:rPr lang="en-US" sz="2714" spc="-27">
                  <a:solidFill>
                    <a:srgbClr val="292828"/>
                  </a:solidFill>
                  <a:latin typeface="HK Grotesk Medium Bold"/>
                </a:rPr>
                <a:t>PAQUETES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67659"/>
              <a:ext cx="10833754" cy="381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12"/>
                </a:lnSpc>
              </a:pPr>
              <a:r>
                <a:rPr lang="en-US" sz="1769">
                  <a:solidFill>
                    <a:srgbClr val="292828"/>
                  </a:solidFill>
                  <a:latin typeface="Roboto"/>
                </a:rPr>
                <a:t>"SOURCE PACKAGES"</a:t>
              </a:r>
            </a:p>
            <a:p>
              <a:pPr>
                <a:lnSpc>
                  <a:spcPts val="2512"/>
                </a:lnSpc>
              </a:pPr>
              <a:r>
                <a:rPr lang="en-US" sz="1769">
                  <a:solidFill>
                    <a:srgbClr val="292828"/>
                  </a:solidFill>
                  <a:latin typeface="Roboto"/>
                </a:rPr>
                <a:t>- Controller (todos los controladores)</a:t>
              </a:r>
            </a:p>
            <a:p>
              <a:pPr>
                <a:lnSpc>
                  <a:spcPts val="2512"/>
                </a:lnSpc>
              </a:pPr>
              <a:r>
                <a:rPr lang="en-US" sz="1769">
                  <a:solidFill>
                    <a:srgbClr val="292828"/>
                  </a:solidFill>
                  <a:latin typeface="Roboto"/>
                </a:rPr>
                <a:t>- Modelo (clases que se almacenan en la base de datos)</a:t>
              </a:r>
            </a:p>
            <a:p>
              <a:pPr>
                <a:lnSpc>
                  <a:spcPts val="2512"/>
                </a:lnSpc>
              </a:pPr>
              <a:r>
                <a:rPr lang="en-US" sz="1769">
                  <a:solidFill>
                    <a:srgbClr val="292828"/>
                  </a:solidFill>
                  <a:latin typeface="Roboto"/>
                </a:rPr>
                <a:t>- Útil (controlador de error, log, clase de inicio de conexión a la BBDD y los DAO)</a:t>
              </a:r>
            </a:p>
            <a:p>
              <a:pPr>
                <a:lnSpc>
                  <a:spcPts val="2512"/>
                </a:lnSpc>
              </a:pPr>
            </a:p>
            <a:p>
              <a:pPr>
                <a:lnSpc>
                  <a:spcPts val="2512"/>
                </a:lnSpc>
              </a:pPr>
              <a:r>
                <a:rPr lang="en-US" sz="1769">
                  <a:solidFill>
                    <a:srgbClr val="292828"/>
                  </a:solidFill>
                  <a:latin typeface="Roboto"/>
                </a:rPr>
                <a:t>"WEB PAGES" </a:t>
              </a:r>
            </a:p>
            <a:p>
              <a:pPr>
                <a:lnSpc>
                  <a:spcPts val="2512"/>
                </a:lnSpc>
              </a:pPr>
              <a:r>
                <a:rPr lang="en-US" sz="1769">
                  <a:solidFill>
                    <a:srgbClr val="292828"/>
                  </a:solidFill>
                  <a:latin typeface="Roboto"/>
                </a:rPr>
                <a:t>- Todos los archivos .jsp </a:t>
              </a:r>
            </a:p>
            <a:p>
              <a:pPr>
                <a:lnSpc>
                  <a:spcPts val="2512"/>
                </a:lnSpc>
              </a:pPr>
              <a:r>
                <a:rPr lang="en-US" sz="1769">
                  <a:solidFill>
                    <a:srgbClr val="292828"/>
                  </a:solidFill>
                  <a:latin typeface="Roboto"/>
                </a:rPr>
                <a:t>- Hoja de estilos .css</a:t>
              </a:r>
            </a:p>
            <a:p>
              <a:pPr algn="l" marL="0" indent="0" lvl="0">
                <a:lnSpc>
                  <a:spcPts val="2512"/>
                </a:lnSpc>
                <a:spcBef>
                  <a:spcPct val="0"/>
                </a:spcBef>
              </a:pPr>
              <a:r>
                <a:rPr lang="en-US" sz="1769">
                  <a:solidFill>
                    <a:srgbClr val="292828"/>
                  </a:solidFill>
                  <a:latin typeface="Roboto"/>
                </a:rPr>
                <a:t>- Funciones en JavaScript .js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52925" y="2720904"/>
            <a:ext cx="2049059" cy="14902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542596" y="6737014"/>
            <a:ext cx="1859389" cy="1565267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7268899" y="6737014"/>
            <a:ext cx="8125315" cy="1763377"/>
            <a:chOff x="0" y="0"/>
            <a:chExt cx="10833754" cy="235116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10833754" cy="580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28"/>
                </a:lnSpc>
                <a:spcBef>
                  <a:spcPct val="0"/>
                </a:spcBef>
              </a:pPr>
              <a:r>
                <a:rPr lang="en-US" sz="2714" spc="-27">
                  <a:solidFill>
                    <a:srgbClr val="292828"/>
                  </a:solidFill>
                  <a:latin typeface="HK Grotesk Medium Bold"/>
                </a:rPr>
                <a:t>FUNCIONAMIENTO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67659"/>
              <a:ext cx="10833754" cy="16835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12"/>
                </a:lnSpc>
                <a:spcBef>
                  <a:spcPct val="0"/>
                </a:spcBef>
              </a:pPr>
              <a:r>
                <a:rPr lang="en-US" sz="1769">
                  <a:solidFill>
                    <a:srgbClr val="292828"/>
                  </a:solidFill>
                  <a:latin typeface="Roboto"/>
                </a:rPr>
                <a:t>Cuando hay un </a:t>
              </a:r>
              <a:r>
                <a:rPr lang="en-US" sz="1769">
                  <a:solidFill>
                    <a:srgbClr val="292828"/>
                  </a:solidFill>
                  <a:latin typeface="Roboto"/>
                </a:rPr>
                <a:t> evento  en  la  página  web,  jsp,  éste  lanza  una  petición  a  los  servlets    que  a  su  vez interactúa con loscontroladores. Dentro la parte java, se convierte  la petición del servlet a los tipos que tenemos en la base de datos  y se opera a través de ella mediante los dao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-5400000">
            <a:off x="-2136434" y="4995122"/>
            <a:ext cx="8112019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7"/>
              </a:lnSpc>
            </a:pPr>
            <a:r>
              <a:rPr lang="en-US" sz="2656">
                <a:solidFill>
                  <a:srgbClr val="2C5371"/>
                </a:solidFill>
                <a:latin typeface="HK Grotesk Medium Bold"/>
              </a:rPr>
              <a:t>JAVA</a:t>
            </a:r>
            <a:r>
              <a:rPr lang="en-US" sz="2656">
                <a:solidFill>
                  <a:srgbClr val="292828"/>
                </a:solidFill>
                <a:latin typeface="HK Grotesk Medium Bold"/>
              </a:rPr>
              <a:t>      Conexión entre todas las partes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56745" cy="10287000"/>
          </a:xfrm>
          <a:prstGeom prst="rect">
            <a:avLst/>
          </a:prstGeom>
          <a:solidFill>
            <a:srgbClr val="292828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326129" y="498519"/>
            <a:ext cx="4811087" cy="882768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4828" y="4439285"/>
            <a:ext cx="3435866" cy="9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DIAGRAMA DE DESPLIEGUE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4828" y="3638494"/>
            <a:ext cx="753849" cy="586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A8D0F0"/>
                </a:solidFill>
                <a:latin typeface="HK Grotesk Medium"/>
              </a:rPr>
              <a:t>#4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56745" cy="10287000"/>
          </a:xfrm>
          <a:prstGeom prst="rect">
            <a:avLst/>
          </a:prstGeom>
          <a:solidFill>
            <a:srgbClr val="292828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5365184" y="1028700"/>
            <a:ext cx="3778816" cy="3944488"/>
            <a:chOff x="0" y="0"/>
            <a:chExt cx="7167444" cy="748168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7167444" cy="7481683"/>
            </a:xfrm>
            <a:custGeom>
              <a:avLst/>
              <a:gdLst/>
              <a:ahLst/>
              <a:cxnLst/>
              <a:rect r="r" b="b" t="t" l="l"/>
              <a:pathLst>
                <a:path h="7481683" w="7167444">
                  <a:moveTo>
                    <a:pt x="0" y="0"/>
                  </a:moveTo>
                  <a:lnTo>
                    <a:pt x="0" y="7481683"/>
                  </a:lnTo>
                  <a:lnTo>
                    <a:pt x="7167444" y="7481683"/>
                  </a:lnTo>
                  <a:lnTo>
                    <a:pt x="7167444" y="0"/>
                  </a:lnTo>
                  <a:lnTo>
                    <a:pt x="0" y="0"/>
                  </a:lnTo>
                  <a:close/>
                  <a:moveTo>
                    <a:pt x="7106484" y="7420722"/>
                  </a:moveTo>
                  <a:lnTo>
                    <a:pt x="59690" y="7420722"/>
                  </a:lnTo>
                  <a:lnTo>
                    <a:pt x="59690" y="59690"/>
                  </a:lnTo>
                  <a:lnTo>
                    <a:pt x="7106484" y="59690"/>
                  </a:lnTo>
                  <a:lnTo>
                    <a:pt x="7106484" y="7420723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65184" y="5315877"/>
            <a:ext cx="3778816" cy="3944488"/>
            <a:chOff x="0" y="0"/>
            <a:chExt cx="7167444" cy="748168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7167444" cy="7481683"/>
            </a:xfrm>
            <a:custGeom>
              <a:avLst/>
              <a:gdLst/>
              <a:ahLst/>
              <a:cxnLst/>
              <a:rect r="r" b="b" t="t" l="l"/>
              <a:pathLst>
                <a:path h="7481683" w="7167444">
                  <a:moveTo>
                    <a:pt x="0" y="0"/>
                  </a:moveTo>
                  <a:lnTo>
                    <a:pt x="0" y="7481683"/>
                  </a:lnTo>
                  <a:lnTo>
                    <a:pt x="7167444" y="7481683"/>
                  </a:lnTo>
                  <a:lnTo>
                    <a:pt x="7167444" y="0"/>
                  </a:lnTo>
                  <a:lnTo>
                    <a:pt x="0" y="0"/>
                  </a:lnTo>
                  <a:close/>
                  <a:moveTo>
                    <a:pt x="7106484" y="7420722"/>
                  </a:moveTo>
                  <a:lnTo>
                    <a:pt x="59690" y="7420722"/>
                  </a:lnTo>
                  <a:lnTo>
                    <a:pt x="59690" y="59690"/>
                  </a:lnTo>
                  <a:lnTo>
                    <a:pt x="7106484" y="59690"/>
                  </a:lnTo>
                  <a:lnTo>
                    <a:pt x="7106484" y="7420723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480484" y="5315877"/>
            <a:ext cx="3778816" cy="3944488"/>
            <a:chOff x="0" y="0"/>
            <a:chExt cx="7167444" cy="748168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7167444" cy="7481683"/>
            </a:xfrm>
            <a:custGeom>
              <a:avLst/>
              <a:gdLst/>
              <a:ahLst/>
              <a:cxnLst/>
              <a:rect r="r" b="b" t="t" l="l"/>
              <a:pathLst>
                <a:path h="7481683" w="7167444">
                  <a:moveTo>
                    <a:pt x="0" y="0"/>
                  </a:moveTo>
                  <a:lnTo>
                    <a:pt x="0" y="7481683"/>
                  </a:lnTo>
                  <a:lnTo>
                    <a:pt x="7167444" y="7481683"/>
                  </a:lnTo>
                  <a:lnTo>
                    <a:pt x="7167444" y="0"/>
                  </a:lnTo>
                  <a:lnTo>
                    <a:pt x="0" y="0"/>
                  </a:lnTo>
                  <a:close/>
                  <a:moveTo>
                    <a:pt x="7106484" y="7420722"/>
                  </a:moveTo>
                  <a:lnTo>
                    <a:pt x="59690" y="7420722"/>
                  </a:lnTo>
                  <a:lnTo>
                    <a:pt x="59690" y="59690"/>
                  </a:lnTo>
                  <a:lnTo>
                    <a:pt x="7106484" y="59690"/>
                  </a:lnTo>
                  <a:lnTo>
                    <a:pt x="7106484" y="7420723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422834" y="1028700"/>
            <a:ext cx="3778816" cy="3944488"/>
            <a:chOff x="0" y="0"/>
            <a:chExt cx="7167444" cy="7481683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7167444" cy="7481683"/>
            </a:xfrm>
            <a:custGeom>
              <a:avLst/>
              <a:gdLst/>
              <a:ahLst/>
              <a:cxnLst/>
              <a:rect r="r" b="b" t="t" l="l"/>
              <a:pathLst>
                <a:path h="7481683" w="7167444">
                  <a:moveTo>
                    <a:pt x="0" y="0"/>
                  </a:moveTo>
                  <a:lnTo>
                    <a:pt x="0" y="7481683"/>
                  </a:lnTo>
                  <a:lnTo>
                    <a:pt x="7167444" y="7481683"/>
                  </a:lnTo>
                  <a:lnTo>
                    <a:pt x="7167444" y="0"/>
                  </a:lnTo>
                  <a:lnTo>
                    <a:pt x="0" y="0"/>
                  </a:lnTo>
                  <a:close/>
                  <a:moveTo>
                    <a:pt x="7106484" y="7420722"/>
                  </a:moveTo>
                  <a:lnTo>
                    <a:pt x="59690" y="7420722"/>
                  </a:lnTo>
                  <a:lnTo>
                    <a:pt x="59690" y="59690"/>
                  </a:lnTo>
                  <a:lnTo>
                    <a:pt x="7106484" y="59690"/>
                  </a:lnTo>
                  <a:lnTo>
                    <a:pt x="7106484" y="7420723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422834" y="5313812"/>
            <a:ext cx="3778816" cy="3944488"/>
            <a:chOff x="0" y="0"/>
            <a:chExt cx="7167444" cy="7481683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7167444" cy="7481683"/>
            </a:xfrm>
            <a:custGeom>
              <a:avLst/>
              <a:gdLst/>
              <a:ahLst/>
              <a:cxnLst/>
              <a:rect r="r" b="b" t="t" l="l"/>
              <a:pathLst>
                <a:path h="7481683" w="7167444">
                  <a:moveTo>
                    <a:pt x="0" y="0"/>
                  </a:moveTo>
                  <a:lnTo>
                    <a:pt x="0" y="7481683"/>
                  </a:lnTo>
                  <a:lnTo>
                    <a:pt x="7167444" y="7481683"/>
                  </a:lnTo>
                  <a:lnTo>
                    <a:pt x="7167444" y="0"/>
                  </a:lnTo>
                  <a:lnTo>
                    <a:pt x="0" y="0"/>
                  </a:lnTo>
                  <a:close/>
                  <a:moveTo>
                    <a:pt x="7106484" y="7420722"/>
                  </a:moveTo>
                  <a:lnTo>
                    <a:pt x="59690" y="7420722"/>
                  </a:lnTo>
                  <a:lnTo>
                    <a:pt x="59690" y="59690"/>
                  </a:lnTo>
                  <a:lnTo>
                    <a:pt x="7106484" y="59690"/>
                  </a:lnTo>
                  <a:lnTo>
                    <a:pt x="7106484" y="7420723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480484" y="1028700"/>
            <a:ext cx="3778816" cy="3944488"/>
            <a:chOff x="0" y="0"/>
            <a:chExt cx="7167444" cy="748168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7167444" cy="7481683"/>
            </a:xfrm>
            <a:custGeom>
              <a:avLst/>
              <a:gdLst/>
              <a:ahLst/>
              <a:cxnLst/>
              <a:rect r="r" b="b" t="t" l="l"/>
              <a:pathLst>
                <a:path h="7481683" w="7167444">
                  <a:moveTo>
                    <a:pt x="0" y="0"/>
                  </a:moveTo>
                  <a:lnTo>
                    <a:pt x="0" y="7481683"/>
                  </a:lnTo>
                  <a:lnTo>
                    <a:pt x="7167444" y="7481683"/>
                  </a:lnTo>
                  <a:lnTo>
                    <a:pt x="7167444" y="0"/>
                  </a:lnTo>
                  <a:lnTo>
                    <a:pt x="0" y="0"/>
                  </a:lnTo>
                  <a:close/>
                  <a:moveTo>
                    <a:pt x="7106484" y="7420722"/>
                  </a:moveTo>
                  <a:lnTo>
                    <a:pt x="59690" y="7420722"/>
                  </a:lnTo>
                  <a:lnTo>
                    <a:pt x="59690" y="59690"/>
                  </a:lnTo>
                  <a:lnTo>
                    <a:pt x="7106484" y="59690"/>
                  </a:lnTo>
                  <a:lnTo>
                    <a:pt x="7106484" y="7420723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494828" y="4439285"/>
            <a:ext cx="343586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REQUISITOS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4828" y="3638494"/>
            <a:ext cx="753849" cy="586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A8D0F0"/>
                </a:solidFill>
                <a:latin typeface="HK Grotesk Medium"/>
              </a:rPr>
              <a:t>#5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35237" y="3203451"/>
            <a:ext cx="3003007" cy="91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292828"/>
                </a:solidFill>
                <a:latin typeface="HK Grotesk Medium Bold"/>
              </a:rPr>
              <a:t>Uso de HTML5, CSS3 y JavaScript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44064" y="2804770"/>
            <a:ext cx="3136357" cy="1842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292828"/>
                </a:solidFill>
                <a:latin typeface="HK Grotesk Medium Bold"/>
              </a:rPr>
              <a:t>Práctica programada en Java implementando el patrón MVC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868389" y="3087802"/>
            <a:ext cx="3003007" cy="138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292828"/>
                </a:solidFill>
                <a:latin typeface="HK Grotesk Medium Bold"/>
              </a:rPr>
              <a:t>Código comentado y JAVADOC creado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35237" y="7488723"/>
            <a:ext cx="3003007" cy="9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292828"/>
                </a:solidFill>
                <a:latin typeface="HK Grotesk Medium Bold"/>
              </a:rPr>
              <a:t>Almacenamiento de datos en MySQL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10739" y="7259546"/>
            <a:ext cx="3003007" cy="137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-27">
                <a:solidFill>
                  <a:srgbClr val="292828"/>
                </a:solidFill>
                <a:latin typeface="HK Grotesk Medium Bold"/>
              </a:rPr>
              <a:t>Buena usabilidad y acesibilidad de la aplicación web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868389" y="7257481"/>
            <a:ext cx="3003007" cy="138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40"/>
              </a:lnSpc>
              <a:spcBef>
                <a:spcPct val="0"/>
              </a:spcBef>
            </a:pPr>
            <a:r>
              <a:rPr lang="en-US" sz="2800" spc="-28">
                <a:solidFill>
                  <a:srgbClr val="292828"/>
                </a:solidFill>
                <a:latin typeface="HK Grotesk Medium Bold"/>
              </a:rPr>
              <a:t>Autenticación, perfiles de usuario y sesiones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64237" y="1451585"/>
            <a:ext cx="1096010" cy="109601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64237" y="5756885"/>
            <a:ext cx="1096010" cy="109601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21887" y="5756885"/>
            <a:ext cx="1096010" cy="109601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88736" y="5756885"/>
            <a:ext cx="1096010" cy="109601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88736" y="1451585"/>
            <a:ext cx="1096010" cy="109601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821887" y="1451585"/>
            <a:ext cx="10960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85601" y="4544204"/>
            <a:ext cx="1916798" cy="1274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1"/>
              </a:lnSpc>
            </a:pPr>
            <a:r>
              <a:rPr lang="en-US" sz="8864" spc="-88">
                <a:solidFill>
                  <a:srgbClr val="A8D0F0"/>
                </a:solidFill>
                <a:latin typeface="Roboto Bold"/>
              </a:rPr>
              <a:t>FIN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4819" y="1646078"/>
            <a:ext cx="3313867" cy="1577264"/>
            <a:chOff x="0" y="0"/>
            <a:chExt cx="4418489" cy="21030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4418489" cy="1252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40"/>
                </a:lnSpc>
              </a:pPr>
              <a:r>
                <a:rPr lang="en-US" sz="6400">
                  <a:solidFill>
                    <a:srgbClr val="A8D0F0"/>
                  </a:solidFill>
                  <a:latin typeface="Roboto Bold"/>
                </a:rPr>
                <a:t>INDICE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28678"/>
              <a:ext cx="4418489" cy="47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4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3682159" y="4978694"/>
            <a:ext cx="6750997" cy="85764"/>
          </a:xfrm>
          <a:prstGeom prst="rect">
            <a:avLst/>
          </a:prstGeom>
          <a:solidFill>
            <a:srgbClr val="A8D0F0"/>
          </a:solid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6934253" y="1646078"/>
            <a:ext cx="246808" cy="246808"/>
            <a:chOff x="1371600" y="6705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48040" y="1665128"/>
            <a:ext cx="7734999" cy="91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HK Grotesk Medium"/>
              </a:rPr>
              <a:t>INTRODUCCIÓN + ANÁLISIS DEL PROBLEMA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48040" y="3421555"/>
            <a:ext cx="7734999" cy="46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HK Grotesk Medium"/>
              </a:rPr>
              <a:t>PATRÓN MVC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48040" y="4917222"/>
            <a:ext cx="7734999" cy="46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HK Grotesk Medium"/>
              </a:rPr>
              <a:t>IMPLEMENTACIÓN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48040" y="6459001"/>
            <a:ext cx="7734999" cy="46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HK Grotesk Medium"/>
              </a:rPr>
              <a:t>DIAGRAMA DE DESPLIEGUE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6934253" y="3522949"/>
            <a:ext cx="246808" cy="246808"/>
            <a:chOff x="1371600" y="6705600"/>
            <a:chExt cx="10972800" cy="10972800"/>
          </a:xfrm>
        </p:grpSpPr>
        <p:sp>
          <p:nvSpPr>
            <p:cNvPr name="Freeform 13" id="13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5400000">
            <a:off x="6934253" y="5018616"/>
            <a:ext cx="246808" cy="246808"/>
            <a:chOff x="1371600" y="6705600"/>
            <a:chExt cx="10972800" cy="10972800"/>
          </a:xfrm>
        </p:grpSpPr>
        <p:sp>
          <p:nvSpPr>
            <p:cNvPr name="Freeform 15" id="15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5400000">
            <a:off x="6934253" y="6560395"/>
            <a:ext cx="246808" cy="246808"/>
            <a:chOff x="1371600" y="6705600"/>
            <a:chExt cx="10972800" cy="10972800"/>
          </a:xfrm>
        </p:grpSpPr>
        <p:sp>
          <p:nvSpPr>
            <p:cNvPr name="Freeform 17" id="1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5400000">
            <a:off x="6934253" y="8273670"/>
            <a:ext cx="246808" cy="246808"/>
            <a:chOff x="1371600" y="6705600"/>
            <a:chExt cx="10972800" cy="10972800"/>
          </a:xfrm>
        </p:grpSpPr>
        <p:sp>
          <p:nvSpPr>
            <p:cNvPr name="Freeform 19" id="1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7848040" y="8172276"/>
            <a:ext cx="7734999" cy="46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>
                <a:solidFill>
                  <a:srgbClr val="FFFFFF"/>
                </a:solidFill>
                <a:latin typeface="HK Grotesk Medium"/>
              </a:rPr>
              <a:t>REQUISITOS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56745" cy="10287000"/>
          </a:xfrm>
          <a:prstGeom prst="rect">
            <a:avLst/>
          </a:prstGeom>
          <a:solidFill>
            <a:srgbClr val="292828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813674" y="2139285"/>
            <a:ext cx="12445626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60"/>
              </a:lnSpc>
            </a:pPr>
            <a:r>
              <a:rPr lang="en-US" sz="7600">
                <a:solidFill>
                  <a:srgbClr val="292828"/>
                </a:solidFill>
                <a:latin typeface="Roboto Bold"/>
              </a:rPr>
              <a:t>OBJETIVO DE LA PRÁCTICA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13674" y="4134485"/>
            <a:ext cx="12445626" cy="109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0"/>
              </a:lnSpc>
            </a:pPr>
            <a:r>
              <a:rPr lang="en-US" sz="2400">
                <a:solidFill>
                  <a:srgbClr val="292828"/>
                </a:solidFill>
                <a:latin typeface="Roboto"/>
              </a:rPr>
              <a:t>Crear una aplicación web utilizando el patrón de diseño Modelo Vista Controlador e incorporar todas las herramientas y tecnologías utilizadas a lo largo de la asignatura.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4828" y="4439285"/>
            <a:ext cx="3435866" cy="137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INTRODUCCIÓN Y ANÁLISIS DEL 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4828" y="3638494"/>
            <a:ext cx="753849" cy="586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A8D0F0"/>
                </a:solidFill>
                <a:latin typeface="HK Grotesk Medium"/>
              </a:rPr>
              <a:t>#1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13674" y="5889098"/>
            <a:ext cx="12445626" cy="1655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2399">
                <a:solidFill>
                  <a:srgbClr val="292828"/>
                </a:solidFill>
                <a:latin typeface="Roboto"/>
              </a:rPr>
              <a:t>La empresa “Ingenieros al peso S.A.” necesita  desarrollar  un  sistema  informático  para  la  gestión  de  la  imputación  de costes del personal en las empresas que desarrollan su trabajo.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024559"/>
            <a:ext cx="7815176" cy="3814676"/>
            <a:chOff x="0" y="0"/>
            <a:chExt cx="14823386" cy="723546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4823385" cy="7235463"/>
            </a:xfrm>
            <a:custGeom>
              <a:avLst/>
              <a:gdLst/>
              <a:ahLst/>
              <a:cxnLst/>
              <a:rect r="r" b="b" t="t" l="l"/>
              <a:pathLst>
                <a:path h="7235463" w="14823385">
                  <a:moveTo>
                    <a:pt x="0" y="0"/>
                  </a:moveTo>
                  <a:lnTo>
                    <a:pt x="0" y="7235463"/>
                  </a:lnTo>
                  <a:lnTo>
                    <a:pt x="14823385" y="7235463"/>
                  </a:lnTo>
                  <a:lnTo>
                    <a:pt x="14823385" y="0"/>
                  </a:lnTo>
                  <a:lnTo>
                    <a:pt x="0" y="0"/>
                  </a:lnTo>
                  <a:close/>
                  <a:moveTo>
                    <a:pt x="14762426" y="7174503"/>
                  </a:moveTo>
                  <a:lnTo>
                    <a:pt x="59690" y="7174503"/>
                  </a:lnTo>
                  <a:lnTo>
                    <a:pt x="59690" y="59690"/>
                  </a:lnTo>
                  <a:lnTo>
                    <a:pt x="14762426" y="59690"/>
                  </a:lnTo>
                  <a:lnTo>
                    <a:pt x="14762426" y="7174503"/>
                  </a:lnTo>
                  <a:close/>
                </a:path>
              </a:pathLst>
            </a:custGeom>
            <a:solidFill>
              <a:srgbClr val="F582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444124" y="5024559"/>
            <a:ext cx="7815176" cy="3814676"/>
            <a:chOff x="0" y="0"/>
            <a:chExt cx="14823386" cy="723546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4823385" cy="7235463"/>
            </a:xfrm>
            <a:custGeom>
              <a:avLst/>
              <a:gdLst/>
              <a:ahLst/>
              <a:cxnLst/>
              <a:rect r="r" b="b" t="t" l="l"/>
              <a:pathLst>
                <a:path h="7235463" w="14823385">
                  <a:moveTo>
                    <a:pt x="0" y="0"/>
                  </a:moveTo>
                  <a:lnTo>
                    <a:pt x="0" y="7235463"/>
                  </a:lnTo>
                  <a:lnTo>
                    <a:pt x="14823385" y="7235463"/>
                  </a:lnTo>
                  <a:lnTo>
                    <a:pt x="14823385" y="0"/>
                  </a:lnTo>
                  <a:lnTo>
                    <a:pt x="0" y="0"/>
                  </a:lnTo>
                  <a:close/>
                  <a:moveTo>
                    <a:pt x="14762426" y="7174503"/>
                  </a:moveTo>
                  <a:lnTo>
                    <a:pt x="59690" y="7174503"/>
                  </a:lnTo>
                  <a:lnTo>
                    <a:pt x="59690" y="59690"/>
                  </a:lnTo>
                  <a:lnTo>
                    <a:pt x="14762426" y="59690"/>
                  </a:lnTo>
                  <a:lnTo>
                    <a:pt x="14762426" y="7174503"/>
                  </a:ln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225335" y="2809988"/>
            <a:ext cx="3837330" cy="730357"/>
            <a:chOff x="0" y="0"/>
            <a:chExt cx="7278432" cy="138530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7278432" cy="1385301"/>
            </a:xfrm>
            <a:custGeom>
              <a:avLst/>
              <a:gdLst/>
              <a:ahLst/>
              <a:cxnLst/>
              <a:rect r="r" b="b" t="t" l="l"/>
              <a:pathLst>
                <a:path h="1385301" w="7278432">
                  <a:moveTo>
                    <a:pt x="0" y="0"/>
                  </a:moveTo>
                  <a:lnTo>
                    <a:pt x="0" y="1385301"/>
                  </a:lnTo>
                  <a:lnTo>
                    <a:pt x="7278432" y="1385301"/>
                  </a:lnTo>
                  <a:lnTo>
                    <a:pt x="7278432" y="0"/>
                  </a:lnTo>
                  <a:lnTo>
                    <a:pt x="0" y="0"/>
                  </a:lnTo>
                  <a:close/>
                  <a:moveTo>
                    <a:pt x="7217472" y="1324341"/>
                  </a:moveTo>
                  <a:lnTo>
                    <a:pt x="59690" y="1324341"/>
                  </a:lnTo>
                  <a:lnTo>
                    <a:pt x="59690" y="59690"/>
                  </a:lnTo>
                  <a:lnTo>
                    <a:pt x="7217472" y="59690"/>
                  </a:lnTo>
                  <a:lnTo>
                    <a:pt x="7217472" y="1324341"/>
                  </a:lnTo>
                  <a:close/>
                </a:path>
              </a:pathLst>
            </a:custGeom>
            <a:solidFill>
              <a:srgbClr val="A8D0F0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33707" y="1179738"/>
            <a:ext cx="2020586" cy="1355629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5400000">
            <a:off x="12724296" y="3802583"/>
            <a:ext cx="1448254" cy="193423"/>
            <a:chOff x="0" y="0"/>
            <a:chExt cx="3803650" cy="508000"/>
          </a:xfrm>
        </p:grpSpPr>
        <p:sp>
          <p:nvSpPr>
            <p:cNvPr name="Freeform 10" id="10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r="r" b="b" t="t" l="l"/>
              <a:pathLst>
                <a:path h="76200" w="350774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A8D0F0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A8D0F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4115450" y="3802583"/>
            <a:ext cx="1448254" cy="193423"/>
            <a:chOff x="0" y="0"/>
            <a:chExt cx="3803650" cy="508000"/>
          </a:xfrm>
        </p:grpSpPr>
        <p:sp>
          <p:nvSpPr>
            <p:cNvPr name="Freeform 13" id="13"/>
            <p:cNvSpPr/>
            <p:nvPr/>
          </p:nvSpPr>
          <p:spPr>
            <a:xfrm>
              <a:off x="0" y="215900"/>
              <a:ext cx="3507740" cy="76200"/>
            </a:xfrm>
            <a:custGeom>
              <a:avLst/>
              <a:gdLst/>
              <a:ahLst/>
              <a:cxnLst/>
              <a:rect r="r" b="b" t="t" l="l"/>
              <a:pathLst>
                <a:path h="76200" w="3507740">
                  <a:moveTo>
                    <a:pt x="0" y="0"/>
                  </a:moveTo>
                  <a:lnTo>
                    <a:pt x="3507740" y="0"/>
                  </a:lnTo>
                  <a:lnTo>
                    <a:pt x="350774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A8D0F0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3429000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A8D0F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839577" y="3021532"/>
            <a:ext cx="2137836" cy="307271"/>
            <a:chOff x="0" y="0"/>
            <a:chExt cx="3534410" cy="508000"/>
          </a:xfrm>
        </p:grpSpPr>
        <p:sp>
          <p:nvSpPr>
            <p:cNvPr name="Freeform 16" id="16"/>
            <p:cNvSpPr/>
            <p:nvPr/>
          </p:nvSpPr>
          <p:spPr>
            <a:xfrm>
              <a:off x="0" y="49530"/>
              <a:ext cx="3534410" cy="408940"/>
            </a:xfrm>
            <a:custGeom>
              <a:avLst/>
              <a:gdLst/>
              <a:ahLst/>
              <a:cxnLst/>
              <a:rect r="r" b="b" t="t" l="l"/>
              <a:pathLst>
                <a:path h="408940" w="3534410">
                  <a:moveTo>
                    <a:pt x="3328670" y="0"/>
                  </a:moveTo>
                  <a:cubicBezTo>
                    <a:pt x="3228340" y="0"/>
                    <a:pt x="3145790" y="72390"/>
                    <a:pt x="312674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3128010" y="242570"/>
                  </a:lnTo>
                  <a:cubicBezTo>
                    <a:pt x="3145790" y="337820"/>
                    <a:pt x="3229610" y="408940"/>
                    <a:pt x="3329940" y="408940"/>
                  </a:cubicBezTo>
                  <a:cubicBezTo>
                    <a:pt x="3442970" y="408940"/>
                    <a:pt x="3534410" y="317500"/>
                    <a:pt x="3534410" y="204470"/>
                  </a:cubicBezTo>
                  <a:cubicBezTo>
                    <a:pt x="3534410" y="91440"/>
                    <a:pt x="3442970" y="0"/>
                    <a:pt x="3328670" y="0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580132" y="6245313"/>
            <a:ext cx="5354454" cy="2036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7180" indent="-148590" lvl="1">
              <a:lnSpc>
                <a:spcPts val="2699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HK Grotesk Medium Bold"/>
              </a:rPr>
              <a:t>REALIZAR UN MARCAJE DIARIO</a:t>
            </a:r>
          </a:p>
          <a:p>
            <a:pPr algn="l" marL="297180" indent="-148590" lvl="1">
              <a:lnSpc>
                <a:spcPts val="2699"/>
              </a:lnSpc>
              <a:buFont typeface="Arial"/>
              <a:buChar char="•"/>
            </a:pPr>
            <a:r>
              <a:rPr lang="en-US" sz="1799" u="none">
                <a:solidFill>
                  <a:srgbClr val="FFFFFF"/>
                </a:solidFill>
                <a:latin typeface="HK Grotesk Medium Bold"/>
              </a:rPr>
              <a:t>INDICAR LAS HORAS DEDICADAS A CADA PROYECTO</a:t>
            </a:r>
          </a:p>
          <a:p>
            <a:pPr algn="l" marL="297180" indent="-148590" lvl="1">
              <a:lnSpc>
                <a:spcPts val="2699"/>
              </a:lnSpc>
              <a:buFont typeface="Arial"/>
              <a:buChar char="•"/>
            </a:pPr>
            <a:r>
              <a:rPr lang="en-US" sz="1799" u="none">
                <a:solidFill>
                  <a:srgbClr val="FFFFFF"/>
                </a:solidFill>
                <a:latin typeface="HK Grotesk Medium Bold"/>
              </a:rPr>
              <a:t>SOLICITAR VACACIONES, HORAS LIBRES O DÍAS LIBRES</a:t>
            </a:r>
          </a:p>
          <a:p>
            <a:pPr algn="l" marL="297180" indent="-148590" lvl="1">
              <a:lnSpc>
                <a:spcPts val="2700"/>
              </a:lnSpc>
              <a:buFont typeface="Arial"/>
              <a:buChar char="•"/>
            </a:pPr>
            <a:r>
              <a:rPr lang="en-US" sz="1799" u="none">
                <a:solidFill>
                  <a:srgbClr val="FFFFFF"/>
                </a:solidFill>
                <a:latin typeface="HK Grotesk Medium Bold"/>
              </a:rPr>
              <a:t>CALENDARIO PROPIO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091" y="5479264"/>
            <a:ext cx="2058804" cy="49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HK Grotesk Medium Bold"/>
              </a:rPr>
              <a:t>RRHH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81795" y="6245313"/>
            <a:ext cx="5371758" cy="1350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7180" indent="-148590" lvl="1">
              <a:lnSpc>
                <a:spcPts val="2699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HK Grotesk Medium Bold"/>
              </a:rPr>
              <a:t>MANTENER LA INFORMACIÓN DE EMPRESAS, PROYECTOS Y TRABAJADORES</a:t>
            </a:r>
          </a:p>
          <a:p>
            <a:pPr algn="l" marL="297180" indent="-148590" lvl="1">
              <a:lnSpc>
                <a:spcPts val="2699"/>
              </a:lnSpc>
              <a:buFont typeface="Arial"/>
              <a:buChar char="•"/>
            </a:pPr>
            <a:r>
              <a:rPr lang="en-US" sz="1799" u="none">
                <a:solidFill>
                  <a:srgbClr val="FFFFFF"/>
                </a:solidFill>
                <a:latin typeface="HK Grotesk Medium Bold"/>
              </a:rPr>
              <a:t>ANTENDER PETICIONES</a:t>
            </a:r>
          </a:p>
          <a:p>
            <a:pPr algn="l" marL="297180" indent="-148590" lvl="1">
              <a:lnSpc>
                <a:spcPts val="2700"/>
              </a:lnSpc>
              <a:buFont typeface="Arial"/>
              <a:buChar char="•"/>
            </a:pPr>
            <a:r>
              <a:rPr lang="en-US" sz="1800" u="none">
                <a:solidFill>
                  <a:srgbClr val="FFFFFF"/>
                </a:solidFill>
                <a:latin typeface="HK Grotesk Medium Bold"/>
              </a:rPr>
              <a:t>SOLICITAR INFORMES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38514" y="5479264"/>
            <a:ext cx="2058804" cy="497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HK Grotesk Medium Bold"/>
              </a:rPr>
              <a:t>Empleados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87152" y="2954187"/>
            <a:ext cx="2913697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9"/>
              </a:lnSpc>
            </a:pPr>
            <a:r>
              <a:rPr lang="en-US" sz="2899">
                <a:solidFill>
                  <a:srgbClr val="FFFFFF"/>
                </a:solidFill>
                <a:latin typeface="HK Grotesk Medium Bold"/>
              </a:rPr>
              <a:t>Inicio de Sesión</a:t>
            </a:r>
          </a:p>
        </p:txBody>
      </p:sp>
      <p:grpSp>
        <p:nvGrpSpPr>
          <p:cNvPr name="Group 22" id="22"/>
          <p:cNvGrpSpPr/>
          <p:nvPr/>
        </p:nvGrpSpPr>
        <p:grpSpPr>
          <a:xfrm rot="-10800000">
            <a:off x="11310587" y="3029913"/>
            <a:ext cx="2137836" cy="307271"/>
            <a:chOff x="0" y="0"/>
            <a:chExt cx="3534410" cy="508000"/>
          </a:xfrm>
        </p:grpSpPr>
        <p:sp>
          <p:nvSpPr>
            <p:cNvPr name="Freeform 23" id="23"/>
            <p:cNvSpPr/>
            <p:nvPr/>
          </p:nvSpPr>
          <p:spPr>
            <a:xfrm>
              <a:off x="0" y="49530"/>
              <a:ext cx="3534410" cy="408940"/>
            </a:xfrm>
            <a:custGeom>
              <a:avLst/>
              <a:gdLst/>
              <a:ahLst/>
              <a:cxnLst/>
              <a:rect r="r" b="b" t="t" l="l"/>
              <a:pathLst>
                <a:path h="408940" w="3534410">
                  <a:moveTo>
                    <a:pt x="3328670" y="0"/>
                  </a:moveTo>
                  <a:cubicBezTo>
                    <a:pt x="3228340" y="0"/>
                    <a:pt x="3145790" y="72390"/>
                    <a:pt x="3126740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3128010" y="242570"/>
                  </a:lnTo>
                  <a:cubicBezTo>
                    <a:pt x="3145790" y="337820"/>
                    <a:pt x="3229610" y="408940"/>
                    <a:pt x="3329940" y="408940"/>
                  </a:cubicBezTo>
                  <a:cubicBezTo>
                    <a:pt x="3442970" y="408940"/>
                    <a:pt x="3534410" y="317500"/>
                    <a:pt x="3534410" y="204470"/>
                  </a:cubicBezTo>
                  <a:cubicBezTo>
                    <a:pt x="3534410" y="91440"/>
                    <a:pt x="3442970" y="0"/>
                    <a:pt x="3328670" y="0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56745" cy="10287000"/>
          </a:xfrm>
          <a:prstGeom prst="rect">
            <a:avLst/>
          </a:prstGeom>
          <a:solidFill>
            <a:srgbClr val="292828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813674" y="1285875"/>
            <a:ext cx="12445626" cy="155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292828"/>
                </a:solidFill>
                <a:latin typeface="Roboto"/>
              </a:rPr>
              <a:t>Se trata de un patrón de arquitectura de las aplicaciones Software que separa la lógica de negocio de la interfaz de usuario.</a:t>
            </a: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79"/>
              </a:lnSpc>
            </a:pPr>
            <a:r>
              <a:rPr lang="en-US" sz="2200">
                <a:solidFill>
                  <a:srgbClr val="292828"/>
                </a:solidFill>
                <a:latin typeface="Roboto"/>
              </a:rPr>
              <a:t>Componentes: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828" y="4439285"/>
            <a:ext cx="3435866" cy="230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PATRÓN </a:t>
            </a:r>
          </a:p>
          <a:p>
            <a:pPr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MODELO VISTA</a:t>
            </a:r>
          </a:p>
          <a:p>
            <a:pPr>
              <a:lnSpc>
                <a:spcPts val="3639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CONTROLADOR</a:t>
            </a:r>
          </a:p>
          <a:p>
            <a:pPr>
              <a:lnSpc>
                <a:spcPts val="3639"/>
              </a:lnSpc>
            </a:pPr>
          </a:p>
          <a:p>
            <a:pPr>
              <a:lnSpc>
                <a:spcPts val="3640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MVC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4828" y="3638494"/>
            <a:ext cx="753849" cy="586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A8D0F0"/>
                </a:solidFill>
                <a:latin typeface="HK Grotesk Medium"/>
              </a:rPr>
              <a:t>#2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79770" y="4233834"/>
            <a:ext cx="12445626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10"/>
              </a:lnSpc>
            </a:pPr>
            <a:r>
              <a:rPr lang="en-US" sz="2100">
                <a:solidFill>
                  <a:srgbClr val="292828"/>
                </a:solidFill>
                <a:latin typeface="Roboto"/>
              </a:rPr>
              <a:t>Conjunto de clases que representan la información .</a:t>
            </a:r>
          </a:p>
          <a:p>
            <a:pPr>
              <a:lnSpc>
                <a:spcPts val="2309"/>
              </a:lnSpc>
              <a:spcBef>
                <a:spcPct val="0"/>
              </a:spcBef>
            </a:pPr>
            <a:r>
              <a:rPr lang="en-US" sz="2100">
                <a:solidFill>
                  <a:srgbClr val="292828"/>
                </a:solidFill>
                <a:latin typeface="Roboto"/>
              </a:rPr>
              <a:t>En nuestro proyecto se encuentran en la carpeta "model" dentro de "Source Packages"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79770" y="6093460"/>
            <a:ext cx="12445626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10"/>
              </a:lnSpc>
            </a:pPr>
            <a:r>
              <a:rPr lang="en-US" sz="2100">
                <a:solidFill>
                  <a:srgbClr val="292828"/>
                </a:solidFill>
                <a:latin typeface="Roboto"/>
              </a:rPr>
              <a:t>Responsables de mostrar los datos al usuario.</a:t>
            </a:r>
          </a:p>
          <a:p>
            <a:pPr algn="just">
              <a:lnSpc>
                <a:spcPts val="2309"/>
              </a:lnSpc>
              <a:spcBef>
                <a:spcPct val="0"/>
              </a:spcBef>
            </a:pPr>
            <a:r>
              <a:rPr lang="en-US" sz="2100">
                <a:solidFill>
                  <a:srgbClr val="292828"/>
                </a:solidFill>
                <a:latin typeface="Roboto"/>
              </a:rPr>
              <a:t>En nuestro proyecto corresponden a todos los .jsp dentro de "Web Pages"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79770" y="8137525"/>
            <a:ext cx="12445626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10"/>
              </a:lnSpc>
            </a:pPr>
            <a:r>
              <a:rPr lang="en-US" sz="2099">
                <a:solidFill>
                  <a:srgbClr val="292828"/>
                </a:solidFill>
                <a:latin typeface="Roboto"/>
              </a:rPr>
              <a:t>Encargados de interpretar las instrucciones que realiza el usuario.</a:t>
            </a:r>
          </a:p>
          <a:p>
            <a:pPr>
              <a:lnSpc>
                <a:spcPts val="2309"/>
              </a:lnSpc>
              <a:spcBef>
                <a:spcPct val="0"/>
              </a:spcBef>
            </a:pPr>
            <a:r>
              <a:rPr lang="en-US" sz="2100">
                <a:solidFill>
                  <a:srgbClr val="292828"/>
                </a:solidFill>
                <a:latin typeface="Roboto"/>
              </a:rPr>
              <a:t>En nuestro proyecto se encuentran en la carpeta "controller" dentro de "Source Packages"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79770" y="3495619"/>
            <a:ext cx="343586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799">
                <a:solidFill>
                  <a:srgbClr val="2C5371"/>
                </a:solidFill>
                <a:latin typeface="HK Grotesk Medium Bold"/>
              </a:rPr>
              <a:t>MODELO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9770" y="5461000"/>
            <a:ext cx="343586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799">
                <a:solidFill>
                  <a:srgbClr val="2C5371"/>
                </a:solidFill>
                <a:latin typeface="HK Grotesk Medium"/>
              </a:rPr>
              <a:t>VISTAS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79770" y="7385686"/>
            <a:ext cx="343586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799">
                <a:solidFill>
                  <a:srgbClr val="2C5371"/>
                </a:solidFill>
                <a:latin typeface="HK Grotesk Medium"/>
              </a:rPr>
              <a:t>CONTROLADORES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13674" y="3717580"/>
            <a:ext cx="753849" cy="95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899">
                <a:solidFill>
                  <a:srgbClr val="A8D0F0"/>
                </a:solidFill>
                <a:latin typeface="HK Grotesk Medium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3674" y="5577205"/>
            <a:ext cx="753849" cy="95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899">
                <a:solidFill>
                  <a:srgbClr val="A8D0F0"/>
                </a:solidFill>
                <a:latin typeface="HK Grotesk Medium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13674" y="7621270"/>
            <a:ext cx="753849" cy="95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899">
                <a:solidFill>
                  <a:srgbClr val="A8D0F0"/>
                </a:solidFill>
                <a:latin typeface="HK Grotesk Medium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9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7383" y="4178935"/>
            <a:ext cx="16201917" cy="2884170"/>
            <a:chOff x="0" y="0"/>
            <a:chExt cx="21602556" cy="384556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74152" y="2130552"/>
              <a:ext cx="5552463" cy="1173817"/>
              <a:chOff x="0" y="0"/>
              <a:chExt cx="11575422" cy="2447099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11575422" cy="2447099"/>
              </a:xfrm>
              <a:custGeom>
                <a:avLst/>
                <a:gdLst/>
                <a:ahLst/>
                <a:cxnLst/>
                <a:rect r="r" b="b" t="t" l="l"/>
                <a:pathLst>
                  <a:path h="2447099" w="11575422">
                    <a:moveTo>
                      <a:pt x="0" y="0"/>
                    </a:moveTo>
                    <a:lnTo>
                      <a:pt x="0" y="2447099"/>
                    </a:lnTo>
                    <a:lnTo>
                      <a:pt x="11575422" y="2447099"/>
                    </a:lnTo>
                    <a:lnTo>
                      <a:pt x="11575422" y="0"/>
                    </a:lnTo>
                    <a:lnTo>
                      <a:pt x="0" y="0"/>
                    </a:lnTo>
                    <a:close/>
                    <a:moveTo>
                      <a:pt x="11514462" y="2386139"/>
                    </a:moveTo>
                    <a:lnTo>
                      <a:pt x="59690" y="2386139"/>
                    </a:lnTo>
                    <a:lnTo>
                      <a:pt x="59690" y="59690"/>
                    </a:lnTo>
                    <a:lnTo>
                      <a:pt x="11514462" y="59690"/>
                    </a:lnTo>
                    <a:lnTo>
                      <a:pt x="11514462" y="23861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7965989" y="2130552"/>
              <a:ext cx="5552463" cy="1173817"/>
              <a:chOff x="0" y="0"/>
              <a:chExt cx="11575422" cy="2447099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11575422" cy="2447099"/>
              </a:xfrm>
              <a:custGeom>
                <a:avLst/>
                <a:gdLst/>
                <a:ahLst/>
                <a:cxnLst/>
                <a:rect r="r" b="b" t="t" l="l"/>
                <a:pathLst>
                  <a:path h="2447099" w="11575422">
                    <a:moveTo>
                      <a:pt x="0" y="0"/>
                    </a:moveTo>
                    <a:lnTo>
                      <a:pt x="0" y="2447099"/>
                    </a:lnTo>
                    <a:lnTo>
                      <a:pt x="11575422" y="2447099"/>
                    </a:lnTo>
                    <a:lnTo>
                      <a:pt x="11575422" y="0"/>
                    </a:lnTo>
                    <a:lnTo>
                      <a:pt x="0" y="0"/>
                    </a:lnTo>
                    <a:close/>
                    <a:moveTo>
                      <a:pt x="11514462" y="2386139"/>
                    </a:moveTo>
                    <a:lnTo>
                      <a:pt x="59690" y="2386139"/>
                    </a:lnTo>
                    <a:lnTo>
                      <a:pt x="59690" y="59690"/>
                    </a:lnTo>
                    <a:lnTo>
                      <a:pt x="11514462" y="59690"/>
                    </a:lnTo>
                    <a:lnTo>
                      <a:pt x="11514462" y="23861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918875" y="2386457"/>
              <a:ext cx="3979677" cy="597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799">
                  <a:solidFill>
                    <a:srgbClr val="F58219"/>
                  </a:solidFill>
                  <a:latin typeface="HK Grotesk Medium"/>
                </a:rPr>
                <a:t>JSP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667543" y="2386457"/>
              <a:ext cx="4149355" cy="597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799">
                  <a:solidFill>
                    <a:srgbClr val="FFDE59"/>
                  </a:solidFill>
                  <a:latin typeface="HK Grotesk Medium"/>
                </a:rPr>
                <a:t>CONTROLADORES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055557" y="9525"/>
              <a:ext cx="5900768" cy="417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0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A8D0F0"/>
                  </a:solidFill>
                  <a:latin typeface="Roboto Italics"/>
                </a:rPr>
                <a:t>Se conectan a través de los Servlets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7791836" y="3428365"/>
              <a:ext cx="5900768" cy="376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0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A8D0F0"/>
                  </a:solidFill>
                  <a:latin typeface="Roboto Italics"/>
                </a:rPr>
                <a:t>Lógica de la aplicación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469005"/>
              <a:ext cx="5900768" cy="376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0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A8D0F0"/>
                  </a:solidFill>
                  <a:latin typeface="Roboto Italics"/>
                </a:rPr>
                <a:t>Vistas 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5900768" y="2570564"/>
              <a:ext cx="1931005" cy="257897"/>
              <a:chOff x="0" y="0"/>
              <a:chExt cx="3803650" cy="508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215900"/>
                <a:ext cx="350774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3507740">
                    <a:moveTo>
                      <a:pt x="0" y="0"/>
                    </a:moveTo>
                    <a:lnTo>
                      <a:pt x="3507740" y="0"/>
                    </a:lnTo>
                    <a:lnTo>
                      <a:pt x="350774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A8D0F0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3429000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A8D0F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5894509" y="1606029"/>
              <a:ext cx="1943521" cy="279342"/>
              <a:chOff x="0" y="0"/>
              <a:chExt cx="3534410" cy="50800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49530"/>
                <a:ext cx="3534410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3534410">
                    <a:moveTo>
                      <a:pt x="3328670" y="0"/>
                    </a:moveTo>
                    <a:cubicBezTo>
                      <a:pt x="3228340" y="0"/>
                      <a:pt x="3145790" y="72390"/>
                      <a:pt x="3126740" y="166370"/>
                    </a:cubicBezTo>
                    <a:lnTo>
                      <a:pt x="0" y="166370"/>
                    </a:lnTo>
                    <a:lnTo>
                      <a:pt x="0" y="242570"/>
                    </a:lnTo>
                    <a:lnTo>
                      <a:pt x="3128010" y="242570"/>
                    </a:lnTo>
                    <a:cubicBezTo>
                      <a:pt x="3145790" y="337820"/>
                      <a:pt x="3229610" y="408940"/>
                      <a:pt x="3329940" y="408940"/>
                    </a:cubicBezTo>
                    <a:cubicBezTo>
                      <a:pt x="3442970" y="408940"/>
                      <a:pt x="3534410" y="317500"/>
                      <a:pt x="3534410" y="204470"/>
                    </a:cubicBezTo>
                    <a:cubicBezTo>
                      <a:pt x="3534410" y="91440"/>
                      <a:pt x="3442970" y="0"/>
                      <a:pt x="3328670" y="0"/>
                    </a:cubicBezTo>
                    <a:close/>
                  </a:path>
                </a:pathLst>
              </a:custGeom>
              <a:solidFill>
                <a:srgbClr val="A8D0F0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15875941" y="2130552"/>
              <a:ext cx="5552463" cy="1173817"/>
              <a:chOff x="0" y="0"/>
              <a:chExt cx="11575422" cy="2447099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0"/>
                <a:ext cx="11575422" cy="2447099"/>
              </a:xfrm>
              <a:custGeom>
                <a:avLst/>
                <a:gdLst/>
                <a:ahLst/>
                <a:cxnLst/>
                <a:rect r="r" b="b" t="t" l="l"/>
                <a:pathLst>
                  <a:path h="2447099" w="11575422">
                    <a:moveTo>
                      <a:pt x="0" y="0"/>
                    </a:moveTo>
                    <a:lnTo>
                      <a:pt x="0" y="2447099"/>
                    </a:lnTo>
                    <a:lnTo>
                      <a:pt x="11575422" y="2447099"/>
                    </a:lnTo>
                    <a:lnTo>
                      <a:pt x="11575422" y="0"/>
                    </a:lnTo>
                    <a:lnTo>
                      <a:pt x="0" y="0"/>
                    </a:lnTo>
                    <a:close/>
                    <a:moveTo>
                      <a:pt x="11514462" y="2386139"/>
                    </a:moveTo>
                    <a:lnTo>
                      <a:pt x="59690" y="2386139"/>
                    </a:lnTo>
                    <a:lnTo>
                      <a:pt x="59690" y="59690"/>
                    </a:lnTo>
                    <a:lnTo>
                      <a:pt x="11514462" y="59690"/>
                    </a:lnTo>
                    <a:lnTo>
                      <a:pt x="11514462" y="23861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16577495" y="2386457"/>
              <a:ext cx="4149355" cy="597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799">
                  <a:solidFill>
                    <a:srgbClr val="B7ED95"/>
                  </a:solidFill>
                  <a:latin typeface="HK Grotesk Medium"/>
                </a:rPr>
                <a:t>DAO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13692604" y="2588512"/>
              <a:ext cx="1931005" cy="257897"/>
              <a:chOff x="0" y="0"/>
              <a:chExt cx="3803650" cy="508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215900"/>
                <a:ext cx="350774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3507740">
                    <a:moveTo>
                      <a:pt x="0" y="0"/>
                    </a:moveTo>
                    <a:lnTo>
                      <a:pt x="3507740" y="0"/>
                    </a:lnTo>
                    <a:lnTo>
                      <a:pt x="3507740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A8D0F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3429000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A8D0F0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-5400000">
              <a:off x="13686346" y="1606029"/>
              <a:ext cx="1943521" cy="279342"/>
              <a:chOff x="0" y="0"/>
              <a:chExt cx="3534410" cy="5080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49530"/>
                <a:ext cx="3534410" cy="408940"/>
              </a:xfrm>
              <a:custGeom>
                <a:avLst/>
                <a:gdLst/>
                <a:ahLst/>
                <a:cxnLst/>
                <a:rect r="r" b="b" t="t" l="l"/>
                <a:pathLst>
                  <a:path h="408940" w="3534410">
                    <a:moveTo>
                      <a:pt x="3328670" y="0"/>
                    </a:moveTo>
                    <a:cubicBezTo>
                      <a:pt x="3228340" y="0"/>
                      <a:pt x="3145790" y="72390"/>
                      <a:pt x="3126740" y="166370"/>
                    </a:cubicBezTo>
                    <a:lnTo>
                      <a:pt x="0" y="166370"/>
                    </a:lnTo>
                    <a:lnTo>
                      <a:pt x="0" y="242570"/>
                    </a:lnTo>
                    <a:lnTo>
                      <a:pt x="3128010" y="242570"/>
                    </a:lnTo>
                    <a:cubicBezTo>
                      <a:pt x="3145790" y="337820"/>
                      <a:pt x="3229610" y="408940"/>
                      <a:pt x="3329940" y="408940"/>
                    </a:cubicBezTo>
                    <a:cubicBezTo>
                      <a:pt x="3442970" y="408940"/>
                      <a:pt x="3534410" y="317500"/>
                      <a:pt x="3534410" y="204470"/>
                    </a:cubicBezTo>
                    <a:cubicBezTo>
                      <a:pt x="3534410" y="91440"/>
                      <a:pt x="3442970" y="0"/>
                      <a:pt x="3328670" y="0"/>
                    </a:cubicBezTo>
                    <a:close/>
                  </a:path>
                </a:pathLst>
              </a:custGeom>
              <a:solidFill>
                <a:srgbClr val="A8D0F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1568052" y="9525"/>
              <a:ext cx="5900768" cy="417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A8D0F0"/>
                  </a:solidFill>
                  <a:latin typeface="Roboto Italics"/>
                </a:rPr>
                <a:t>Llaman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5701789" y="3469005"/>
              <a:ext cx="5900768" cy="376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0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A8D0F0"/>
                  </a:solidFill>
                  <a:latin typeface="Roboto Italics"/>
                </a:rPr>
                <a:t>Realizar operaciones en la BBDD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273542" y="1755775"/>
            <a:ext cx="5740916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800">
                <a:solidFill>
                  <a:srgbClr val="A8D0F0"/>
                </a:solidFill>
                <a:latin typeface="HK Grotesk Medium Bold"/>
              </a:rPr>
              <a:t>FUNCIONAMIENTO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6500" y="2002920"/>
            <a:ext cx="7098047" cy="1720697"/>
            <a:chOff x="0" y="0"/>
            <a:chExt cx="19730077" cy="4782932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730078" cy="4782932"/>
            </a:xfrm>
            <a:custGeom>
              <a:avLst/>
              <a:gdLst/>
              <a:ahLst/>
              <a:cxnLst/>
              <a:rect r="r" b="b" t="t" l="l"/>
              <a:pathLst>
                <a:path h="4782932" w="19730078">
                  <a:moveTo>
                    <a:pt x="0" y="0"/>
                  </a:moveTo>
                  <a:lnTo>
                    <a:pt x="0" y="4782932"/>
                  </a:lnTo>
                  <a:lnTo>
                    <a:pt x="19730078" y="4782932"/>
                  </a:lnTo>
                  <a:lnTo>
                    <a:pt x="19730078" y="0"/>
                  </a:lnTo>
                  <a:lnTo>
                    <a:pt x="0" y="0"/>
                  </a:lnTo>
                  <a:close/>
                  <a:moveTo>
                    <a:pt x="19669117" y="4721972"/>
                  </a:moveTo>
                  <a:lnTo>
                    <a:pt x="59690" y="4721972"/>
                  </a:lnTo>
                  <a:lnTo>
                    <a:pt x="59690" y="59690"/>
                  </a:lnTo>
                  <a:lnTo>
                    <a:pt x="19669117" y="59690"/>
                  </a:lnTo>
                  <a:lnTo>
                    <a:pt x="19669117" y="4721972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3384547" y="2002920"/>
            <a:ext cx="2167447" cy="1720697"/>
          </a:xfrm>
          <a:prstGeom prst="rect">
            <a:avLst/>
          </a:prstGeom>
          <a:solidFill>
            <a:srgbClr val="292828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6286500" y="4330174"/>
            <a:ext cx="7098047" cy="1720697"/>
            <a:chOff x="0" y="0"/>
            <a:chExt cx="19730077" cy="478293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9730078" cy="4782932"/>
            </a:xfrm>
            <a:custGeom>
              <a:avLst/>
              <a:gdLst/>
              <a:ahLst/>
              <a:cxnLst/>
              <a:rect r="r" b="b" t="t" l="l"/>
              <a:pathLst>
                <a:path h="4782932" w="19730078">
                  <a:moveTo>
                    <a:pt x="0" y="0"/>
                  </a:moveTo>
                  <a:lnTo>
                    <a:pt x="0" y="4782932"/>
                  </a:lnTo>
                  <a:lnTo>
                    <a:pt x="19730078" y="4782932"/>
                  </a:lnTo>
                  <a:lnTo>
                    <a:pt x="19730078" y="0"/>
                  </a:lnTo>
                  <a:lnTo>
                    <a:pt x="0" y="0"/>
                  </a:lnTo>
                  <a:close/>
                  <a:moveTo>
                    <a:pt x="19669117" y="4721972"/>
                  </a:moveTo>
                  <a:lnTo>
                    <a:pt x="59690" y="4721972"/>
                  </a:lnTo>
                  <a:lnTo>
                    <a:pt x="59690" y="59690"/>
                  </a:lnTo>
                  <a:lnTo>
                    <a:pt x="19669117" y="59690"/>
                  </a:lnTo>
                  <a:lnTo>
                    <a:pt x="19669117" y="4721972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3384547" y="4330174"/>
            <a:ext cx="2167447" cy="1720697"/>
          </a:xfrm>
          <a:prstGeom prst="rect">
            <a:avLst/>
          </a:prstGeom>
          <a:solidFill>
            <a:srgbClr val="292828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6286500" y="6563384"/>
            <a:ext cx="7098047" cy="1720697"/>
            <a:chOff x="0" y="0"/>
            <a:chExt cx="19730077" cy="478293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730078" cy="4782932"/>
            </a:xfrm>
            <a:custGeom>
              <a:avLst/>
              <a:gdLst/>
              <a:ahLst/>
              <a:cxnLst/>
              <a:rect r="r" b="b" t="t" l="l"/>
              <a:pathLst>
                <a:path h="4782932" w="19730078">
                  <a:moveTo>
                    <a:pt x="0" y="0"/>
                  </a:moveTo>
                  <a:lnTo>
                    <a:pt x="0" y="4782932"/>
                  </a:lnTo>
                  <a:lnTo>
                    <a:pt x="19730078" y="4782932"/>
                  </a:lnTo>
                  <a:lnTo>
                    <a:pt x="19730078" y="0"/>
                  </a:lnTo>
                  <a:lnTo>
                    <a:pt x="0" y="0"/>
                  </a:lnTo>
                  <a:close/>
                  <a:moveTo>
                    <a:pt x="19669117" y="4721972"/>
                  </a:moveTo>
                  <a:lnTo>
                    <a:pt x="59690" y="4721972"/>
                  </a:lnTo>
                  <a:lnTo>
                    <a:pt x="59690" y="59690"/>
                  </a:lnTo>
                  <a:lnTo>
                    <a:pt x="19669117" y="59690"/>
                  </a:lnTo>
                  <a:lnTo>
                    <a:pt x="19669117" y="4721972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sp>
        <p:nvSpPr>
          <p:cNvPr name="AutoShape 10" id="10"/>
          <p:cNvSpPr/>
          <p:nvPr/>
        </p:nvSpPr>
        <p:spPr>
          <a:xfrm rot="0">
            <a:off x="13384547" y="6563384"/>
            <a:ext cx="2167447" cy="1720697"/>
          </a:xfrm>
          <a:prstGeom prst="rect">
            <a:avLst/>
          </a:prstGeom>
          <a:solidFill>
            <a:srgbClr val="292828"/>
          </a:solidFill>
        </p:spPr>
      </p:sp>
      <p:sp>
        <p:nvSpPr>
          <p:cNvPr name="AutoShape 11" id="11"/>
          <p:cNvSpPr/>
          <p:nvPr/>
        </p:nvSpPr>
        <p:spPr>
          <a:xfrm rot="0">
            <a:off x="0" y="0"/>
            <a:ext cx="4056745" cy="10287000"/>
          </a:xfrm>
          <a:prstGeom prst="rect">
            <a:avLst/>
          </a:prstGeom>
          <a:solidFill>
            <a:srgbClr val="292828"/>
          </a:solidFill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90059" y="2281233"/>
            <a:ext cx="1270723" cy="122682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34540" y="4531020"/>
            <a:ext cx="1381760" cy="138176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54823" y="6769863"/>
            <a:ext cx="1226896" cy="1307737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6652183" y="2521323"/>
            <a:ext cx="6366682" cy="746645"/>
            <a:chOff x="0" y="0"/>
            <a:chExt cx="8488909" cy="99552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66205"/>
              <a:ext cx="8488909" cy="329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34"/>
                </a:lnSpc>
                <a:spcBef>
                  <a:spcPct val="0"/>
                </a:spcBef>
              </a:pPr>
              <a:r>
                <a:rPr lang="en-US" sz="1432">
                  <a:solidFill>
                    <a:srgbClr val="292828"/>
                  </a:solidFill>
                  <a:latin typeface="Roboto"/>
                </a:rPr>
                <a:t>Diagrama de Entidad Relación con las tablas que componen nuestra BBDD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0"/>
              <a:ext cx="8488909" cy="499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7"/>
                </a:lnSpc>
              </a:pPr>
              <a:r>
                <a:rPr lang="en-US" sz="2456">
                  <a:solidFill>
                    <a:srgbClr val="292828"/>
                  </a:solidFill>
                  <a:latin typeface="HK Grotesk Medium Bold"/>
                </a:rPr>
                <a:t>BASE DE DATOS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652183" y="4848577"/>
            <a:ext cx="6366682" cy="746645"/>
            <a:chOff x="0" y="0"/>
            <a:chExt cx="8488909" cy="99552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666205"/>
              <a:ext cx="8488909" cy="329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34"/>
                </a:lnSpc>
                <a:spcBef>
                  <a:spcPct val="0"/>
                </a:spcBef>
              </a:pPr>
              <a:r>
                <a:rPr lang="en-US" sz="1432">
                  <a:solidFill>
                    <a:srgbClr val="292828"/>
                  </a:solidFill>
                  <a:latin typeface="Roboto"/>
                </a:rPr>
                <a:t>Explicación de las páginas que componen la aplicación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0"/>
              <a:ext cx="8488909" cy="499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7"/>
                </a:lnSpc>
              </a:pPr>
              <a:r>
                <a:rPr lang="en-US" sz="2456">
                  <a:solidFill>
                    <a:srgbClr val="292828"/>
                  </a:solidFill>
                  <a:latin typeface="HK Grotesk Medium Bold"/>
                </a:rPr>
                <a:t>PARTE WEB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52183" y="7081787"/>
            <a:ext cx="6366682" cy="746645"/>
            <a:chOff x="0" y="0"/>
            <a:chExt cx="8488909" cy="99552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666205"/>
              <a:ext cx="8488909" cy="329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34"/>
                </a:lnSpc>
                <a:spcBef>
                  <a:spcPct val="0"/>
                </a:spcBef>
              </a:pPr>
              <a:r>
                <a:rPr lang="en-US" sz="1432">
                  <a:solidFill>
                    <a:srgbClr val="292828"/>
                  </a:solidFill>
                  <a:latin typeface="Roboto"/>
                </a:rPr>
                <a:t>Lógica para juntar todos los elementos y hacer que la aplicación funcione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0"/>
              <a:ext cx="8488909" cy="499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7"/>
                </a:lnSpc>
              </a:pPr>
              <a:r>
                <a:rPr lang="en-US" sz="2456">
                  <a:solidFill>
                    <a:srgbClr val="292828"/>
                  </a:solidFill>
                  <a:latin typeface="HK Grotesk Medium Bold"/>
                </a:rPr>
                <a:t>JAVA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94828" y="4439285"/>
            <a:ext cx="343586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799">
                <a:solidFill>
                  <a:srgbClr val="FFFFFF"/>
                </a:solidFill>
                <a:latin typeface="HK Grotesk Medium"/>
              </a:rPr>
              <a:t>IMPLEMENTACIÓN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94828" y="3638494"/>
            <a:ext cx="753849" cy="586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A8D0F0"/>
                </a:solidFill>
                <a:latin typeface="HK Grotesk Medium"/>
              </a:rPr>
              <a:t>#3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57008" y="1100611"/>
            <a:ext cx="6973984" cy="808577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-5400000">
            <a:off x="-2201016" y="4995122"/>
            <a:ext cx="8112019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7"/>
              </a:lnSpc>
            </a:pPr>
            <a:r>
              <a:rPr lang="en-US" sz="2656">
                <a:solidFill>
                  <a:srgbClr val="2C5371"/>
                </a:solidFill>
                <a:latin typeface="HK Grotesk Medium Bold"/>
              </a:rPr>
              <a:t>BASE DE DATOS</a:t>
            </a:r>
            <a:r>
              <a:rPr lang="en-US" sz="2656">
                <a:solidFill>
                  <a:srgbClr val="292828"/>
                </a:solidFill>
                <a:latin typeface="HK Grotesk Medium Bold"/>
              </a:rPr>
              <a:t>      </a:t>
            </a:r>
            <a:r>
              <a:rPr lang="en-US" sz="2656">
                <a:solidFill>
                  <a:srgbClr val="292828"/>
                </a:solidFill>
                <a:latin typeface="HK Grotesk Medium Bold"/>
              </a:rPr>
              <a:t>Diagrama de Entidad - Relación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7128" y="4651420"/>
            <a:ext cx="3420860" cy="3882980"/>
            <a:chOff x="0" y="0"/>
            <a:chExt cx="6488494" cy="736501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488494" cy="7365018"/>
            </a:xfrm>
            <a:custGeom>
              <a:avLst/>
              <a:gdLst/>
              <a:ahLst/>
              <a:cxnLst/>
              <a:rect r="r" b="b" t="t" l="l"/>
              <a:pathLst>
                <a:path h="7365018" w="6488494">
                  <a:moveTo>
                    <a:pt x="0" y="0"/>
                  </a:moveTo>
                  <a:lnTo>
                    <a:pt x="0" y="7365018"/>
                  </a:lnTo>
                  <a:lnTo>
                    <a:pt x="6488494" y="7365018"/>
                  </a:lnTo>
                  <a:lnTo>
                    <a:pt x="6488494" y="0"/>
                  </a:lnTo>
                  <a:lnTo>
                    <a:pt x="0" y="0"/>
                  </a:lnTo>
                  <a:close/>
                  <a:moveTo>
                    <a:pt x="6427534" y="7304058"/>
                  </a:moveTo>
                  <a:lnTo>
                    <a:pt x="59690" y="7304058"/>
                  </a:lnTo>
                  <a:lnTo>
                    <a:pt x="59690" y="59690"/>
                  </a:lnTo>
                  <a:lnTo>
                    <a:pt x="6427534" y="59690"/>
                  </a:lnTo>
                  <a:lnTo>
                    <a:pt x="6427534" y="7304058"/>
                  </a:lnTo>
                  <a:close/>
                </a:path>
              </a:pathLst>
            </a:custGeom>
            <a:solidFill>
              <a:srgbClr val="292828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371248" y="2176153"/>
            <a:ext cx="1028700" cy="1028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75168" y="2176153"/>
            <a:ext cx="1028700" cy="1028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04522" y="6993138"/>
            <a:ext cx="1566071" cy="741487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7928667" y="4979979"/>
            <a:ext cx="2717782" cy="1579890"/>
            <a:chOff x="0" y="0"/>
            <a:chExt cx="3623709" cy="210651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8575"/>
              <a:ext cx="3623709" cy="455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2730"/>
                </a:lnSpc>
                <a:spcBef>
                  <a:spcPct val="0"/>
                </a:spcBef>
              </a:pPr>
              <a:r>
                <a:rPr lang="en-US" sz="2100" spc="-21">
                  <a:solidFill>
                    <a:srgbClr val="292828"/>
                  </a:solidFill>
                  <a:latin typeface="HK Grotesk Medium Bold"/>
                </a:rPr>
                <a:t>index.jsp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79645"/>
              <a:ext cx="3623709" cy="1526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72"/>
                </a:lnSpc>
              </a:pPr>
              <a:r>
                <a:rPr lang="en-US" sz="1599">
                  <a:solidFill>
                    <a:srgbClr val="292828"/>
                  </a:solidFill>
                  <a:latin typeface="Roboto"/>
                </a:rPr>
                <a:t>Página de inicio de sesión</a:t>
              </a:r>
            </a:p>
            <a:p>
              <a:pPr algn="l" marL="0" indent="0" lvl="0">
                <a:lnSpc>
                  <a:spcPts val="2271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292828"/>
                  </a:solidFill>
                  <a:latin typeface="Roboto"/>
                </a:rPr>
                <a:t>Necesario introducir correo electrónico y contraseña adecuados.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-5400000">
            <a:off x="-2136434" y="4995122"/>
            <a:ext cx="8112019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7"/>
              </a:lnSpc>
            </a:pPr>
            <a:r>
              <a:rPr lang="en-US" sz="2656">
                <a:solidFill>
                  <a:srgbClr val="2C5371"/>
                </a:solidFill>
                <a:latin typeface="HK Grotesk Medium Bold"/>
              </a:rPr>
              <a:t>PARTE WEB</a:t>
            </a:r>
            <a:r>
              <a:rPr lang="en-US" sz="2656">
                <a:solidFill>
                  <a:srgbClr val="292828"/>
                </a:solidFill>
                <a:latin typeface="HK Grotesk Medium Bold"/>
              </a:rPr>
              <a:t>      Páginas que componen la aplicación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7990" y="3630779"/>
            <a:ext cx="8112019" cy="51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7"/>
              </a:lnSpc>
            </a:pPr>
            <a:r>
              <a:rPr lang="en-US" sz="3356">
                <a:solidFill>
                  <a:srgbClr val="2C5371"/>
                </a:solidFill>
                <a:latin typeface="HK Grotesk Medium Bold"/>
              </a:rPr>
              <a:t>INICIO COMÚN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DAEUXbf__GM</dc:identifier>
  <dcterms:modified xsi:type="dcterms:W3CDTF">2011-08-01T06:04:30Z</dcterms:modified>
  <cp:revision>1</cp:revision>
  <dc:title>APPLICACIÓN WEB</dc:title>
</cp:coreProperties>
</file>