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Default Extension="gif" ContentType="image/gif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5" r:id="rId3"/>
    <p:sldId id="2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átia Bräkling" initials="KB" lastIdx="6" clrIdx="0">
    <p:extLst>
      <p:ext uri="{19B8F6BF-5375-455C-9EA6-DF929625EA0E}">
        <p15:presenceInfo xmlns:p15="http://schemas.microsoft.com/office/powerpoint/2012/main" xmlns="" userId="9d918b8ffc756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30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43" autoAdjust="0"/>
  </p:normalViewPr>
  <p:slideViewPr>
    <p:cSldViewPr snapToGrid="0" snapToObjects="1">
      <p:cViewPr varScale="1">
        <p:scale>
          <a:sx n="79" d="100"/>
          <a:sy n="79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62EE-A394-427E-9CBD-DACDD6B60934}" type="datetimeFigureOut">
              <a:rPr lang="pt-BR" smtClean="0"/>
              <a:pPr/>
              <a:t>21/09/2015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2808-9E4C-435B-9DA2-806777E1796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1602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ucarede.org.b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CARO GESTOR</a:t>
            </a:r>
          </a:p>
          <a:p>
            <a:endParaRPr lang="pt-B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conjunto de slides compõe a atividade introdutória sobre o tema </a:t>
            </a:r>
            <a:r>
              <a:rPr lang="pt-BR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Competência leitora nas diversas áreas do conhecimento,</a:t>
            </a:r>
            <a:r>
              <a:rPr lang="pt-BR" sz="1200" i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elaborado por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Kátia Lomba Bräkling.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atividade tem por objetivo fazer um levantamento de quais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aspectos são necessários para que se leia um texto de modo proficiente. 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Essas informações serão sistematizadas posteriormente.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Inicie o trabalho lendo o seu </a:t>
            </a:r>
            <a:r>
              <a:rPr lang="pt-B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título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(slide 1: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competência leitora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 diversas áreas do conhecimento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</a:t>
            </a:r>
            <a:r>
              <a:rPr lang="pt-B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subtítulo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(slide 2: 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Ler na escola: o que a compreensão dos</a:t>
            </a:r>
            <a:r>
              <a:rPr kumimoji="0" lang="pt-BR" sz="120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t-BR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diferentes textos que circulam na sala de aula requerem do aluno e do professor</a:t>
            </a:r>
            <a:r>
              <a:rPr kumimoji="0" lang="pt-BR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Apresente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autora, de acordo com as informações a seguir.</a:t>
            </a:r>
          </a:p>
          <a:p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KÁTIA LOMBA BRÄKLING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Professora da Pós-Graduação do ISE Vera Cruz (SP);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especialista em formação de professores na área de Ensino de Leitura e de Escrita;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consultora em Ensino de Língua Portuguesa.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Introduza o assunto, comentando: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escola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uma instituição social cuja finalidade é ensinar, possibilitar ao aluno o contato com o conhecimento produzido nas diversas áreas ao longo da história. Evidentemente, a escola seleciona os aspectos desse conhecimento que considera relevantes para a vida cidadã e o discute com os alunos. O processo de discussão acontece, sobretudo, por meio da linguagem verbal, dado que as interações são regidas pela fala, escuta, leitura e escrita dos textos mais diferentes, organizados nos mais diversos gêneros, típicos de cada área. 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Dessa maneira, podemos dizer que – considerando que a nossa sociedade não é ágrafa – ler e escrever são condições de prosseguimento dos estudos depois da alfabetização, posto que é o domínio da escrita que permitirá ao aluno ser independente para buscar informações sobre os mais variados assuntos.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Saber ler, portanto, é fundamental. Saber compreender com facilidade e fluência os textos indicados para leitura pelos diferentes professores é imprescindível na escola.</a:t>
            </a:r>
          </a:p>
          <a:p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Sendo assim, o que os professores devem saber sobre a escrita e a leitura para poderem auxiliar os alunos no processo de aprendizado? O que precisam saber fazer para que esse auxílio se concretize? Que dificuldades são encontradas cotidianamente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 sala de aula que precisam ser superadas para garantir uma leitura proficiente?</a:t>
            </a:r>
          </a:p>
          <a:p>
            <a:pPr lvl="0"/>
            <a:endParaRPr lang="pt-BR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 à discussão de todos esses aspectos que esta atividade de sensibilização – bem como as demais –que o trabalho aqui proposto será dedicado.”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82808-9E4C-435B-9DA2-806777E1796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73945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 smtClean="0">
                <a:ea typeface="ＭＳ Ｐゴシック" pitchFamily="34" charset="-128"/>
              </a:rPr>
              <a:t>Continue a apresentação do trabalho, focalizando, agora, o subtítulo, de acordo com as informações apresentadas</a:t>
            </a:r>
            <a:r>
              <a:rPr lang="pt-BR" sz="1600" baseline="0" dirty="0" smtClean="0">
                <a:ea typeface="ＭＳ Ｐゴシック" pitchFamily="34" charset="-128"/>
              </a:rPr>
              <a:t> a seguir.</a:t>
            </a:r>
          </a:p>
          <a:p>
            <a:pPr marL="0" indent="0">
              <a:buNone/>
            </a:pPr>
            <a:endParaRPr lang="pt-BR" sz="1600" baseline="0" dirty="0" smtClean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pt-BR" sz="1600" b="0" baseline="0" dirty="0" smtClean="0">
                <a:ea typeface="ＭＳ Ｐゴシック" pitchFamily="34" charset="-128"/>
              </a:rPr>
              <a:t>“Esta segunda parte do título apresenta, de modo mais pontual, os aspectos que serão abordados durante o trabalho. Estes aspectos são, por um lado, os conhecimentos que estão envolvidos no processo de leitura dos mais variados textos. Por outro lado, referem-se aos saberes do professor que são condição para a organização  de atividades de leitura que garantam a compreensão efetiva de um texto pelo aluno. Sabemos que para garantir essa compreensão não é suficiente solicitar ao aluno que releia, individualmente, o texto, pois se ele não conseguiu compreender antes é porque a compreensão requer saberes que ainda não foram apropriados por esse aluno. Dessa forma, há necessidade de outros encaminhamentos que garantam o ensino efetivo, que tematizem os saberes ainda não apropriados. Esses encaminhamentos requerem do professor cuidados metodológicos e procedimentos didáticos – devidamente fundamentados pelas teorias do aprendizado e do objeto – que </a:t>
            </a:r>
            <a:r>
              <a:rPr lang="pt-BR" sz="1600" b="1" baseline="0" dirty="0" smtClean="0">
                <a:ea typeface="ＭＳ Ｐゴシック" pitchFamily="34" charset="-128"/>
              </a:rPr>
              <a:t>ensinem</a:t>
            </a:r>
            <a:r>
              <a:rPr lang="pt-BR" sz="1600" b="0" baseline="0" dirty="0" smtClean="0">
                <a:ea typeface="ＭＳ Ｐゴシック" pitchFamily="34" charset="-128"/>
              </a:rPr>
              <a:t> a ler, efetivamente”.</a:t>
            </a:r>
            <a:endParaRPr lang="pt-BR" sz="1600" b="0" u="none" cap="none" baseline="0" dirty="0" smtClean="0"/>
          </a:p>
          <a:p>
            <a:pPr marL="0" indent="0">
              <a:buNone/>
            </a:pPr>
            <a:endParaRPr lang="pt-BR" sz="1600" b="1" u="none" cap="small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37962-8BB2-4A4B-B212-2D3DA622B414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660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t-BR" b="0" cap="none" baseline="0" dirty="0" smtClean="0"/>
              <a:t>A atividade apresentada nesse slide tem como intenção problematizar aspectos envolvidos na leitura de textos que circulam nas diferentes áreas, relativos ao objeto – textos, portadores, gêneros – e à ação docente organizada para a respectiva leitura.</a:t>
            </a:r>
          </a:p>
          <a:p>
            <a:endParaRPr lang="pt-BR" b="1" cap="none" baseline="0" dirty="0" smtClean="0"/>
          </a:p>
          <a:p>
            <a:r>
              <a:rPr lang="pt-BR" b="1" cap="none" baseline="0" dirty="0" smtClean="0"/>
              <a:t>I – A preparação da atividade</a:t>
            </a:r>
          </a:p>
          <a:p>
            <a:endParaRPr lang="pt-BR" b="1" cap="none" baseline="0" dirty="0" smtClean="0"/>
          </a:p>
          <a:p>
            <a:r>
              <a:rPr lang="pt-BR" b="0" cap="none" baseline="0" dirty="0" smtClean="0"/>
              <a:t>Providencie folhas de papel </a:t>
            </a:r>
            <a:r>
              <a:rPr lang="pt-BR" b="0" cap="none" baseline="0" dirty="0" err="1" smtClean="0"/>
              <a:t>kraft</a:t>
            </a:r>
            <a:r>
              <a:rPr lang="pt-BR" b="0" cap="none" baseline="0" dirty="0" smtClean="0"/>
              <a:t> - ou um </a:t>
            </a:r>
            <a:r>
              <a:rPr lang="pt-BR" b="0" cap="none" baseline="0" dirty="0" err="1" smtClean="0"/>
              <a:t>flipchart</a:t>
            </a:r>
            <a:r>
              <a:rPr lang="pt-BR" b="0" cap="none" baseline="0" dirty="0" smtClean="0"/>
              <a:t> – e pincéis atômicos para que cada grupo de reflexão registre os seus comentários.</a:t>
            </a:r>
          </a:p>
          <a:p>
            <a:r>
              <a:rPr lang="pt-BR" b="0" cap="none" baseline="0" dirty="0" smtClean="0"/>
              <a:t>Providencie, ainda, fita adesiva para fixação das folhas na lousa.</a:t>
            </a:r>
          </a:p>
          <a:p>
            <a:r>
              <a:rPr lang="pt-BR" b="0" cap="none" baseline="0" dirty="0" smtClean="0"/>
              <a:t>Leia os textos de apoio para que possa ir se preparando não só para esta atividade, como também para o trabalho da pauta completa.</a:t>
            </a:r>
          </a:p>
          <a:p>
            <a:r>
              <a:rPr lang="pt-BR" b="0" cap="none" baseline="0" dirty="0" smtClean="0"/>
              <a:t>Você poderá, ainda, reproduzir alguns dos textos de apoio indicados para os professores, para que possam estudar o assunto. Pode, também, enviar-lhes o arquivo eletrônico.</a:t>
            </a:r>
          </a:p>
          <a:p>
            <a:endParaRPr lang="pt-BR" b="0" cap="none" baseline="0" dirty="0" smtClean="0"/>
          </a:p>
          <a:p>
            <a:r>
              <a:rPr lang="pt-BR" b="1" cap="none" baseline="0" dirty="0" smtClean="0"/>
              <a:t>II – Orientações gerais para o desenvolvimento da atividade</a:t>
            </a:r>
          </a:p>
          <a:p>
            <a:endParaRPr lang="pt-BR" sz="120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dirty="0" smtClean="0">
                <a:ea typeface="ＭＳ Ｐゴシック" pitchFamily="34" charset="-128"/>
              </a:rPr>
              <a:t>Leia o</a:t>
            </a:r>
            <a:r>
              <a:rPr lang="pt-BR" sz="1200" baseline="0" dirty="0" smtClean="0">
                <a:ea typeface="ＭＳ Ｐゴシック" pitchFamily="34" charset="-128"/>
              </a:rPr>
              <a:t> enunciado da atividade, comentando as questões, caso seja necessário.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Divida a classe em grupos dos quais participem professores de diferentes disciplinas. Procure formar 4 grupos para que cada dois grupos discutam uma mesma questão.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Oriente cada grupo para que discuta a questão que lhe coube (você definirá).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Limite o tempo previamente, comunicando aos participantes (30 minutos devem ser suficientes).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Após a discussão dos grupos, solicite que cada um deles apresente sua reflexão aos demais, utilizando o registro escrito como apoio. Durante a apresentação vá problematizando questões que não lhe pareçam pertinentes e validando aquelas que considerar adequadas.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Após a apresentação de todos, procure focalizar a reflexão coletiva nas respostas ao item D, pois é à relação entre os aspectos apontados que o trabalho proposto será dedicado.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Durante o desenvolvimento da pauta completa, retome a reflexão realizada nesta atividade introdutória, articulando as reflexões iniciais dos professores com as reflexões decorrentes do processo de sistematização realizado.</a:t>
            </a:r>
          </a:p>
          <a:p>
            <a:pPr marL="228600" indent="-228600">
              <a:buAutoNum type="alphaLcParenR"/>
            </a:pPr>
            <a:endParaRPr lang="pt-BR" sz="1200" baseline="0" dirty="0" smtClean="0">
              <a:ea typeface="ＭＳ Ｐゴシック" pitchFamily="34" charset="-128"/>
            </a:endParaRPr>
          </a:p>
          <a:p>
            <a:pPr marL="228600" indent="-228600">
              <a:buAutoNum type="alphaLcParenR"/>
            </a:pPr>
            <a:r>
              <a:rPr lang="pt-BR" sz="1200" baseline="0" dirty="0" smtClean="0">
                <a:ea typeface="ＭＳ Ｐゴシック" pitchFamily="34" charset="-128"/>
              </a:rPr>
              <a:t>Para finalizar, pergunte ao grupo que relação veem entre a reflexão realizada no exercício e o tema/assunto da pauta.</a:t>
            </a:r>
            <a:endParaRPr lang="pt-BR" sz="1200" dirty="0" smtClean="0">
              <a:ea typeface="ＭＳ Ｐゴシック" pitchFamily="34" charset="-128"/>
            </a:endParaRPr>
          </a:p>
          <a:p>
            <a:endParaRPr lang="pt-BR" sz="1200" b="1" cap="none" baseline="0" dirty="0" smtClean="0">
              <a:ea typeface="ＭＳ Ｐゴシック" pitchFamily="34" charset="-128"/>
            </a:endParaRPr>
          </a:p>
          <a:p>
            <a:pPr marL="0" indent="0">
              <a:buNone/>
            </a:pPr>
            <a:endParaRPr lang="pt-BR" b="0" u="none" baseline="0" dirty="0" smtClean="0"/>
          </a:p>
          <a:p>
            <a:pPr marL="0" indent="0">
              <a:buNone/>
            </a:pPr>
            <a:r>
              <a:rPr lang="pt-BR" b="1" u="none" cap="none" baseline="0" dirty="0" smtClean="0"/>
              <a:t>III - Leituras de Apoio Recomendadas</a:t>
            </a:r>
          </a:p>
          <a:p>
            <a:pPr marL="0" indent="0">
              <a:buNone/>
            </a:pPr>
            <a:endParaRPr lang="pt-BR" b="1" u="none" baseline="0" dirty="0" smtClean="0"/>
          </a:p>
          <a:p>
            <a:pPr lvl="0"/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BRÄKLING, Kátia Lomba.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Leitura do mundo, leitura da palavra, leitura proficiente: qual é a coisa que esse nome chama?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Revista Aprender Juntos. São Paulo (SP): Edições SM; 2008.</a:t>
            </a:r>
          </a:p>
          <a:p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BRÄKLING, Kátia Lomba.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 leitura e formação de leitores: qual é a chave que se espera?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Publicado originalmente no Portal </a:t>
            </a:r>
            <a:r>
              <a:rPr lang="pt-B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Educarede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(atualmente desativado). Sessão “O assunto é”. Endereço: </a:t>
            </a:r>
            <a:r>
              <a:rPr lang="pt-BR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www.educarede.org.br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(2005). Posteriormente publicado em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PEC Formação Universitária.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São Paulo: SEE de SP/PUC de SP/USP/UNESP. 2002. </a:t>
            </a:r>
          </a:p>
          <a:p>
            <a:endParaRPr lang="pt-BR" sz="1200" b="1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BRÄKLING, K. L.; </a:t>
            </a:r>
            <a:r>
              <a:rPr lang="pt-BR" sz="1200" kern="1200" cap="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Abreu, M. T.; GOUVEIA, B. </a:t>
            </a:r>
            <a:r>
              <a:rPr lang="pt-B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Língua portuguesa: orientações para o professor, Saeb/Prova Brasil, 4ª série/5º ano, Ensino Fundamental</a:t>
            </a:r>
            <a:r>
              <a:rPr lang="pt-B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Brasília: MEC/INEP (Instituto Nacional de Estudos e Pesquisas Educacionais Anísio Teixeira); 2009.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ROJO, </a:t>
            </a:r>
            <a:r>
              <a:rPr lang="pt-BR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Roxane</a:t>
            </a:r>
            <a:r>
              <a:rPr lang="pt-BR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t-BR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Letramento e capacidades de leitura para a cidadania</a:t>
            </a:r>
            <a:r>
              <a:rPr lang="pt-BR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t-BR" b="1" u="none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37962-8BB2-4A4B-B212-2D3DA622B41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971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9467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36943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1338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fld id="{16CC7C70-D015-4427-B526-F4509122363F}" type="datetime1">
              <a:rPr lang="pt-BR" smtClean="0"/>
              <a:pPr/>
              <a:t>21/09/2015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/>
          <a:lstStyle/>
          <a:p>
            <a:fld id="{BCCFF4C5-95A2-4A21-BC47-2A8D7464501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5236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fundo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080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541948" y="360960"/>
            <a:ext cx="8485511" cy="6135909"/>
            <a:chOff x="541948" y="360960"/>
            <a:chExt cx="8485511" cy="6135909"/>
          </a:xfrm>
        </p:grpSpPr>
        <p:pic>
          <p:nvPicPr>
            <p:cNvPr id="5" name="Picture 4" descr="logo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1948" y="482513"/>
              <a:ext cx="3854279" cy="2208834"/>
            </a:xfrm>
            <a:prstGeom prst="rect">
              <a:avLst/>
            </a:prstGeom>
          </p:spPr>
        </p:pic>
        <p:pic>
          <p:nvPicPr>
            <p:cNvPr id="6" name="Picture 5" descr="logo_s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850424" y="5354156"/>
              <a:ext cx="934947" cy="1142713"/>
            </a:xfrm>
            <a:prstGeom prst="rect">
              <a:avLst/>
            </a:prstGeom>
          </p:spPr>
        </p:pic>
        <p:pic>
          <p:nvPicPr>
            <p:cNvPr id="3" name="Picture 2" descr="img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41949" y="3543226"/>
              <a:ext cx="7464612" cy="2768615"/>
            </a:xfrm>
            <a:prstGeom prst="rect">
              <a:avLst/>
            </a:prstGeom>
          </p:spPr>
        </p:pic>
        <p:sp>
          <p:nvSpPr>
            <p:cNvPr id="9" name="Subtítulo 2"/>
            <p:cNvSpPr txBox="1">
              <a:spLocks/>
            </p:cNvSpPr>
            <p:nvPr/>
          </p:nvSpPr>
          <p:spPr>
            <a:xfrm>
              <a:off x="4451684" y="360960"/>
              <a:ext cx="4575775" cy="2767259"/>
            </a:xfrm>
            <a:prstGeom prst="rect">
              <a:avLst/>
            </a:prstGeom>
          </p:spPr>
          <p:txBody>
            <a:bodyPr>
              <a:normAutofit fontScale="25000" lnSpcReduction="20000"/>
            </a:bodyPr>
            <a:lstStyle/>
            <a:p>
              <a:pPr marL="342900" marR="0" lvl="0" indent="-342900" algn="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1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COMPETÊNCIA LEITORA NAS DIVERSAS ÁREAS DO CONHECIMENTO</a:t>
              </a:r>
            </a:p>
            <a:p>
              <a:pPr marL="342900" indent="-342900" algn="r">
                <a:spcBef>
                  <a:spcPct val="20000"/>
                </a:spcBef>
                <a:defRPr/>
              </a:pPr>
              <a:r>
                <a:rPr lang="pt-BR" sz="10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Atividade introdutória</a:t>
              </a:r>
            </a:p>
            <a:p>
              <a:pPr marL="342900" marR="0" lvl="0" indent="-342900" algn="r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pt-BR" sz="8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indent="-342900" algn="r">
                <a:spcBef>
                  <a:spcPct val="20000"/>
                </a:spcBef>
              </a:pPr>
              <a:r>
                <a:rPr lang="pt-BR" sz="1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Kátia L. </a:t>
              </a:r>
              <a:r>
                <a:rPr lang="pt-BR" sz="1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Bräkling</a:t>
              </a:r>
              <a:endPara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51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47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83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743</Words>
  <Application>Microsoft Office PowerPoint</Application>
  <PresentationFormat>Apresentação na tela (4:3)</PresentationFormat>
  <Paragraphs>70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Alê</dc:creator>
  <cp:lastModifiedBy>MCarreira</cp:lastModifiedBy>
  <cp:revision>95</cp:revision>
  <dcterms:created xsi:type="dcterms:W3CDTF">2015-05-12T13:03:12Z</dcterms:created>
  <dcterms:modified xsi:type="dcterms:W3CDTF">2015-09-21T19:38:05Z</dcterms:modified>
</cp:coreProperties>
</file>