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3020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14" autoAdjust="0"/>
  </p:normalViewPr>
  <p:slideViewPr>
    <p:cSldViewPr snapToGrid="0" snapToObjects="1">
      <p:cViewPr>
        <p:scale>
          <a:sx n="70" d="100"/>
          <a:sy n="70" d="100"/>
        </p:scale>
        <p:origin x="-2094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6566D-39D7-442A-896A-A1B8DE727116}" type="datetimeFigureOut">
              <a:rPr lang="es-ES" smtClean="0"/>
              <a:pPr/>
              <a:t>23/09/2015</a:t>
            </a:fld>
            <a:endParaRPr lang="es-E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20DE5-F4DF-4804-A72E-D482D45982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71294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CARO GESTOR</a:t>
            </a:r>
            <a:r>
              <a:rPr lang="pt-BR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pt-BR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 conjunto de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compõem a atividade introdutória que acompanha o tema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ação mediadora no ensino da leitura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atividade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 por objetivo fazer um levantamento prévio dos conhecimentos do grupo a respeito do assunto, ampliando seu significado. </a:t>
            </a:r>
          </a:p>
          <a:p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dirty="0" smtClean="0">
                <a:ea typeface="ＭＳ Ｐゴシック" pitchFamily="34" charset="-128"/>
              </a:rPr>
              <a:t>Sugerimos</a:t>
            </a:r>
            <a:r>
              <a:rPr lang="pt-BR" baseline="0" dirty="0" smtClean="0">
                <a:ea typeface="ＭＳ Ｐゴシック" pitchFamily="34" charset="-128"/>
              </a:rPr>
              <a:t> </a:t>
            </a:r>
            <a:r>
              <a:rPr lang="pt-BR" dirty="0" smtClean="0">
                <a:ea typeface="ＭＳ Ｐゴシック" pitchFamily="34" charset="-128"/>
              </a:rPr>
              <a:t>estudar o texto de orientação para cada </a:t>
            </a:r>
            <a:r>
              <a:rPr lang="pt-BR" i="1" dirty="0" smtClean="0">
                <a:ea typeface="ＭＳ Ｐゴシック" pitchFamily="34" charset="-128"/>
              </a:rPr>
              <a:t>slide</a:t>
            </a:r>
            <a:r>
              <a:rPr lang="pt-BR" dirty="0" smtClean="0">
                <a:ea typeface="ＭＳ Ｐゴシック" pitchFamily="34" charset="-128"/>
              </a:rPr>
              <a:t>. </a:t>
            </a:r>
          </a:p>
          <a:p>
            <a:r>
              <a:rPr lang="pt-BR" dirty="0" smtClean="0">
                <a:ea typeface="ＭＳ Ｐゴシック" pitchFamily="34" charset="-128"/>
              </a:rPr>
              <a:t>Como sabe, o conteúdo foi</a:t>
            </a:r>
            <a:r>
              <a:rPr lang="pt-BR" baseline="0" dirty="0" smtClean="0">
                <a:ea typeface="ＭＳ Ｐゴシック" pitchFamily="34" charset="-128"/>
              </a:rPr>
              <a:t> criado pela Professora Regina </a:t>
            </a:r>
            <a:r>
              <a:rPr lang="pt-BR" b="0" baseline="0" dirty="0" smtClean="0">
                <a:ea typeface="ＭＳ Ｐゴシック" pitchFamily="34" charset="-128"/>
              </a:rPr>
              <a:t>Zilberman</a:t>
            </a:r>
            <a:r>
              <a:rPr lang="pt-BR" dirty="0" smtClean="0">
                <a:ea typeface="ＭＳ Ｐゴシック" pitchFamily="34" charset="-128"/>
              </a:rPr>
              <a:t>,</a:t>
            </a:r>
            <a:r>
              <a:rPr lang="pt-BR" baseline="0" dirty="0" smtClean="0">
                <a:ea typeface="ＭＳ Ｐゴシック" pitchFamily="34" charset="-128"/>
              </a:rPr>
              <a:t> portanto, pedimos que</a:t>
            </a:r>
            <a:r>
              <a:rPr lang="pt-BR" b="0" dirty="0" smtClean="0">
                <a:ea typeface="ＭＳ Ｐゴシック" pitchFamily="34" charset="-128"/>
              </a:rPr>
              <a:t> apresente a palestra reproduzindo o texto indicado.</a:t>
            </a:r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u="sng" dirty="0" smtClean="0">
              <a:ea typeface="ＭＳ Ｐゴシック" pitchFamily="34" charset="-128"/>
            </a:endParaRPr>
          </a:p>
          <a:p>
            <a:r>
              <a:rPr lang="pt-BR" u="sng" dirty="0" smtClean="0">
                <a:ea typeface="ＭＳ Ｐゴシック" pitchFamily="34" charset="-128"/>
              </a:rPr>
              <a:t>ATENÇÃO</a:t>
            </a:r>
            <a:r>
              <a:rPr lang="pt-BR" u="none" dirty="0" smtClean="0">
                <a:ea typeface="ＭＳ Ｐゴシック" pitchFamily="34" charset="-128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ea typeface="ＭＳ Ｐゴシック" pitchFamily="34" charset="-128"/>
              </a:rPr>
              <a:t> O QUE ESTÁ ENTRE PARÊNTESES NÃO É PARA SER FALADO. TRATA-SE DE UMA ORIENTAÇÃO SOBRE O </a:t>
            </a:r>
            <a:r>
              <a:rPr lang="pt-BR" i="1" dirty="0" smtClean="0">
                <a:ea typeface="ＭＳ Ｐゴシック" pitchFamily="34" charset="-128"/>
              </a:rPr>
              <a:t>SLIDE</a:t>
            </a:r>
            <a:r>
              <a:rPr lang="pt-BR" dirty="0" smtClean="0">
                <a:ea typeface="ＭＳ Ｐゴシック" pitchFamily="34" charset="-128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ea typeface="ＭＳ Ｐゴシック" pitchFamily="34" charset="-128"/>
              </a:rPr>
              <a:t> SUA FALA ESTARÁ SEMPRE INDICADA POR UMA →.</a:t>
            </a:r>
          </a:p>
          <a:p>
            <a:endParaRPr lang="pt-BR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r>
              <a:rPr lang="pt-BR" b="1" dirty="0" smtClean="0">
                <a:ea typeface="ＭＳ Ｐゴシック" pitchFamily="34" charset="-128"/>
              </a:rPr>
              <a:t>LEIA O TÍTULO DA PALESTRA E APRESENTE</a:t>
            </a:r>
            <a:r>
              <a:rPr lang="pt-BR" b="1" baseline="0" dirty="0" smtClean="0">
                <a:ea typeface="ＭＳ Ｐゴシック" pitchFamily="34" charset="-128"/>
              </a:rPr>
              <a:t> A PROFESSORA REGINA ZILBERMAN</a:t>
            </a:r>
          </a:p>
          <a:p>
            <a:r>
              <a:rPr lang="pt-BR" dirty="0" smtClean="0">
                <a:ea typeface="ＭＳ Ｐゴシック" pitchFamily="34" charset="-128"/>
              </a:rPr>
              <a:t>(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Professora do Instituto de Letras da Universidade Federal do Rio Grande do Sul.</a:t>
            </a:r>
            <a:r>
              <a:rPr lang="pt-BR" dirty="0" smtClean="0">
                <a:ea typeface="ＭＳ Ｐゴシック" pitchFamily="34" charset="-128"/>
              </a:rPr>
              <a:t>)</a:t>
            </a:r>
          </a:p>
          <a:p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Tempo previsto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1h 30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Etapa 1 – preparando a atividade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Prepare folhas de papel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sulfite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canetas hidrocor, revistas para recorte, tesoura e cola em quantidade suficiente para os participantes.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Organize o ambiente, coloque as cadeiras em semicírculo e prepare o material de projeção e som.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Receba os professores com uma música ambiente.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Etapa 2 – durante a atividade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Deixe projetado o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abertura.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Dê boas-vindas aos participantes e fale o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texto abaixo.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A leitura pressupõe uma relação do ser humano com o mundo atribuindo-lhe significados para depois ser uma relação com a escrita atribuindo-lhe sentidos.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Introduzir o aluno nas práticas de leitura é uma das tarefas mais importantes da escola, na qual o professor assume um papel fundamental: o de mediador.  </a:t>
            </a:r>
          </a:p>
          <a:p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Quando o professor possibilita a fruição dos seus alunos, ele está dando reais condições para que estas crianças possam se desenvolver, baseados na liberdade de expressão, independentemente do livro que lhes foi apresentado, pois a justificativa que legitima o uso do livro na escola nasce, de um lado, da relação que estabelece com seu leitor, convertendo-o num ser crítico perante sua circunstância; e, de outro, do papel transformador que pode exercer dentro do ensino, trazendo-o para a realidade do estudante e não submetendo este último a um ambiente rarefeito do qual foi suprida toda a referência concreta. (ZILBERMAN, Regina.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literatura infantil na escola. São Paulo: Global, 2003. p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18)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t-BR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20DE5-F4DF-4804-A72E-D482D45982B6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66791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PEÇA QUE LEIAM SILENCIOSAMENTE O TEXTO (QUE DEVE PERMANECER PROJETADO)</a:t>
            </a:r>
            <a:r>
              <a:rPr lang="pt-BR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FALE:</a:t>
            </a:r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Para que a leitura rompa as fronteiras do texto escrito, é necessário que o mediador compreenda que “[existe] mais leitura do que os olhos leem.” (</a:t>
            </a:r>
            <a:r>
              <a:rPr lang="pt-BR" sz="1200" kern="1200" cap="small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Smith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Frank. 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Compreendendo a leitura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análise psicolinguística da leitura e do aprender a ler. Porto Alegre: Artes Médicas, 1991).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pt-BR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SEGUIDA:</a:t>
            </a:r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Organize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os participantes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 grupos de três pessoas e peça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eles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 expressem por imagens o sentido do que leram usando as revistas, as folhas de sulfite e a cola.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 Pronta a atividade, abra espaço para que os grupos mostrem os cartazes e estabeleçam a relação entre a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imagem que criaram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o tema.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 Enquanto os escuta, anote as ideias importantes para retomá-las mais tarde, no decorrer do encontro.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A3F10-D84C-8F4A-BD22-7009C6CC285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2774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Etapa 3 – finalizando a atividade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(Conclua com a leitura do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texto de Fernando Pessoa, extraído da </a:t>
            </a:r>
            <a:r>
              <a:rPr lang="pt-BR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obra Livro do Desassossego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Depois da leitura, retome e aplique algumas das ideias que os educadores têm sobre a mediação no ensino da leitura.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sequência, dê continuidade aos estudos com os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reflexão sobre a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Ação mediadora no ensino da leitura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Regina Zilberman.)</a:t>
            </a:r>
          </a:p>
          <a:p>
            <a:pPr marL="0" indent="0">
              <a:buNone/>
            </a:pPr>
            <a:endParaRPr lang="pt-B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Fonte: &lt;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http://www.dominiopublico.gov.br/download/texto/pe000008.pdf&gt;.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Acesso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13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jul.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2015.</a:t>
            </a:r>
            <a:endParaRPr lang="pt-B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A3F10-D84C-8F4A-BD22-7009C6CC285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5756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9467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6943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1338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41EA2C-360C-D947-AEBF-496B88FCF9B2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EEE78B-5623-ED40-A579-38CA69030AA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144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undo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080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479957" y="168413"/>
            <a:ext cx="8483968" cy="6328456"/>
            <a:chOff x="479957" y="168413"/>
            <a:chExt cx="8483968" cy="6328456"/>
          </a:xfrm>
        </p:grpSpPr>
        <p:grpSp>
          <p:nvGrpSpPr>
            <p:cNvPr id="11" name="Grupo 10"/>
            <p:cNvGrpSpPr/>
            <p:nvPr/>
          </p:nvGrpSpPr>
          <p:grpSpPr>
            <a:xfrm>
              <a:off x="3210824" y="168413"/>
              <a:ext cx="5753101" cy="6328456"/>
              <a:chOff x="3210824" y="168413"/>
              <a:chExt cx="5753101" cy="6328456"/>
            </a:xfrm>
          </p:grpSpPr>
          <p:pic>
            <p:nvPicPr>
              <p:cNvPr id="6" name="Picture 5" descr="logo_sm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7850424" y="5354156"/>
                <a:ext cx="934947" cy="1142713"/>
              </a:xfrm>
              <a:prstGeom prst="rect">
                <a:avLst/>
              </a:prstGeom>
            </p:spPr>
          </p:pic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3210824" y="168413"/>
                <a:ext cx="5753100" cy="1470025"/>
              </a:xfrm>
              <a:prstGeom prst="rect">
                <a:avLst/>
              </a:prstGeom>
            </p:spPr>
            <p:txBody>
              <a:bodyPr/>
              <a:lstStyle/>
              <a:p>
                <a:pPr marL="0" marR="0" lvl="0" indent="0" algn="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A AÇÃO MEDIADORA NO </a:t>
                </a:r>
                <a:r>
                  <a:rPr kumimoji="0" lang="pt-BR" sz="3800" b="1" i="0" u="none" strike="noStrike" kern="1200" cap="none" spc="0" normalizeH="0" baseline="0" dirty="0" smtClean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ENSINO</a:t>
                </a:r>
                <a:r>
                  <a:rPr kumimoji="0" lang="pt-BR" sz="3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 DA LEITURA</a:t>
                </a:r>
                <a:endParaRPr kumimoji="0" lang="pt-BR" sz="3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9" name="Subtitle 2"/>
              <p:cNvSpPr txBox="1">
                <a:spLocks/>
              </p:cNvSpPr>
              <p:nvPr/>
            </p:nvSpPr>
            <p:spPr>
              <a:xfrm>
                <a:off x="5640259" y="2149537"/>
                <a:ext cx="3323665" cy="774568"/>
              </a:xfrm>
              <a:prstGeom prst="rect">
                <a:avLst/>
              </a:prstGeom>
            </p:spPr>
            <p:txBody>
              <a:bodyPr/>
              <a:lstStyle/>
              <a:p>
                <a:pPr marL="342900" marR="0" lvl="0" indent="-342900" algn="r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Regina Zilberman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Subtitle 2"/>
              <p:cNvSpPr txBox="1">
                <a:spLocks/>
              </p:cNvSpPr>
              <p:nvPr/>
            </p:nvSpPr>
            <p:spPr>
              <a:xfrm>
                <a:off x="4971593" y="1559837"/>
                <a:ext cx="3992332" cy="509084"/>
              </a:xfrm>
              <a:prstGeom prst="rect">
                <a:avLst/>
              </a:prstGeom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kumimoji="0" lang="pt-BR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</a:rPr>
                  <a:t>Atividade </a:t>
                </a:r>
                <a:r>
                  <a:rPr kumimoji="0" lang="pt-BR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</a:rPr>
                  <a:t>Introdutória</a:t>
                </a:r>
                <a:endParaRPr kumimoji="0" lang="pt-BR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12" name="Picture 4" descr="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9957" y="584136"/>
              <a:ext cx="3580599" cy="2051992"/>
            </a:xfrm>
            <a:prstGeom prst="rect">
              <a:avLst/>
            </a:prstGeom>
          </p:spPr>
        </p:pic>
        <p:pic>
          <p:nvPicPr>
            <p:cNvPr id="13" name="Picture 2" descr="img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1731" y="3198232"/>
              <a:ext cx="7464612" cy="27686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71514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94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757646" y="4853169"/>
            <a:ext cx="312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6342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4132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619</Words>
  <Application>Microsoft Office PowerPoint</Application>
  <PresentationFormat>Apresentação na tela (4:3)</PresentationFormat>
  <Paragraphs>47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Alê</dc:creator>
  <cp:lastModifiedBy>MCarreira</cp:lastModifiedBy>
  <cp:revision>33</cp:revision>
  <dcterms:created xsi:type="dcterms:W3CDTF">2015-05-12T13:03:12Z</dcterms:created>
  <dcterms:modified xsi:type="dcterms:W3CDTF">2015-09-23T16:23:33Z</dcterms:modified>
</cp:coreProperties>
</file>