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29" roundtripDataSignature="AMtx7mjc8mkk5UssDE2clXUHw7yi0t8g4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8" name="Google Shape;58;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1ea8e835a2_1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1ea8e835a2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What is Huber Regression? What are L1 and L2?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1ea8e835a2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1ea8e835a2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1ea8e835a2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1ea8e835a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1ea8e835a2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1ea8e835a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1ea8e835a2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1ea8e835a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1ea8e835a2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1ea8e835a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1ea8e835a2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1ea8e835a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1ea8e835a2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1ea8e835a2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1ea8e835a2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1ea8e835a2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1ea8e835a2_0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1ea8e835a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What is domain?</a:t>
            </a:r>
            <a:endParaRPr/>
          </a:p>
          <a:p>
            <a:pPr indent="0" lvl="0" marL="0" rtl="0" algn="l">
              <a:spcBef>
                <a:spcPts val="0"/>
              </a:spcBef>
              <a:spcAft>
                <a:spcPts val="0"/>
              </a:spcAft>
              <a:buNone/>
            </a:pPr>
            <a:r>
              <a:rPr lang="en-US"/>
              <a:t>some could be 0 to 1 (click through rate-proportion)</a:t>
            </a:r>
            <a:endParaRPr/>
          </a:p>
          <a:p>
            <a:pPr indent="0" lvl="0" marL="0" rtl="0" algn="l">
              <a:spcBef>
                <a:spcPts val="0"/>
              </a:spcBef>
              <a:spcAft>
                <a:spcPts val="0"/>
              </a:spcAft>
              <a:buNone/>
            </a:pPr>
            <a:r>
              <a:rPr lang="en-US"/>
              <a:t>spend could be 0 to infinity </a:t>
            </a:r>
            <a:endParaRPr/>
          </a:p>
          <a:p>
            <a:pPr indent="0" lvl="0" marL="0" rtl="0" algn="l">
              <a:spcBef>
                <a:spcPts val="0"/>
              </a:spcBef>
              <a:spcAft>
                <a:spcPts val="0"/>
              </a:spcAft>
              <a:buNone/>
            </a:pPr>
            <a:r>
              <a:rPr lang="en-US"/>
              <a:t>range of values that are appropriate, for </a:t>
            </a:r>
            <a:r>
              <a:rPr lang="en-US"/>
              <a:t>example</a:t>
            </a:r>
            <a:r>
              <a:rPr lang="en-US"/>
              <a:t> spend could not be negative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04bac44922_0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g204bac44922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sz="100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1ea8e835a2_0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1ea8e835a2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explain the coefficients!</a:t>
            </a:r>
            <a:endParaRPr/>
          </a:p>
          <a:p>
            <a:pPr indent="0" lvl="0" marL="0" rtl="0" algn="l">
              <a:spcBef>
                <a:spcPts val="0"/>
              </a:spcBef>
              <a:spcAft>
                <a:spcPts val="0"/>
              </a:spcAft>
              <a:buNone/>
            </a:pPr>
            <a:r>
              <a:rPr lang="en-US"/>
              <a:t>larger coefficients mean more magnitude </a:t>
            </a:r>
            <a:endParaRPr/>
          </a:p>
          <a:p>
            <a:pPr indent="0" lvl="0" marL="0" rtl="0" algn="l">
              <a:spcBef>
                <a:spcPts val="0"/>
              </a:spcBef>
              <a:spcAft>
                <a:spcPts val="0"/>
              </a:spcAft>
              <a:buNone/>
            </a:pPr>
            <a:r>
              <a:rPr lang="en-US"/>
              <a:t>bigger is better because it there is a bigger marginal benefit of spending more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3e6fabba2d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3e6fabba2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explain the coefficients!</a:t>
            </a:r>
            <a:endParaRPr/>
          </a:p>
          <a:p>
            <a:pPr indent="0" lvl="0" marL="0" rtl="0" algn="l">
              <a:spcBef>
                <a:spcPts val="0"/>
              </a:spcBef>
              <a:spcAft>
                <a:spcPts val="0"/>
              </a:spcAft>
              <a:buNone/>
            </a:pPr>
            <a:r>
              <a:rPr lang="en-US"/>
              <a:t>larger coefficients mean more magnitude </a:t>
            </a:r>
            <a:endParaRPr/>
          </a:p>
          <a:p>
            <a:pPr indent="0" lvl="0" marL="0" rtl="0" algn="l">
              <a:spcBef>
                <a:spcPts val="0"/>
              </a:spcBef>
              <a:spcAft>
                <a:spcPts val="0"/>
              </a:spcAft>
              <a:buNone/>
            </a:pPr>
            <a:r>
              <a:rPr lang="en-US"/>
              <a:t>bigger is better because it there is a bigger marginal benefit of spending more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3e6fabba2d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3e6fabba2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Times New Roman"/>
              <a:buChar char="●"/>
            </a:pPr>
            <a:r>
              <a:rPr lang="en-US" sz="1200">
                <a:solidFill>
                  <a:schemeClr val="dk1"/>
                </a:solidFill>
                <a:latin typeface="Times New Roman"/>
                <a:ea typeface="Times New Roman"/>
                <a:cs typeface="Times New Roman"/>
                <a:sym typeface="Times New Roman"/>
              </a:rPr>
              <a:t>Take the coefficients and find their absolute value.</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US" sz="1200">
                <a:solidFill>
                  <a:schemeClr val="dk1"/>
                </a:solidFill>
                <a:latin typeface="Times New Roman"/>
                <a:ea typeface="Times New Roman"/>
                <a:cs typeface="Times New Roman"/>
                <a:sym typeface="Times New Roman"/>
              </a:rPr>
              <a:t>Calculate the sum of all five coefficients and divide each one by this sum to calculate their relative proportions.</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US" sz="1200">
                <a:solidFill>
                  <a:schemeClr val="dk1"/>
                </a:solidFill>
                <a:latin typeface="Times New Roman"/>
                <a:ea typeface="Times New Roman"/>
                <a:cs typeface="Times New Roman"/>
                <a:sym typeface="Times New Roman"/>
              </a:rPr>
              <a:t>Multiply these relative proportions by the return per unit spend to find the magnitude of each platforms’ contribution to the overall return.</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US" sz="1200">
                <a:solidFill>
                  <a:schemeClr val="dk1"/>
                </a:solidFill>
                <a:latin typeface="Times New Roman"/>
                <a:ea typeface="Times New Roman"/>
                <a:cs typeface="Times New Roman"/>
                <a:sym typeface="Times New Roman"/>
              </a:rPr>
              <a:t>Evenly distribute the effect of the click-through rate coefficient among the media platforms by multiplying the click-through rate’s contribution by the relative proportions of the respective platforms. </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US" sz="1200">
                <a:solidFill>
                  <a:schemeClr val="dk1"/>
                </a:solidFill>
                <a:latin typeface="Times New Roman"/>
                <a:ea typeface="Times New Roman"/>
                <a:cs typeface="Times New Roman"/>
                <a:sym typeface="Times New Roman"/>
              </a:rPr>
              <a:t>“Zero out” the contribution of SM3 since its coefficient is negative and calculate the sum of all the contributions.</a:t>
            </a:r>
            <a:endParaRPr sz="12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4091a14c98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4091a14c9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Times New Roman"/>
              <a:buChar char="●"/>
            </a:pPr>
            <a:r>
              <a:rPr lang="en-US" sz="1200">
                <a:solidFill>
                  <a:schemeClr val="dk1"/>
                </a:solidFill>
                <a:latin typeface="Times New Roman"/>
                <a:ea typeface="Times New Roman"/>
                <a:cs typeface="Times New Roman"/>
                <a:sym typeface="Times New Roman"/>
              </a:rPr>
              <a:t>This sum represents the overall return when one or more coefficients are negative since minimal spend will be provided to that platform.</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32dcd2d6ba_3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g232dcd2d6ba_3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US" sz="1000"/>
              <a:t>maybe explain libraries more</a:t>
            </a:r>
            <a:endParaRPr sz="10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32dcd2d6ba_1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g232dcd2d6ba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US" sz="1000"/>
              <a:t>.drop = explain!</a:t>
            </a:r>
            <a:endParaRPr sz="1000"/>
          </a:p>
          <a:p>
            <a:pPr indent="0" lvl="0" marL="0" rtl="0" algn="l">
              <a:lnSpc>
                <a:spcPct val="100000"/>
              </a:lnSpc>
              <a:spcBef>
                <a:spcPts val="0"/>
              </a:spcBef>
              <a:spcAft>
                <a:spcPts val="0"/>
              </a:spcAft>
              <a:buClr>
                <a:schemeClr val="dk1"/>
              </a:buClr>
              <a:buSzPts val="1100"/>
              <a:buFont typeface="Arial"/>
              <a:buNone/>
            </a:pPr>
            <a:r>
              <a:rPr lang="en-US" sz="1000"/>
              <a:t>needed to replace the string values with 4 binary variables instead </a:t>
            </a:r>
            <a:endParaRPr sz="1000"/>
          </a:p>
          <a:p>
            <a:pPr indent="0" lvl="0" marL="0" rtl="0" algn="l">
              <a:lnSpc>
                <a:spcPct val="100000"/>
              </a:lnSpc>
              <a:spcBef>
                <a:spcPts val="0"/>
              </a:spcBef>
              <a:spcAft>
                <a:spcPts val="0"/>
              </a:spcAft>
              <a:buClr>
                <a:schemeClr val="dk1"/>
              </a:buClr>
              <a:buSzPts val="1100"/>
              <a:buFont typeface="Arial"/>
              <a:buNone/>
            </a:pPr>
            <a:r>
              <a:rPr lang="en-US" sz="1000"/>
              <a:t>different way to notate which channel we’re using </a:t>
            </a:r>
            <a:endParaRPr sz="10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4091a14c98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4091a14c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32dcd2d6ba_1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g232dcd2d6ba_1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sz="10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32dcd2d6ba_3_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g232dcd2d6ba_3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sz="10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32dcd2d6ba_1_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g232dcd2d6ba_1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sz="10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1ea8e835a2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1ea8e835a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chemeClr val="lt2"/>
        </a:solidFill>
      </p:bgPr>
    </p:bg>
    <p:spTree>
      <p:nvGrpSpPr>
        <p:cNvPr id="9" name="Shape 9"/>
        <p:cNvGrpSpPr/>
        <p:nvPr/>
      </p:nvGrpSpPr>
      <p:grpSpPr>
        <a:xfrm>
          <a:off x="0" y="0"/>
          <a:ext cx="0" cy="0"/>
          <a:chOff x="0" y="0"/>
          <a:chExt cx="0" cy="0"/>
        </a:xfrm>
      </p:grpSpPr>
      <p:pic>
        <p:nvPicPr>
          <p:cNvPr id="10" name="Google Shape;10;g1b68e191566_4_145"/>
          <p:cNvPicPr preferRelativeResize="0"/>
          <p:nvPr/>
        </p:nvPicPr>
        <p:blipFill rotWithShape="1">
          <a:blip r:embed="rId2">
            <a:alphaModFix/>
          </a:blip>
          <a:srcRect b="0" l="0" r="0" t="0"/>
          <a:stretch/>
        </p:blipFill>
        <p:spPr>
          <a:xfrm>
            <a:off x="0" y="0"/>
            <a:ext cx="9144000" cy="6858000"/>
          </a:xfrm>
          <a:prstGeom prst="rect">
            <a:avLst/>
          </a:prstGeom>
          <a:noFill/>
          <a:ln>
            <a:noFill/>
          </a:ln>
        </p:spPr>
      </p:pic>
      <p:pic>
        <p:nvPicPr>
          <p:cNvPr id="11" name="Google Shape;11;g1b68e191566_4_145"/>
          <p:cNvPicPr preferRelativeResize="0"/>
          <p:nvPr/>
        </p:nvPicPr>
        <p:blipFill rotWithShape="1">
          <a:blip r:embed="rId3">
            <a:alphaModFix/>
          </a:blip>
          <a:srcRect b="0" l="0" r="0" t="0"/>
          <a:stretch/>
        </p:blipFill>
        <p:spPr>
          <a:xfrm>
            <a:off x="7069667" y="5755215"/>
            <a:ext cx="1642533" cy="71480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g1b68e191566_4_130"/>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g1b68e191566_4_130"/>
          <p:cNvSpPr txBox="1"/>
          <p:nvPr>
            <p:ph type="title"/>
          </p:nvPr>
        </p:nvSpPr>
        <p:spPr>
          <a:xfrm>
            <a:off x="265500" y="1644233"/>
            <a:ext cx="4045200" cy="19764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4" name="Google Shape;44;g1b68e191566_4_130"/>
          <p:cNvSpPr txBox="1"/>
          <p:nvPr>
            <p:ph idx="1" type="subTitle"/>
          </p:nvPr>
        </p:nvSpPr>
        <p:spPr>
          <a:xfrm>
            <a:off x="265500" y="3737433"/>
            <a:ext cx="4045200" cy="16467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5" name="Google Shape;45;g1b68e191566_4_130"/>
          <p:cNvSpPr txBox="1"/>
          <p:nvPr>
            <p:ph idx="2" type="body"/>
          </p:nvPr>
        </p:nvSpPr>
        <p:spPr>
          <a:xfrm>
            <a:off x="4939500" y="965433"/>
            <a:ext cx="3837000" cy="49269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6" name="Google Shape;46;g1b68e191566_4_130"/>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7" name="Shape 47"/>
        <p:cNvGrpSpPr/>
        <p:nvPr/>
      </p:nvGrpSpPr>
      <p:grpSpPr>
        <a:xfrm>
          <a:off x="0" y="0"/>
          <a:ext cx="0" cy="0"/>
          <a:chOff x="0" y="0"/>
          <a:chExt cx="0" cy="0"/>
        </a:xfrm>
      </p:grpSpPr>
      <p:sp>
        <p:nvSpPr>
          <p:cNvPr id="48" name="Google Shape;48;g1b68e191566_4_136"/>
          <p:cNvSpPr txBox="1"/>
          <p:nvPr>
            <p:ph idx="1" type="body"/>
          </p:nvPr>
        </p:nvSpPr>
        <p:spPr>
          <a:xfrm>
            <a:off x="311700" y="5640767"/>
            <a:ext cx="5998800" cy="8067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9" name="Google Shape;49;g1b68e191566_4_136"/>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0" name="Shape 50"/>
        <p:cNvGrpSpPr/>
        <p:nvPr/>
      </p:nvGrpSpPr>
      <p:grpSpPr>
        <a:xfrm>
          <a:off x="0" y="0"/>
          <a:ext cx="0" cy="0"/>
          <a:chOff x="0" y="0"/>
          <a:chExt cx="0" cy="0"/>
        </a:xfrm>
      </p:grpSpPr>
      <p:sp>
        <p:nvSpPr>
          <p:cNvPr id="51" name="Google Shape;51;g1b68e191566_4_139"/>
          <p:cNvSpPr txBox="1"/>
          <p:nvPr>
            <p:ph hasCustomPrompt="1" type="title"/>
          </p:nvPr>
        </p:nvSpPr>
        <p:spPr>
          <a:xfrm>
            <a:off x="311700" y="1474833"/>
            <a:ext cx="8520600" cy="26181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2" name="Google Shape;52;g1b68e191566_4_139"/>
          <p:cNvSpPr txBox="1"/>
          <p:nvPr>
            <p:ph idx="1" type="body"/>
          </p:nvPr>
        </p:nvSpPr>
        <p:spPr>
          <a:xfrm>
            <a:off x="311700" y="4202967"/>
            <a:ext cx="8520600" cy="17343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3" name="Google Shape;53;g1b68e191566_4_139"/>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g1b68e191566_4_143"/>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side Page Footer">
  <p:cSld name="Inside Page Footer">
    <p:spTree>
      <p:nvGrpSpPr>
        <p:cNvPr id="12" name="Shape 12"/>
        <p:cNvGrpSpPr/>
        <p:nvPr/>
      </p:nvGrpSpPr>
      <p:grpSpPr>
        <a:xfrm>
          <a:off x="0" y="0"/>
          <a:ext cx="0" cy="0"/>
          <a:chOff x="0" y="0"/>
          <a:chExt cx="0" cy="0"/>
        </a:xfrm>
      </p:grpSpPr>
      <p:sp>
        <p:nvSpPr>
          <p:cNvPr id="13" name="Google Shape;13;g1b68e191566_4_148"/>
          <p:cNvSpPr/>
          <p:nvPr/>
        </p:nvSpPr>
        <p:spPr>
          <a:xfrm>
            <a:off x="0" y="6014075"/>
            <a:ext cx="9144000" cy="843900"/>
          </a:xfrm>
          <a:prstGeom prst="rect">
            <a:avLst/>
          </a:prstGeom>
          <a:solidFill>
            <a:srgbClr val="FFB5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4" name="Google Shape;14;g1b68e191566_4_148"/>
          <p:cNvPicPr preferRelativeResize="0"/>
          <p:nvPr/>
        </p:nvPicPr>
        <p:blipFill rotWithShape="1">
          <a:blip r:embed="rId2">
            <a:alphaModFix/>
          </a:blip>
          <a:srcRect b="0" l="0" r="0" t="0"/>
          <a:stretch/>
        </p:blipFill>
        <p:spPr>
          <a:xfrm>
            <a:off x="7091412" y="6194083"/>
            <a:ext cx="1426948" cy="46243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g1b68e191566_4_104"/>
          <p:cNvSpPr txBox="1"/>
          <p:nvPr>
            <p:ph type="ctrTitle"/>
          </p:nvPr>
        </p:nvSpPr>
        <p:spPr>
          <a:xfrm>
            <a:off x="311708" y="992767"/>
            <a:ext cx="8520600" cy="27369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7" name="Google Shape;17;g1b68e191566_4_104"/>
          <p:cNvSpPr txBox="1"/>
          <p:nvPr>
            <p:ph idx="1" type="subTitle"/>
          </p:nvPr>
        </p:nvSpPr>
        <p:spPr>
          <a:xfrm>
            <a:off x="311700" y="3778833"/>
            <a:ext cx="8520600" cy="10569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8" name="Google Shape;18;g1b68e191566_4_104"/>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g1b68e191566_4_108"/>
          <p:cNvSpPr txBox="1"/>
          <p:nvPr>
            <p:ph type="title"/>
          </p:nvPr>
        </p:nvSpPr>
        <p:spPr>
          <a:xfrm>
            <a:off x="311700" y="2867800"/>
            <a:ext cx="8520600" cy="11223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1" name="Google Shape;21;g1b68e191566_4_108"/>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g1b68e191566_4_11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g1b68e191566_4_11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5" name="Google Shape;25;g1b68e191566_4_11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g1b68e191566_4_115"/>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g1b68e191566_4_115"/>
          <p:cNvSpPr txBox="1"/>
          <p:nvPr>
            <p:ph idx="1" type="body"/>
          </p:nvPr>
        </p:nvSpPr>
        <p:spPr>
          <a:xfrm>
            <a:off x="311700" y="1536633"/>
            <a:ext cx="3999900" cy="45552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9" name="Google Shape;29;g1b68e191566_4_115"/>
          <p:cNvSpPr txBox="1"/>
          <p:nvPr>
            <p:ph idx="2" type="body"/>
          </p:nvPr>
        </p:nvSpPr>
        <p:spPr>
          <a:xfrm>
            <a:off x="4832400" y="1536633"/>
            <a:ext cx="3999900" cy="45552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0" name="Google Shape;30;g1b68e191566_4_115"/>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g1b68e191566_4_120"/>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3" name="Google Shape;33;g1b68e191566_4_120"/>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g1b68e191566_4_123"/>
          <p:cNvSpPr txBox="1"/>
          <p:nvPr>
            <p:ph type="title"/>
          </p:nvPr>
        </p:nvSpPr>
        <p:spPr>
          <a:xfrm>
            <a:off x="311700" y="740800"/>
            <a:ext cx="2808000" cy="1007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6" name="Google Shape;36;g1b68e191566_4_123"/>
          <p:cNvSpPr txBox="1"/>
          <p:nvPr>
            <p:ph idx="1" type="body"/>
          </p:nvPr>
        </p:nvSpPr>
        <p:spPr>
          <a:xfrm>
            <a:off x="311700" y="1852800"/>
            <a:ext cx="2808000" cy="42393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7" name="Google Shape;37;g1b68e191566_4_123"/>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8" name="Shape 38"/>
        <p:cNvGrpSpPr/>
        <p:nvPr/>
      </p:nvGrpSpPr>
      <p:grpSpPr>
        <a:xfrm>
          <a:off x="0" y="0"/>
          <a:ext cx="0" cy="0"/>
          <a:chOff x="0" y="0"/>
          <a:chExt cx="0" cy="0"/>
        </a:xfrm>
      </p:grpSpPr>
      <p:sp>
        <p:nvSpPr>
          <p:cNvPr id="39" name="Google Shape;39;g1b68e191566_4_127"/>
          <p:cNvSpPr txBox="1"/>
          <p:nvPr>
            <p:ph type="title"/>
          </p:nvPr>
        </p:nvSpPr>
        <p:spPr>
          <a:xfrm>
            <a:off x="490250" y="600200"/>
            <a:ext cx="6367800" cy="54543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0" name="Google Shape;40;g1b68e191566_4_127"/>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g1b68e191566_4_100"/>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g1b68e191566_4_100"/>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g1b68e191566_4_100"/>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slow">
    <p:push/>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image" Target="../media/image11.png"/><Relationship Id="rId6"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5.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
          <p:cNvSpPr txBox="1"/>
          <p:nvPr/>
        </p:nvSpPr>
        <p:spPr>
          <a:xfrm>
            <a:off x="1110988" y="1819906"/>
            <a:ext cx="7587900" cy="78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800"/>
              <a:buFont typeface="Arial"/>
              <a:buNone/>
            </a:pPr>
            <a:r>
              <a:rPr b="1" i="0" lang="en-US" sz="4800" u="none" cap="none" strike="noStrike">
                <a:solidFill>
                  <a:srgbClr val="4F2C1D"/>
                </a:solidFill>
                <a:latin typeface="Arial"/>
                <a:ea typeface="Arial"/>
                <a:cs typeface="Arial"/>
                <a:sym typeface="Arial"/>
              </a:rPr>
              <a:t>Hiatus </a:t>
            </a:r>
            <a:r>
              <a:rPr b="1" lang="en-US" sz="4800">
                <a:solidFill>
                  <a:srgbClr val="4F2C1D"/>
                </a:solidFill>
              </a:rPr>
              <a:t>Code Guidebook</a:t>
            </a:r>
            <a:endParaRPr b="1" i="1" sz="6000" u="none" cap="none" strike="noStrike">
              <a:solidFill>
                <a:srgbClr val="4F2C1D"/>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4500"/>
              <a:buFont typeface="Arial"/>
              <a:buNone/>
            </a:pPr>
            <a:r>
              <a:t/>
            </a:r>
            <a:endParaRPr b="1" i="1" sz="6000" u="none" cap="none" strike="noStrike">
              <a:solidFill>
                <a:schemeClr val="dk1"/>
              </a:solidFill>
              <a:latin typeface="Arial"/>
              <a:ea typeface="Arial"/>
              <a:cs typeface="Arial"/>
              <a:sym typeface="Arial"/>
            </a:endParaRPr>
          </a:p>
        </p:txBody>
      </p:sp>
      <p:sp>
        <p:nvSpPr>
          <p:cNvPr id="61" name="Google Shape;61;p1"/>
          <p:cNvSpPr txBox="1"/>
          <p:nvPr/>
        </p:nvSpPr>
        <p:spPr>
          <a:xfrm>
            <a:off x="1122475" y="3702175"/>
            <a:ext cx="4471200" cy="2899800"/>
          </a:xfrm>
          <a:prstGeom prst="rect">
            <a:avLst/>
          </a:prstGeom>
          <a:noFill/>
          <a:ln>
            <a:noFill/>
          </a:ln>
        </p:spPr>
        <p:txBody>
          <a:bodyPr anchorCtr="0" anchor="t" bIns="45700" lIns="91425" spcFirstLastPara="1" rIns="91425" wrap="square" tIns="45700">
            <a:noAutofit/>
          </a:bodyPr>
          <a:lstStyle/>
          <a:p>
            <a:pPr indent="-381000" lvl="0" marL="457200" marR="0" rtl="0" algn="l">
              <a:lnSpc>
                <a:spcPct val="100000"/>
              </a:lnSpc>
              <a:spcBef>
                <a:spcPts val="0"/>
              </a:spcBef>
              <a:spcAft>
                <a:spcPts val="0"/>
              </a:spcAft>
              <a:buClr>
                <a:srgbClr val="4F2C1D"/>
              </a:buClr>
              <a:buSzPts val="2400"/>
              <a:buFont typeface="Arial"/>
              <a:buChar char="●"/>
            </a:pPr>
            <a:r>
              <a:rPr b="1" i="0" lang="en-US" sz="2400" u="none" cap="none" strike="noStrike">
                <a:solidFill>
                  <a:srgbClr val="4F2C1D"/>
                </a:solidFill>
                <a:latin typeface="Arial"/>
                <a:ea typeface="Arial"/>
                <a:cs typeface="Arial"/>
                <a:sym typeface="Arial"/>
              </a:rPr>
              <a:t>Lauren Toland</a:t>
            </a:r>
            <a:endParaRPr b="1" i="0" sz="2400" u="none" cap="none" strike="noStrike">
              <a:solidFill>
                <a:srgbClr val="4F2C1D"/>
              </a:solidFill>
              <a:latin typeface="Arial"/>
              <a:ea typeface="Arial"/>
              <a:cs typeface="Arial"/>
              <a:sym typeface="Arial"/>
            </a:endParaRPr>
          </a:p>
          <a:p>
            <a:pPr indent="-381000" lvl="0" marL="457200" marR="0" rtl="0" algn="l">
              <a:lnSpc>
                <a:spcPct val="100000"/>
              </a:lnSpc>
              <a:spcBef>
                <a:spcPts val="0"/>
              </a:spcBef>
              <a:spcAft>
                <a:spcPts val="0"/>
              </a:spcAft>
              <a:buClr>
                <a:srgbClr val="4F2C1D"/>
              </a:buClr>
              <a:buSzPts val="2400"/>
              <a:buFont typeface="Arial"/>
              <a:buChar char="●"/>
            </a:pPr>
            <a:r>
              <a:rPr b="1" i="0" lang="en-US" sz="2400" u="none" cap="none" strike="noStrike">
                <a:solidFill>
                  <a:srgbClr val="4F2C1D"/>
                </a:solidFill>
                <a:latin typeface="Arial"/>
                <a:ea typeface="Arial"/>
                <a:cs typeface="Arial"/>
                <a:sym typeface="Arial"/>
              </a:rPr>
              <a:t>Michael Gabriel</a:t>
            </a:r>
            <a:endParaRPr b="1" i="0" sz="2400" u="none" cap="none" strike="noStrike">
              <a:solidFill>
                <a:srgbClr val="4F2C1D"/>
              </a:solidFill>
              <a:latin typeface="Arial"/>
              <a:ea typeface="Arial"/>
              <a:cs typeface="Arial"/>
              <a:sym typeface="Arial"/>
            </a:endParaRPr>
          </a:p>
          <a:p>
            <a:pPr indent="-381000" lvl="0" marL="457200" marR="0" rtl="0" algn="l">
              <a:lnSpc>
                <a:spcPct val="100000"/>
              </a:lnSpc>
              <a:spcBef>
                <a:spcPts val="0"/>
              </a:spcBef>
              <a:spcAft>
                <a:spcPts val="0"/>
              </a:spcAft>
              <a:buClr>
                <a:srgbClr val="4F2C1D"/>
              </a:buClr>
              <a:buSzPts val="2400"/>
              <a:buFont typeface="Arial"/>
              <a:buChar char="●"/>
            </a:pPr>
            <a:r>
              <a:rPr b="1" i="0" lang="en-US" sz="2400" u="none" cap="none" strike="noStrike">
                <a:solidFill>
                  <a:srgbClr val="4F2C1D"/>
                </a:solidFill>
                <a:latin typeface="Arial"/>
                <a:ea typeface="Arial"/>
                <a:cs typeface="Arial"/>
                <a:sym typeface="Arial"/>
              </a:rPr>
              <a:t>Ryan Pittman</a:t>
            </a:r>
            <a:endParaRPr b="1" i="0" sz="2400" u="none" cap="none" strike="noStrike">
              <a:solidFill>
                <a:srgbClr val="4F2C1D"/>
              </a:solidFill>
              <a:latin typeface="Arial"/>
              <a:ea typeface="Arial"/>
              <a:cs typeface="Arial"/>
              <a:sym typeface="Arial"/>
            </a:endParaRPr>
          </a:p>
          <a:p>
            <a:pPr indent="-381000" lvl="0" marL="457200" marR="0" rtl="0" algn="l">
              <a:lnSpc>
                <a:spcPct val="100000"/>
              </a:lnSpc>
              <a:spcBef>
                <a:spcPts val="0"/>
              </a:spcBef>
              <a:spcAft>
                <a:spcPts val="0"/>
              </a:spcAft>
              <a:buClr>
                <a:srgbClr val="4F2C1D"/>
              </a:buClr>
              <a:buSzPts val="2400"/>
              <a:buFont typeface="Arial"/>
              <a:buChar char="●"/>
            </a:pPr>
            <a:r>
              <a:rPr b="1" i="0" lang="en-US" sz="2400" u="none" cap="none" strike="noStrike">
                <a:solidFill>
                  <a:srgbClr val="4F2C1D"/>
                </a:solidFill>
                <a:latin typeface="Arial"/>
                <a:ea typeface="Arial"/>
                <a:cs typeface="Arial"/>
                <a:sym typeface="Arial"/>
              </a:rPr>
              <a:t>Matthew Sirico</a:t>
            </a:r>
            <a:endParaRPr b="1" i="0" sz="2400" u="none" cap="none" strike="noStrike">
              <a:solidFill>
                <a:srgbClr val="4F2C1D"/>
              </a:solidFill>
              <a:latin typeface="Arial"/>
              <a:ea typeface="Arial"/>
              <a:cs typeface="Arial"/>
              <a:sym typeface="Arial"/>
            </a:endParaRPr>
          </a:p>
          <a:p>
            <a:pPr indent="-381000" lvl="0" marL="457200" marR="0" rtl="0" algn="l">
              <a:lnSpc>
                <a:spcPct val="100000"/>
              </a:lnSpc>
              <a:spcBef>
                <a:spcPts val="0"/>
              </a:spcBef>
              <a:spcAft>
                <a:spcPts val="0"/>
              </a:spcAft>
              <a:buClr>
                <a:srgbClr val="4F2C1D"/>
              </a:buClr>
              <a:buSzPts val="2400"/>
              <a:buFont typeface="Arial"/>
              <a:buChar char="●"/>
            </a:pPr>
            <a:r>
              <a:rPr b="1" i="0" lang="en-US" sz="2400" u="none" cap="none" strike="noStrike">
                <a:solidFill>
                  <a:srgbClr val="4F2C1D"/>
                </a:solidFill>
                <a:latin typeface="Arial"/>
                <a:ea typeface="Arial"/>
                <a:cs typeface="Arial"/>
                <a:sym typeface="Arial"/>
              </a:rPr>
              <a:t>Joshua Pam</a:t>
            </a:r>
            <a:endParaRPr b="1" i="0" sz="2400" u="none" cap="none" strike="noStrike">
              <a:solidFill>
                <a:srgbClr val="4F2C1D"/>
              </a:solidFill>
              <a:latin typeface="Arial"/>
              <a:ea typeface="Arial"/>
              <a:cs typeface="Arial"/>
              <a:sym typeface="Arial"/>
            </a:endParaRPr>
          </a:p>
          <a:p>
            <a:pPr indent="-381000" lvl="0" marL="457200" marR="0" rtl="0" algn="l">
              <a:lnSpc>
                <a:spcPct val="100000"/>
              </a:lnSpc>
              <a:spcBef>
                <a:spcPts val="0"/>
              </a:spcBef>
              <a:spcAft>
                <a:spcPts val="0"/>
              </a:spcAft>
              <a:buClr>
                <a:srgbClr val="4F2C1D"/>
              </a:buClr>
              <a:buSzPts val="2400"/>
              <a:buFont typeface="Arial"/>
              <a:buChar char="●"/>
            </a:pPr>
            <a:r>
              <a:rPr b="1" i="0" lang="en-US" sz="2400" u="none" cap="none" strike="noStrike">
                <a:solidFill>
                  <a:srgbClr val="4F2C1D"/>
                </a:solidFill>
                <a:latin typeface="Arial"/>
                <a:ea typeface="Arial"/>
                <a:cs typeface="Arial"/>
                <a:sym typeface="Arial"/>
              </a:rPr>
              <a:t>Daniel De Las Heras</a:t>
            </a:r>
            <a:endParaRPr b="1" i="0" sz="2400" u="none" cap="none" strike="noStrike">
              <a:solidFill>
                <a:srgbClr val="4F2C1D"/>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4F2C1D"/>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4F2C1D"/>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4F2C1D"/>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4F2C1D"/>
              </a:solidFill>
              <a:latin typeface="Arial"/>
              <a:ea typeface="Arial"/>
              <a:cs typeface="Arial"/>
              <a:sym typeface="Arial"/>
            </a:endParaRPr>
          </a:p>
        </p:txBody>
      </p:sp>
      <p:sp>
        <p:nvSpPr>
          <p:cNvPr id="62" name="Google Shape;62;p1"/>
          <p:cNvSpPr txBox="1"/>
          <p:nvPr/>
        </p:nvSpPr>
        <p:spPr>
          <a:xfrm>
            <a:off x="5203900" y="3552500"/>
            <a:ext cx="3722400" cy="693900"/>
          </a:xfrm>
          <a:prstGeom prst="rect">
            <a:avLst/>
          </a:prstGeom>
          <a:noFill/>
          <a:ln>
            <a:noFill/>
          </a:ln>
        </p:spPr>
        <p:txBody>
          <a:bodyPr anchorCtr="0" anchor="t" bIns="45700" lIns="91425" spcFirstLastPara="1" rIns="91425" wrap="square" tIns="45700">
            <a:noAutofit/>
          </a:bodyPr>
          <a:lstStyle/>
          <a:p>
            <a:pPr indent="0" lvl="0" marL="0" marR="0" rtl="0" algn="l">
              <a:lnSpc>
                <a:spcPct val="50000"/>
              </a:lnSpc>
              <a:spcBef>
                <a:spcPts val="0"/>
              </a:spcBef>
              <a:spcAft>
                <a:spcPts val="0"/>
              </a:spcAft>
              <a:buClr>
                <a:srgbClr val="000000"/>
              </a:buClr>
              <a:buSzPts val="2000"/>
              <a:buFont typeface="Arial"/>
              <a:buNone/>
            </a:pPr>
            <a:r>
              <a:t/>
            </a:r>
            <a:endParaRPr b="1" i="0" sz="2000" u="none" cap="none" strike="noStrike">
              <a:solidFill>
                <a:srgbClr val="4F2C1D"/>
              </a:solidFill>
              <a:latin typeface="Arial"/>
              <a:ea typeface="Arial"/>
              <a:cs typeface="Arial"/>
              <a:sym typeface="Arial"/>
            </a:endParaRPr>
          </a:p>
          <a:p>
            <a:pPr indent="-381000" lvl="0" marL="457200" marR="0" rtl="0" algn="l">
              <a:lnSpc>
                <a:spcPct val="100000"/>
              </a:lnSpc>
              <a:spcBef>
                <a:spcPts val="0"/>
              </a:spcBef>
              <a:spcAft>
                <a:spcPts val="0"/>
              </a:spcAft>
              <a:buClr>
                <a:srgbClr val="4F2C1D"/>
              </a:buClr>
              <a:buSzPts val="2400"/>
              <a:buFont typeface="Arial"/>
              <a:buChar char="●"/>
            </a:pPr>
            <a:r>
              <a:rPr b="1" i="0" lang="en-US" sz="2400" u="none" cap="none" strike="noStrike">
                <a:solidFill>
                  <a:srgbClr val="4F2C1D"/>
                </a:solidFill>
                <a:latin typeface="Arial"/>
                <a:ea typeface="Arial"/>
                <a:cs typeface="Arial"/>
                <a:sym typeface="Arial"/>
              </a:rPr>
              <a:t>Professor Venkatesh</a:t>
            </a:r>
            <a:endParaRPr b="1" i="0" sz="2400" u="none" cap="none" strike="noStrike">
              <a:solidFill>
                <a:srgbClr val="4F2C1D"/>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4F2C1D"/>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21ea8e835a2_1_3"/>
          <p:cNvSpPr txBox="1"/>
          <p:nvPr/>
        </p:nvSpPr>
        <p:spPr>
          <a:xfrm flipH="1">
            <a:off x="401750" y="223625"/>
            <a:ext cx="8198400" cy="600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4F2C1D"/>
              </a:buClr>
              <a:buSzPts val="4000"/>
              <a:buFont typeface="Arial"/>
              <a:buNone/>
            </a:pPr>
            <a:r>
              <a:rPr b="1" i="1" lang="en-US" sz="2700"/>
              <a:t>Performing Huber Regression on Each Split</a:t>
            </a:r>
            <a:endParaRPr b="1" i="1" sz="2700" u="none" cap="none" strike="noStrike">
              <a:solidFill>
                <a:srgbClr val="000000"/>
              </a:solidFill>
              <a:latin typeface="Arial"/>
              <a:ea typeface="Arial"/>
              <a:cs typeface="Arial"/>
              <a:sym typeface="Arial"/>
            </a:endParaRPr>
          </a:p>
        </p:txBody>
      </p:sp>
      <p:sp>
        <p:nvSpPr>
          <p:cNvPr id="129" name="Google Shape;129;g21ea8e835a2_1_3"/>
          <p:cNvSpPr txBox="1"/>
          <p:nvPr/>
        </p:nvSpPr>
        <p:spPr>
          <a:xfrm>
            <a:off x="401750" y="4151625"/>
            <a:ext cx="8364300" cy="1015800"/>
          </a:xfrm>
          <a:prstGeom prst="rect">
            <a:avLst/>
          </a:prstGeom>
          <a:noFill/>
          <a:ln cap="flat" cmpd="sng" w="9525">
            <a:solidFill>
              <a:srgbClr val="FFB500"/>
            </a:solidFill>
            <a:prstDash val="solid"/>
            <a:round/>
            <a:headEnd len="sm" w="sm" type="none"/>
            <a:tailEnd len="sm" w="sm" type="none"/>
          </a:ln>
        </p:spPr>
        <p:txBody>
          <a:bodyPr anchorCtr="0" anchor="ctr" bIns="91425" lIns="91425" spcFirstLastPara="1" rIns="91425" wrap="square" tIns="91425">
            <a:noAutofit/>
          </a:bodyPr>
          <a:lstStyle/>
          <a:p>
            <a:pPr indent="-336550" lvl="0" marL="457200" rtl="0" algn="l">
              <a:lnSpc>
                <a:spcPct val="115000"/>
              </a:lnSpc>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Huber regression appears to be the best regressor for the purposes of this analysis.</a:t>
            </a:r>
            <a:endParaRPr sz="1700">
              <a:solidFill>
                <a:schemeClr val="dk1"/>
              </a:solidFill>
              <a:latin typeface="Times New Roman"/>
              <a:ea typeface="Times New Roman"/>
              <a:cs typeface="Times New Roman"/>
              <a:sym typeface="Times New Roman"/>
            </a:endParaRPr>
          </a:p>
          <a:p>
            <a:pPr indent="-336550" lvl="0" marL="457200" rtl="0" algn="l">
              <a:lnSpc>
                <a:spcPct val="115000"/>
              </a:lnSpc>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This is a regressor that uses L1 and L2 normalization as a piecewise function to minimize the residual terms.</a:t>
            </a:r>
            <a:endParaRPr sz="2100">
              <a:solidFill>
                <a:schemeClr val="dk1"/>
              </a:solidFill>
              <a:latin typeface="Times New Roman"/>
              <a:ea typeface="Times New Roman"/>
              <a:cs typeface="Times New Roman"/>
              <a:sym typeface="Times New Roman"/>
            </a:endParaRPr>
          </a:p>
        </p:txBody>
      </p:sp>
      <p:pic>
        <p:nvPicPr>
          <p:cNvPr id="130" name="Google Shape;130;g21ea8e835a2_1_3"/>
          <p:cNvPicPr preferRelativeResize="0"/>
          <p:nvPr/>
        </p:nvPicPr>
        <p:blipFill rotWithShape="1">
          <a:blip r:embed="rId3">
            <a:alphaModFix/>
          </a:blip>
          <a:srcRect b="0" l="0" r="0" t="3725"/>
          <a:stretch/>
        </p:blipFill>
        <p:spPr>
          <a:xfrm>
            <a:off x="333375" y="1676400"/>
            <a:ext cx="8477250" cy="1970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21ea8e835a2_0_3"/>
          <p:cNvSpPr txBox="1"/>
          <p:nvPr/>
        </p:nvSpPr>
        <p:spPr>
          <a:xfrm flipH="1">
            <a:off x="401750" y="223625"/>
            <a:ext cx="8198400" cy="600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4F2C1D"/>
              </a:buClr>
              <a:buSzPts val="4000"/>
              <a:buFont typeface="Arial"/>
              <a:buNone/>
            </a:pPr>
            <a:r>
              <a:rPr b="1" i="1" lang="en-US" sz="2700"/>
              <a:t>Getting Predictions</a:t>
            </a:r>
            <a:endParaRPr b="1" i="1" sz="2700" u="none" cap="none" strike="noStrike">
              <a:solidFill>
                <a:srgbClr val="000000"/>
              </a:solidFill>
              <a:latin typeface="Arial"/>
              <a:ea typeface="Arial"/>
              <a:cs typeface="Arial"/>
              <a:sym typeface="Arial"/>
            </a:endParaRPr>
          </a:p>
        </p:txBody>
      </p:sp>
      <p:sp>
        <p:nvSpPr>
          <p:cNvPr id="136" name="Google Shape;136;g21ea8e835a2_0_3"/>
          <p:cNvSpPr txBox="1"/>
          <p:nvPr/>
        </p:nvSpPr>
        <p:spPr>
          <a:xfrm>
            <a:off x="389850" y="4484375"/>
            <a:ext cx="8364300" cy="600300"/>
          </a:xfrm>
          <a:prstGeom prst="rect">
            <a:avLst/>
          </a:prstGeom>
          <a:noFill/>
          <a:ln cap="flat" cmpd="sng" w="9525">
            <a:solidFill>
              <a:srgbClr val="FFB500"/>
            </a:solidFill>
            <a:prstDash val="solid"/>
            <a:round/>
            <a:headEnd len="sm" w="sm" type="none"/>
            <a:tailEnd len="sm" w="sm" type="none"/>
          </a:ln>
        </p:spPr>
        <p:txBody>
          <a:bodyPr anchorCtr="0" anchor="ctr" bIns="91425" lIns="91425" spcFirstLastPara="1" rIns="91425" wrap="square" tIns="91425">
            <a:noAutofit/>
          </a:bodyPr>
          <a:lstStyle/>
          <a:p>
            <a:pPr indent="-336550" lvl="0" marL="457200" rtl="0" algn="l">
              <a:spcBef>
                <a:spcPts val="0"/>
              </a:spcBef>
              <a:spcAft>
                <a:spcPts val="0"/>
              </a:spcAft>
              <a:buSzPts val="1700"/>
              <a:buFont typeface="Times New Roman"/>
              <a:buChar char="●"/>
            </a:pPr>
            <a:r>
              <a:rPr lang="en-US" sz="1700">
                <a:latin typeface="Times New Roman"/>
                <a:ea typeface="Times New Roman"/>
                <a:cs typeface="Times New Roman"/>
                <a:sym typeface="Times New Roman"/>
              </a:rPr>
              <a:t>Get the predicted values for each testing split.</a:t>
            </a:r>
            <a:endParaRPr sz="1700">
              <a:solidFill>
                <a:schemeClr val="dk1"/>
              </a:solidFill>
              <a:latin typeface="Times New Roman"/>
              <a:ea typeface="Times New Roman"/>
              <a:cs typeface="Times New Roman"/>
              <a:sym typeface="Times New Roman"/>
            </a:endParaRPr>
          </a:p>
        </p:txBody>
      </p:sp>
      <p:pic>
        <p:nvPicPr>
          <p:cNvPr id="137" name="Google Shape;137;g21ea8e835a2_0_3"/>
          <p:cNvPicPr preferRelativeResize="0"/>
          <p:nvPr/>
        </p:nvPicPr>
        <p:blipFill>
          <a:blip r:embed="rId3">
            <a:alphaModFix/>
          </a:blip>
          <a:stretch>
            <a:fillRect/>
          </a:stretch>
        </p:blipFill>
        <p:spPr>
          <a:xfrm>
            <a:off x="676275" y="1738325"/>
            <a:ext cx="7791450" cy="2057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21ea8e835a2_0_7"/>
          <p:cNvSpPr txBox="1"/>
          <p:nvPr/>
        </p:nvSpPr>
        <p:spPr>
          <a:xfrm flipH="1">
            <a:off x="401750" y="223625"/>
            <a:ext cx="8198400" cy="600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4F2C1D"/>
              </a:buClr>
              <a:buSzPts val="4000"/>
              <a:buFont typeface="Arial"/>
              <a:buNone/>
            </a:pPr>
            <a:r>
              <a:rPr b="1" i="1" lang="en-US" sz="2700"/>
              <a:t>Getting The Mean Squared Errors</a:t>
            </a:r>
            <a:endParaRPr b="1" i="1" sz="2700" u="none" cap="none" strike="noStrike">
              <a:solidFill>
                <a:srgbClr val="000000"/>
              </a:solidFill>
              <a:latin typeface="Arial"/>
              <a:ea typeface="Arial"/>
              <a:cs typeface="Arial"/>
              <a:sym typeface="Arial"/>
            </a:endParaRPr>
          </a:p>
        </p:txBody>
      </p:sp>
      <p:sp>
        <p:nvSpPr>
          <p:cNvPr id="143" name="Google Shape;143;g21ea8e835a2_0_7"/>
          <p:cNvSpPr txBox="1"/>
          <p:nvPr/>
        </p:nvSpPr>
        <p:spPr>
          <a:xfrm>
            <a:off x="389850" y="4484375"/>
            <a:ext cx="8364300" cy="600300"/>
          </a:xfrm>
          <a:prstGeom prst="rect">
            <a:avLst/>
          </a:prstGeom>
          <a:noFill/>
          <a:ln cap="flat" cmpd="sng" w="9525">
            <a:solidFill>
              <a:srgbClr val="FFB500"/>
            </a:solidFill>
            <a:prstDash val="solid"/>
            <a:round/>
            <a:headEnd len="sm" w="sm" type="none"/>
            <a:tailEnd len="sm" w="sm" type="none"/>
          </a:ln>
        </p:spPr>
        <p:txBody>
          <a:bodyPr anchorCtr="0" anchor="ctr" bIns="91425" lIns="91425" spcFirstLastPara="1" rIns="91425" wrap="square" tIns="91425">
            <a:noAutofit/>
          </a:bodyPr>
          <a:lstStyle/>
          <a:p>
            <a:pPr indent="-381000" lvl="0" marL="457200" rtl="0" algn="l">
              <a:lnSpc>
                <a:spcPct val="115000"/>
              </a:lnSpc>
              <a:spcBef>
                <a:spcPts val="0"/>
              </a:spcBef>
              <a:spcAft>
                <a:spcPts val="0"/>
              </a:spcAft>
              <a:buSzPts val="2400"/>
              <a:buFont typeface="Times New Roman"/>
              <a:buChar char="●"/>
            </a:pPr>
            <a:r>
              <a:rPr lang="en-US" sz="1900">
                <a:solidFill>
                  <a:schemeClr val="dk1"/>
                </a:solidFill>
                <a:latin typeface="Times New Roman"/>
                <a:ea typeface="Times New Roman"/>
                <a:cs typeface="Times New Roman"/>
                <a:sym typeface="Times New Roman"/>
              </a:rPr>
              <a:t>Determine which split has the minimum MSE.</a:t>
            </a:r>
            <a:endParaRPr sz="2400">
              <a:solidFill>
                <a:schemeClr val="dk1"/>
              </a:solidFill>
              <a:latin typeface="Times New Roman"/>
              <a:ea typeface="Times New Roman"/>
              <a:cs typeface="Times New Roman"/>
              <a:sym typeface="Times New Roman"/>
            </a:endParaRPr>
          </a:p>
        </p:txBody>
      </p:sp>
      <p:pic>
        <p:nvPicPr>
          <p:cNvPr id="144" name="Google Shape;144;g21ea8e835a2_0_7"/>
          <p:cNvPicPr preferRelativeResize="0"/>
          <p:nvPr/>
        </p:nvPicPr>
        <p:blipFill>
          <a:blip r:embed="rId3">
            <a:alphaModFix/>
          </a:blip>
          <a:stretch>
            <a:fillRect/>
          </a:stretch>
        </p:blipFill>
        <p:spPr>
          <a:xfrm>
            <a:off x="690950" y="1601175"/>
            <a:ext cx="7620000" cy="1981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21ea8e835a2_0_13"/>
          <p:cNvSpPr txBox="1"/>
          <p:nvPr/>
        </p:nvSpPr>
        <p:spPr>
          <a:xfrm flipH="1">
            <a:off x="401750" y="223625"/>
            <a:ext cx="8198400" cy="600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4F2C1D"/>
              </a:buClr>
              <a:buSzPts val="4000"/>
              <a:buFont typeface="Arial"/>
              <a:buNone/>
            </a:pPr>
            <a:r>
              <a:rPr b="1" i="1" lang="en-US" sz="2700"/>
              <a:t>Creating a Dataframe For The Error Terms</a:t>
            </a:r>
            <a:endParaRPr b="1" i="1" sz="2700" u="none" cap="none" strike="noStrike">
              <a:solidFill>
                <a:srgbClr val="000000"/>
              </a:solidFill>
              <a:latin typeface="Arial"/>
              <a:ea typeface="Arial"/>
              <a:cs typeface="Arial"/>
              <a:sym typeface="Arial"/>
            </a:endParaRPr>
          </a:p>
        </p:txBody>
      </p:sp>
      <p:pic>
        <p:nvPicPr>
          <p:cNvPr id="150" name="Google Shape;150;g21ea8e835a2_0_13"/>
          <p:cNvPicPr preferRelativeResize="0"/>
          <p:nvPr/>
        </p:nvPicPr>
        <p:blipFill rotWithShape="1">
          <a:blip r:embed="rId3">
            <a:alphaModFix/>
          </a:blip>
          <a:srcRect b="0" l="7045" r="0" t="0"/>
          <a:stretch/>
        </p:blipFill>
        <p:spPr>
          <a:xfrm>
            <a:off x="581449" y="901700"/>
            <a:ext cx="7981100" cy="3095325"/>
          </a:xfrm>
          <a:prstGeom prst="rect">
            <a:avLst/>
          </a:prstGeom>
          <a:noFill/>
          <a:ln>
            <a:noFill/>
          </a:ln>
        </p:spPr>
      </p:pic>
      <p:sp>
        <p:nvSpPr>
          <p:cNvPr id="151" name="Google Shape;151;g21ea8e835a2_0_13"/>
          <p:cNvSpPr txBox="1"/>
          <p:nvPr/>
        </p:nvSpPr>
        <p:spPr>
          <a:xfrm>
            <a:off x="389850" y="4484375"/>
            <a:ext cx="8364300" cy="600300"/>
          </a:xfrm>
          <a:prstGeom prst="rect">
            <a:avLst/>
          </a:prstGeom>
          <a:noFill/>
          <a:ln cap="flat" cmpd="sng" w="9525">
            <a:solidFill>
              <a:srgbClr val="FFB500"/>
            </a:solidFill>
            <a:prstDash val="solid"/>
            <a:round/>
            <a:headEnd len="sm" w="sm" type="none"/>
            <a:tailEnd len="sm" w="sm" type="none"/>
          </a:ln>
        </p:spPr>
        <p:txBody>
          <a:bodyPr anchorCtr="0" anchor="ctr" bIns="91425" lIns="91425" spcFirstLastPara="1" rIns="91425" wrap="square" tIns="91425">
            <a:noAutofit/>
          </a:bodyPr>
          <a:lstStyle/>
          <a:p>
            <a:pPr indent="-381000" lvl="0" marL="457200" rtl="0" algn="l">
              <a:lnSpc>
                <a:spcPct val="115000"/>
              </a:lnSpc>
              <a:spcBef>
                <a:spcPts val="0"/>
              </a:spcBef>
              <a:spcAft>
                <a:spcPts val="0"/>
              </a:spcAft>
              <a:buSzPts val="2400"/>
              <a:buFont typeface="Times New Roman"/>
              <a:buChar char="●"/>
            </a:pPr>
            <a:r>
              <a:rPr lang="en-US" sz="1900">
                <a:solidFill>
                  <a:schemeClr val="dk1"/>
                </a:solidFill>
                <a:latin typeface="Times New Roman"/>
                <a:ea typeface="Times New Roman"/>
                <a:cs typeface="Times New Roman"/>
                <a:sym typeface="Times New Roman"/>
              </a:rPr>
              <a:t>Make a dataframe for the error terms used in the plot.</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21ea8e835a2_0_17"/>
          <p:cNvSpPr txBox="1"/>
          <p:nvPr/>
        </p:nvSpPr>
        <p:spPr>
          <a:xfrm flipH="1">
            <a:off x="401750" y="223625"/>
            <a:ext cx="8198400" cy="600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4F2C1D"/>
              </a:buClr>
              <a:buSzPts val="4000"/>
              <a:buFont typeface="Arial"/>
              <a:buNone/>
            </a:pPr>
            <a:r>
              <a:rPr b="1" i="1" lang="en-US" sz="2700"/>
              <a:t>Plotting The Mean Squared Error by Test Size</a:t>
            </a:r>
            <a:endParaRPr b="1" i="1" sz="2700" u="none" cap="none" strike="noStrike">
              <a:solidFill>
                <a:srgbClr val="000000"/>
              </a:solidFill>
              <a:latin typeface="Arial"/>
              <a:ea typeface="Arial"/>
              <a:cs typeface="Arial"/>
              <a:sym typeface="Arial"/>
            </a:endParaRPr>
          </a:p>
        </p:txBody>
      </p:sp>
      <p:sp>
        <p:nvSpPr>
          <p:cNvPr id="157" name="Google Shape;157;g21ea8e835a2_0_17"/>
          <p:cNvSpPr txBox="1"/>
          <p:nvPr/>
        </p:nvSpPr>
        <p:spPr>
          <a:xfrm>
            <a:off x="389850" y="5030975"/>
            <a:ext cx="8364300" cy="713700"/>
          </a:xfrm>
          <a:prstGeom prst="rect">
            <a:avLst/>
          </a:prstGeom>
          <a:noFill/>
          <a:ln cap="flat" cmpd="sng" w="9525">
            <a:solidFill>
              <a:srgbClr val="FFB500"/>
            </a:solidFill>
            <a:prstDash val="solid"/>
            <a:round/>
            <a:headEnd len="sm" w="sm" type="none"/>
            <a:tailEnd len="sm" w="sm" type="none"/>
          </a:ln>
        </p:spPr>
        <p:txBody>
          <a:bodyPr anchorCtr="0" anchor="ctr" bIns="91425" lIns="91425" spcFirstLastPara="1" rIns="91425" wrap="square" tIns="91425">
            <a:noAutofit/>
          </a:bodyPr>
          <a:lstStyle/>
          <a:p>
            <a:pPr indent="-361950" lvl="0" marL="457200" rtl="0" algn="l">
              <a:lnSpc>
                <a:spcPct val="115000"/>
              </a:lnSpc>
              <a:spcBef>
                <a:spcPts val="0"/>
              </a:spcBef>
              <a:spcAft>
                <a:spcPts val="0"/>
              </a:spcAft>
              <a:buSzPts val="2100"/>
              <a:buFont typeface="Times New Roman"/>
              <a:buChar char="●"/>
            </a:pPr>
            <a:r>
              <a:rPr lang="en-US" sz="1600">
                <a:solidFill>
                  <a:schemeClr val="dk1"/>
                </a:solidFill>
                <a:latin typeface="Times New Roman"/>
                <a:ea typeface="Times New Roman"/>
                <a:cs typeface="Times New Roman"/>
                <a:sym typeface="Times New Roman"/>
              </a:rPr>
              <a:t>Plot the error terms by testing size to visualize the ideal train/test split at the given minimum MSE.</a:t>
            </a:r>
            <a:endParaRPr sz="2100">
              <a:solidFill>
                <a:schemeClr val="dk1"/>
              </a:solidFill>
              <a:latin typeface="Times New Roman"/>
              <a:ea typeface="Times New Roman"/>
              <a:cs typeface="Times New Roman"/>
              <a:sym typeface="Times New Roman"/>
            </a:endParaRPr>
          </a:p>
        </p:txBody>
      </p:sp>
      <p:pic>
        <p:nvPicPr>
          <p:cNvPr id="158" name="Google Shape;158;g21ea8e835a2_0_17"/>
          <p:cNvPicPr preferRelativeResize="0"/>
          <p:nvPr/>
        </p:nvPicPr>
        <p:blipFill>
          <a:blip r:embed="rId3">
            <a:alphaModFix/>
          </a:blip>
          <a:stretch>
            <a:fillRect/>
          </a:stretch>
        </p:blipFill>
        <p:spPr>
          <a:xfrm>
            <a:off x="390525" y="1188150"/>
            <a:ext cx="8362950" cy="3333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21ea8e835a2_0_21"/>
          <p:cNvSpPr txBox="1"/>
          <p:nvPr/>
        </p:nvSpPr>
        <p:spPr>
          <a:xfrm flipH="1">
            <a:off x="401875" y="223625"/>
            <a:ext cx="8445900" cy="600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4F2C1D"/>
              </a:buClr>
              <a:buSzPts val="4000"/>
              <a:buFont typeface="Arial"/>
              <a:buNone/>
            </a:pPr>
            <a:r>
              <a:rPr b="1" i="1" lang="en-US" sz="2700"/>
              <a:t>Creating The Model and Fit it to The Training Data</a:t>
            </a:r>
            <a:endParaRPr b="1" i="1" sz="2700" u="none" cap="none" strike="noStrike">
              <a:solidFill>
                <a:srgbClr val="000000"/>
              </a:solidFill>
              <a:latin typeface="Arial"/>
              <a:ea typeface="Arial"/>
              <a:cs typeface="Arial"/>
              <a:sym typeface="Arial"/>
            </a:endParaRPr>
          </a:p>
        </p:txBody>
      </p:sp>
      <p:pic>
        <p:nvPicPr>
          <p:cNvPr id="164" name="Google Shape;164;g21ea8e835a2_0_21"/>
          <p:cNvPicPr preferRelativeResize="0"/>
          <p:nvPr/>
        </p:nvPicPr>
        <p:blipFill>
          <a:blip r:embed="rId3">
            <a:alphaModFix/>
          </a:blip>
          <a:stretch>
            <a:fillRect/>
          </a:stretch>
        </p:blipFill>
        <p:spPr>
          <a:xfrm>
            <a:off x="152400" y="1232825"/>
            <a:ext cx="8839200" cy="1244797"/>
          </a:xfrm>
          <a:prstGeom prst="rect">
            <a:avLst/>
          </a:prstGeom>
          <a:noFill/>
          <a:ln>
            <a:noFill/>
          </a:ln>
        </p:spPr>
      </p:pic>
      <p:sp>
        <p:nvSpPr>
          <p:cNvPr id="165" name="Google Shape;165;g21ea8e835a2_0_21"/>
          <p:cNvSpPr txBox="1"/>
          <p:nvPr/>
        </p:nvSpPr>
        <p:spPr>
          <a:xfrm>
            <a:off x="389850" y="3795925"/>
            <a:ext cx="8364300" cy="600300"/>
          </a:xfrm>
          <a:prstGeom prst="rect">
            <a:avLst/>
          </a:prstGeom>
          <a:noFill/>
          <a:ln cap="flat" cmpd="sng" w="9525">
            <a:solidFill>
              <a:srgbClr val="FFB500"/>
            </a:solidFill>
            <a:prstDash val="solid"/>
            <a:round/>
            <a:headEnd len="sm" w="sm" type="none"/>
            <a:tailEnd len="sm" w="sm" type="none"/>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After getting the optimal testing proportion we fit the model to this data.</a:t>
            </a:r>
            <a:endParaRPr sz="2300">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21ea8e835a2_0_25"/>
          <p:cNvSpPr txBox="1"/>
          <p:nvPr/>
        </p:nvSpPr>
        <p:spPr>
          <a:xfrm flipH="1">
            <a:off x="401750" y="223625"/>
            <a:ext cx="8198400" cy="600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4F2C1D"/>
              </a:buClr>
              <a:buSzPts val="4000"/>
              <a:buFont typeface="Arial"/>
              <a:buNone/>
            </a:pPr>
            <a:r>
              <a:rPr b="1" i="1" lang="en-US" sz="2700"/>
              <a:t>Getting Model Results</a:t>
            </a:r>
            <a:endParaRPr b="1" i="1" sz="2700" u="none" cap="none" strike="noStrike">
              <a:solidFill>
                <a:srgbClr val="000000"/>
              </a:solidFill>
              <a:latin typeface="Arial"/>
              <a:ea typeface="Arial"/>
              <a:cs typeface="Arial"/>
              <a:sym typeface="Arial"/>
            </a:endParaRPr>
          </a:p>
        </p:txBody>
      </p:sp>
      <p:pic>
        <p:nvPicPr>
          <p:cNvPr id="171" name="Google Shape;171;g21ea8e835a2_0_25"/>
          <p:cNvPicPr preferRelativeResize="0"/>
          <p:nvPr/>
        </p:nvPicPr>
        <p:blipFill>
          <a:blip r:embed="rId3">
            <a:alphaModFix/>
          </a:blip>
          <a:stretch>
            <a:fillRect/>
          </a:stretch>
        </p:blipFill>
        <p:spPr>
          <a:xfrm>
            <a:off x="152400" y="976325"/>
            <a:ext cx="8839203" cy="3161829"/>
          </a:xfrm>
          <a:prstGeom prst="rect">
            <a:avLst/>
          </a:prstGeom>
          <a:noFill/>
          <a:ln>
            <a:noFill/>
          </a:ln>
        </p:spPr>
      </p:pic>
      <p:sp>
        <p:nvSpPr>
          <p:cNvPr id="172" name="Google Shape;172;g21ea8e835a2_0_25"/>
          <p:cNvSpPr txBox="1"/>
          <p:nvPr/>
        </p:nvSpPr>
        <p:spPr>
          <a:xfrm>
            <a:off x="389850" y="4484375"/>
            <a:ext cx="8364300" cy="600300"/>
          </a:xfrm>
          <a:prstGeom prst="rect">
            <a:avLst/>
          </a:prstGeom>
          <a:noFill/>
          <a:ln cap="flat" cmpd="sng" w="9525">
            <a:solidFill>
              <a:srgbClr val="FFB500"/>
            </a:solidFill>
            <a:prstDash val="solid"/>
            <a:round/>
            <a:headEnd len="sm" w="sm" type="none"/>
            <a:tailEnd len="sm" w="sm" type="none"/>
          </a:ln>
        </p:spPr>
        <p:txBody>
          <a:bodyPr anchorCtr="0" anchor="ctr" bIns="91425" lIns="91425" spcFirstLastPara="1" rIns="91425" wrap="square" tIns="91425">
            <a:noAutofit/>
          </a:bodyPr>
          <a:lstStyle/>
          <a:p>
            <a:pPr indent="-368300" lvl="0" marL="457200" rtl="0" algn="l">
              <a:lnSpc>
                <a:spcPct val="115000"/>
              </a:lnSpc>
              <a:spcBef>
                <a:spcPts val="0"/>
              </a:spcBef>
              <a:spcAft>
                <a:spcPts val="0"/>
              </a:spcAft>
              <a:buSzPts val="2200"/>
              <a:buFont typeface="Times New Roman"/>
              <a:buChar char="●"/>
            </a:pPr>
            <a:r>
              <a:rPr lang="en-US" sz="1700">
                <a:solidFill>
                  <a:schemeClr val="dk1"/>
                </a:solidFill>
                <a:latin typeface="Times New Roman"/>
                <a:ea typeface="Times New Roman"/>
                <a:cs typeface="Times New Roman"/>
                <a:sym typeface="Times New Roman"/>
              </a:rPr>
              <a:t>Create a dataframe describing the results and parameters for the model.</a:t>
            </a:r>
            <a:endParaRPr sz="2200">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21ea8e835a2_0_29"/>
          <p:cNvSpPr txBox="1"/>
          <p:nvPr/>
        </p:nvSpPr>
        <p:spPr>
          <a:xfrm flipH="1">
            <a:off x="401750" y="223625"/>
            <a:ext cx="8198400" cy="1015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4F2C1D"/>
              </a:buClr>
              <a:buSzPts val="4000"/>
              <a:buFont typeface="Arial"/>
              <a:buNone/>
            </a:pPr>
            <a:r>
              <a:rPr b="1" i="1" lang="en-US" sz="2700"/>
              <a:t>Printing Model Statistics For Social Model 1,2,3 and Search</a:t>
            </a:r>
            <a:endParaRPr b="1" i="1" sz="2700" u="none" cap="none" strike="noStrike">
              <a:solidFill>
                <a:srgbClr val="000000"/>
              </a:solidFill>
              <a:latin typeface="Arial"/>
              <a:ea typeface="Arial"/>
              <a:cs typeface="Arial"/>
              <a:sym typeface="Arial"/>
            </a:endParaRPr>
          </a:p>
        </p:txBody>
      </p:sp>
      <p:pic>
        <p:nvPicPr>
          <p:cNvPr id="178" name="Google Shape;178;g21ea8e835a2_0_29"/>
          <p:cNvPicPr preferRelativeResize="0"/>
          <p:nvPr/>
        </p:nvPicPr>
        <p:blipFill>
          <a:blip r:embed="rId3">
            <a:alphaModFix/>
          </a:blip>
          <a:stretch>
            <a:fillRect/>
          </a:stretch>
        </p:blipFill>
        <p:spPr>
          <a:xfrm>
            <a:off x="281525" y="1239425"/>
            <a:ext cx="3901566" cy="1015800"/>
          </a:xfrm>
          <a:prstGeom prst="rect">
            <a:avLst/>
          </a:prstGeom>
          <a:noFill/>
          <a:ln>
            <a:noFill/>
          </a:ln>
        </p:spPr>
      </p:pic>
      <p:pic>
        <p:nvPicPr>
          <p:cNvPr id="179" name="Google Shape;179;g21ea8e835a2_0_29"/>
          <p:cNvPicPr preferRelativeResize="0"/>
          <p:nvPr/>
        </p:nvPicPr>
        <p:blipFill>
          <a:blip r:embed="rId4">
            <a:alphaModFix/>
          </a:blip>
          <a:stretch>
            <a:fillRect/>
          </a:stretch>
        </p:blipFill>
        <p:spPr>
          <a:xfrm>
            <a:off x="270763" y="2413200"/>
            <a:ext cx="3923106" cy="1015800"/>
          </a:xfrm>
          <a:prstGeom prst="rect">
            <a:avLst/>
          </a:prstGeom>
          <a:noFill/>
          <a:ln>
            <a:noFill/>
          </a:ln>
        </p:spPr>
      </p:pic>
      <p:pic>
        <p:nvPicPr>
          <p:cNvPr id="180" name="Google Shape;180;g21ea8e835a2_0_29"/>
          <p:cNvPicPr preferRelativeResize="0"/>
          <p:nvPr/>
        </p:nvPicPr>
        <p:blipFill>
          <a:blip r:embed="rId5">
            <a:alphaModFix/>
          </a:blip>
          <a:stretch>
            <a:fillRect/>
          </a:stretch>
        </p:blipFill>
        <p:spPr>
          <a:xfrm>
            <a:off x="4436100" y="1239425"/>
            <a:ext cx="3901576" cy="1032095"/>
          </a:xfrm>
          <a:prstGeom prst="rect">
            <a:avLst/>
          </a:prstGeom>
          <a:noFill/>
          <a:ln>
            <a:noFill/>
          </a:ln>
        </p:spPr>
      </p:pic>
      <p:pic>
        <p:nvPicPr>
          <p:cNvPr id="181" name="Google Shape;181;g21ea8e835a2_0_29"/>
          <p:cNvPicPr preferRelativeResize="0"/>
          <p:nvPr/>
        </p:nvPicPr>
        <p:blipFill>
          <a:blip r:embed="rId6">
            <a:alphaModFix/>
          </a:blip>
          <a:stretch>
            <a:fillRect/>
          </a:stretch>
        </p:blipFill>
        <p:spPr>
          <a:xfrm>
            <a:off x="4436100" y="2405050"/>
            <a:ext cx="3377782" cy="1032100"/>
          </a:xfrm>
          <a:prstGeom prst="rect">
            <a:avLst/>
          </a:prstGeom>
          <a:noFill/>
          <a:ln>
            <a:noFill/>
          </a:ln>
        </p:spPr>
      </p:pic>
      <p:sp>
        <p:nvSpPr>
          <p:cNvPr id="182" name="Google Shape;182;g21ea8e835a2_0_29"/>
          <p:cNvSpPr txBox="1"/>
          <p:nvPr/>
        </p:nvSpPr>
        <p:spPr>
          <a:xfrm>
            <a:off x="389850" y="4052450"/>
            <a:ext cx="8364300" cy="1032000"/>
          </a:xfrm>
          <a:prstGeom prst="rect">
            <a:avLst/>
          </a:prstGeom>
          <a:noFill/>
          <a:ln cap="flat" cmpd="sng" w="9525">
            <a:solidFill>
              <a:srgbClr val="FFB500"/>
            </a:solidFill>
            <a:prstDash val="solid"/>
            <a:round/>
            <a:headEnd len="sm" w="sm" type="none"/>
            <a:tailEnd len="sm" w="sm" type="none"/>
          </a:ln>
        </p:spPr>
        <p:txBody>
          <a:bodyPr anchorCtr="0" anchor="ctr"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Use the print function to describe the summary statistics (count, mean, standard deviation, minimum, maximum, interquartile range).</a:t>
            </a:r>
            <a:endParaRPr sz="1600">
              <a:solidFill>
                <a:schemeClr val="dk1"/>
              </a:solidFill>
              <a:latin typeface="Times New Roman"/>
              <a:ea typeface="Times New Roman"/>
              <a:cs typeface="Times New Roman"/>
              <a:sym typeface="Times New Roman"/>
            </a:endParaRPr>
          </a:p>
          <a:p>
            <a:pPr indent="-330200" lvl="0" marL="457200" rtl="0" algn="l">
              <a:lnSpc>
                <a:spcPct val="115000"/>
              </a:lnSpc>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Repeat this individually for each network.</a:t>
            </a:r>
            <a:endParaRPr sz="2100">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21ea8e835a2_0_33"/>
          <p:cNvSpPr txBox="1"/>
          <p:nvPr/>
        </p:nvSpPr>
        <p:spPr>
          <a:xfrm flipH="1">
            <a:off x="401750" y="223625"/>
            <a:ext cx="8198400" cy="600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4F2C1D"/>
              </a:buClr>
              <a:buSzPts val="4000"/>
              <a:buFont typeface="Arial"/>
              <a:buNone/>
            </a:pPr>
            <a:r>
              <a:rPr b="1" i="1" lang="en-US" sz="2700"/>
              <a:t>Plotting Results With Randomized Test Data</a:t>
            </a:r>
            <a:endParaRPr b="1" i="1" sz="2700" u="none" cap="none" strike="noStrike">
              <a:solidFill>
                <a:srgbClr val="000000"/>
              </a:solidFill>
              <a:latin typeface="Arial"/>
              <a:ea typeface="Arial"/>
              <a:cs typeface="Arial"/>
              <a:sym typeface="Arial"/>
            </a:endParaRPr>
          </a:p>
        </p:txBody>
      </p:sp>
      <p:pic>
        <p:nvPicPr>
          <p:cNvPr id="188" name="Google Shape;188;g21ea8e835a2_0_33"/>
          <p:cNvPicPr preferRelativeResize="0"/>
          <p:nvPr/>
        </p:nvPicPr>
        <p:blipFill>
          <a:blip r:embed="rId3">
            <a:alphaModFix/>
          </a:blip>
          <a:stretch>
            <a:fillRect/>
          </a:stretch>
        </p:blipFill>
        <p:spPr>
          <a:xfrm>
            <a:off x="152400" y="976325"/>
            <a:ext cx="8839200" cy="2534892"/>
          </a:xfrm>
          <a:prstGeom prst="rect">
            <a:avLst/>
          </a:prstGeom>
          <a:noFill/>
          <a:ln>
            <a:noFill/>
          </a:ln>
        </p:spPr>
      </p:pic>
      <p:sp>
        <p:nvSpPr>
          <p:cNvPr id="189" name="Google Shape;189;g21ea8e835a2_0_33"/>
          <p:cNvSpPr txBox="1"/>
          <p:nvPr/>
        </p:nvSpPr>
        <p:spPr>
          <a:xfrm>
            <a:off x="389850" y="4484375"/>
            <a:ext cx="8364300" cy="600300"/>
          </a:xfrm>
          <a:prstGeom prst="rect">
            <a:avLst/>
          </a:prstGeom>
          <a:noFill/>
          <a:ln cap="flat" cmpd="sng" w="9525">
            <a:solidFill>
              <a:srgbClr val="FFB500"/>
            </a:solidFill>
            <a:prstDash val="solid"/>
            <a:round/>
            <a:headEnd len="sm" w="sm" type="none"/>
            <a:tailEnd len="sm" w="sm" type="none"/>
          </a:ln>
        </p:spPr>
        <p:txBody>
          <a:bodyPr anchorCtr="0" anchor="ctr" bIns="91425" lIns="91425" spcFirstLastPara="1" rIns="91425" wrap="square" tIns="91425">
            <a:noAutofit/>
          </a:bodyPr>
          <a:lstStyle/>
          <a:p>
            <a:pPr indent="-368300" lvl="0" marL="457200" rtl="0" algn="l">
              <a:lnSpc>
                <a:spcPct val="115000"/>
              </a:lnSpc>
              <a:spcBef>
                <a:spcPts val="0"/>
              </a:spcBef>
              <a:spcAft>
                <a:spcPts val="0"/>
              </a:spcAft>
              <a:buSzPts val="2200"/>
              <a:buFont typeface="Times New Roman"/>
              <a:buChar char="●"/>
            </a:pPr>
            <a:r>
              <a:rPr lang="en-US" sz="1700">
                <a:solidFill>
                  <a:schemeClr val="dk1"/>
                </a:solidFill>
                <a:latin typeface="Times New Roman"/>
                <a:ea typeface="Times New Roman"/>
                <a:cs typeface="Times New Roman"/>
                <a:sym typeface="Times New Roman"/>
              </a:rPr>
              <a:t>This step is to visualize how well the model fits the testing data.</a:t>
            </a:r>
            <a:endParaRPr sz="2200">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21ea8e835a2_0_43"/>
          <p:cNvSpPr txBox="1"/>
          <p:nvPr/>
        </p:nvSpPr>
        <p:spPr>
          <a:xfrm flipH="1">
            <a:off x="401750" y="223625"/>
            <a:ext cx="8198400" cy="600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4F2C1D"/>
              </a:buClr>
              <a:buSzPts val="4000"/>
              <a:buFont typeface="Arial"/>
              <a:buNone/>
            </a:pPr>
            <a:r>
              <a:rPr b="1" i="1" lang="en-US" sz="2700"/>
              <a:t>Statistics of The New Huber Regression</a:t>
            </a:r>
            <a:endParaRPr b="1" i="1" sz="2700" u="none" cap="none" strike="noStrike">
              <a:solidFill>
                <a:srgbClr val="000000"/>
              </a:solidFill>
              <a:latin typeface="Arial"/>
              <a:ea typeface="Arial"/>
              <a:cs typeface="Arial"/>
              <a:sym typeface="Arial"/>
            </a:endParaRPr>
          </a:p>
        </p:txBody>
      </p:sp>
      <p:pic>
        <p:nvPicPr>
          <p:cNvPr id="195" name="Google Shape;195;g21ea8e835a2_0_43"/>
          <p:cNvPicPr preferRelativeResize="0"/>
          <p:nvPr/>
        </p:nvPicPr>
        <p:blipFill>
          <a:blip r:embed="rId3">
            <a:alphaModFix/>
          </a:blip>
          <a:stretch>
            <a:fillRect/>
          </a:stretch>
        </p:blipFill>
        <p:spPr>
          <a:xfrm>
            <a:off x="1260423" y="913100"/>
            <a:ext cx="6481074" cy="2700450"/>
          </a:xfrm>
          <a:prstGeom prst="rect">
            <a:avLst/>
          </a:prstGeom>
          <a:noFill/>
          <a:ln>
            <a:noFill/>
          </a:ln>
        </p:spPr>
      </p:pic>
      <p:sp>
        <p:nvSpPr>
          <p:cNvPr id="196" name="Google Shape;196;g21ea8e835a2_0_43"/>
          <p:cNvSpPr txBox="1"/>
          <p:nvPr/>
        </p:nvSpPr>
        <p:spPr>
          <a:xfrm>
            <a:off x="401750" y="3702725"/>
            <a:ext cx="8352300" cy="2140200"/>
          </a:xfrm>
          <a:prstGeom prst="rect">
            <a:avLst/>
          </a:prstGeom>
          <a:noFill/>
          <a:ln cap="flat" cmpd="sng" w="9525">
            <a:solidFill>
              <a:srgbClr val="FFB500"/>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Times New Roman"/>
              <a:buChar char="●"/>
            </a:pPr>
            <a:r>
              <a:rPr lang="en-US">
                <a:solidFill>
                  <a:schemeClr val="dk1"/>
                </a:solidFill>
                <a:latin typeface="Times New Roman"/>
                <a:ea typeface="Times New Roman"/>
                <a:cs typeface="Times New Roman"/>
                <a:sym typeface="Times New Roman"/>
              </a:rPr>
              <a:t>The R-squared column describes how much of the variance the model describes for each channel individually.</a:t>
            </a:r>
            <a:endParaRPr>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lang="en-US">
                <a:solidFill>
                  <a:schemeClr val="dk1"/>
                </a:solidFill>
                <a:latin typeface="Times New Roman"/>
                <a:ea typeface="Times New Roman"/>
                <a:cs typeface="Times New Roman"/>
                <a:sym typeface="Times New Roman"/>
              </a:rPr>
              <a:t>The domain column describes the range of inputs the model will accept for each dependent variable. The domain will specify what value bounds spend and click through rate can take. The categorical variables associated with the individual channels are binary.</a:t>
            </a:r>
            <a:endParaRPr>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lang="en-US">
                <a:solidFill>
                  <a:schemeClr val="dk1"/>
                </a:solidFill>
                <a:latin typeface="Times New Roman"/>
                <a:ea typeface="Times New Roman"/>
                <a:cs typeface="Times New Roman"/>
                <a:sym typeface="Times New Roman"/>
              </a:rPr>
              <a:t>Domain could be 0 to 1 (click through rate-proportion)</a:t>
            </a:r>
            <a:endParaRPr>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lang="en-US">
                <a:solidFill>
                  <a:schemeClr val="dk1"/>
                </a:solidFill>
                <a:latin typeface="Times New Roman"/>
                <a:ea typeface="Times New Roman"/>
                <a:cs typeface="Times New Roman"/>
                <a:sym typeface="Times New Roman"/>
              </a:rPr>
              <a:t>Domain could be 0 to </a:t>
            </a:r>
            <a:r>
              <a:rPr lang="en-US">
                <a:solidFill>
                  <a:schemeClr val="dk1"/>
                </a:solidFill>
                <a:latin typeface="Times New Roman"/>
                <a:ea typeface="Times New Roman"/>
                <a:cs typeface="Times New Roman"/>
                <a:sym typeface="Times New Roman"/>
              </a:rPr>
              <a:t>infinity</a:t>
            </a:r>
            <a:r>
              <a:rPr lang="en-US">
                <a:solidFill>
                  <a:schemeClr val="dk1"/>
                </a:solidFill>
                <a:latin typeface="Times New Roman"/>
                <a:ea typeface="Times New Roman"/>
                <a:cs typeface="Times New Roman"/>
                <a:sym typeface="Times New Roman"/>
              </a:rPr>
              <a:t> (spend)</a:t>
            </a:r>
            <a:endParaRPr>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lang="en-US">
                <a:solidFill>
                  <a:schemeClr val="dk1"/>
                </a:solidFill>
                <a:latin typeface="Times New Roman"/>
                <a:ea typeface="Times New Roman"/>
                <a:cs typeface="Times New Roman"/>
                <a:sym typeface="Times New Roman"/>
              </a:rPr>
              <a:t>Domain is range of values that are appropriate, for example spend could not be negative</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g204bac44922_0_7"/>
          <p:cNvSpPr txBox="1"/>
          <p:nvPr/>
        </p:nvSpPr>
        <p:spPr>
          <a:xfrm>
            <a:off x="415650" y="3266275"/>
            <a:ext cx="8312700" cy="648000"/>
          </a:xfrm>
          <a:prstGeom prst="rect">
            <a:avLst/>
          </a:prstGeom>
          <a:noFill/>
          <a:ln cap="flat" cmpd="sng" w="9525">
            <a:solidFill>
              <a:srgbClr val="FFB5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US">
                <a:solidFill>
                  <a:schemeClr val="dk1"/>
                </a:solidFill>
                <a:latin typeface="Times New Roman"/>
                <a:ea typeface="Times New Roman"/>
                <a:cs typeface="Times New Roman"/>
                <a:sym typeface="Times New Roman"/>
              </a:rPr>
              <a:t>For the code to work the data set has to take the following format</a:t>
            </a:r>
            <a:endParaRPr>
              <a:solidFill>
                <a:srgbClr val="4F2C1D"/>
              </a:solidFill>
            </a:endParaRPr>
          </a:p>
        </p:txBody>
      </p:sp>
      <p:sp>
        <p:nvSpPr>
          <p:cNvPr id="68" name="Google Shape;68;g204bac44922_0_7"/>
          <p:cNvSpPr txBox="1"/>
          <p:nvPr/>
        </p:nvSpPr>
        <p:spPr>
          <a:xfrm flipH="1">
            <a:off x="441750" y="265125"/>
            <a:ext cx="7084800" cy="600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4F2C1D"/>
              </a:buClr>
              <a:buSzPts val="4000"/>
              <a:buFont typeface="Arial"/>
              <a:buNone/>
            </a:pPr>
            <a:r>
              <a:rPr b="1" i="1" lang="en-US" sz="2700"/>
              <a:t>Data Set Format</a:t>
            </a:r>
            <a:endParaRPr b="1" i="1" sz="2700" u="none" cap="none" strike="noStrike">
              <a:solidFill>
                <a:srgbClr val="000000"/>
              </a:solidFill>
              <a:latin typeface="Arial"/>
              <a:ea typeface="Arial"/>
              <a:cs typeface="Arial"/>
              <a:sym typeface="Arial"/>
            </a:endParaRPr>
          </a:p>
        </p:txBody>
      </p:sp>
      <p:pic>
        <p:nvPicPr>
          <p:cNvPr id="69" name="Google Shape;69;g204bac44922_0_7"/>
          <p:cNvPicPr preferRelativeResize="0"/>
          <p:nvPr/>
        </p:nvPicPr>
        <p:blipFill rotWithShape="1">
          <a:blip r:embed="rId3">
            <a:alphaModFix/>
          </a:blip>
          <a:srcRect b="5988" l="0" r="0" t="0"/>
          <a:stretch/>
        </p:blipFill>
        <p:spPr>
          <a:xfrm>
            <a:off x="142012" y="1373650"/>
            <a:ext cx="8859975" cy="1547663"/>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21ea8e835a2_0_47"/>
          <p:cNvSpPr txBox="1"/>
          <p:nvPr/>
        </p:nvSpPr>
        <p:spPr>
          <a:xfrm flipH="1">
            <a:off x="401750" y="223625"/>
            <a:ext cx="8198400" cy="600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4F2C1D"/>
              </a:buClr>
              <a:buSzPts val="4000"/>
              <a:buFont typeface="Arial"/>
              <a:buNone/>
            </a:pPr>
            <a:r>
              <a:rPr b="1" i="1" lang="en-US" sz="2700"/>
              <a:t>Allocation of The Budget</a:t>
            </a:r>
            <a:endParaRPr b="1" i="1" sz="2700" u="none" cap="none" strike="noStrike">
              <a:solidFill>
                <a:srgbClr val="000000"/>
              </a:solidFill>
              <a:latin typeface="Arial"/>
              <a:ea typeface="Arial"/>
              <a:cs typeface="Arial"/>
              <a:sym typeface="Arial"/>
            </a:endParaRPr>
          </a:p>
        </p:txBody>
      </p:sp>
      <p:pic>
        <p:nvPicPr>
          <p:cNvPr id="202" name="Google Shape;202;g21ea8e835a2_0_47"/>
          <p:cNvPicPr preferRelativeResize="0"/>
          <p:nvPr/>
        </p:nvPicPr>
        <p:blipFill>
          <a:blip r:embed="rId3">
            <a:alphaModFix/>
          </a:blip>
          <a:stretch>
            <a:fillRect/>
          </a:stretch>
        </p:blipFill>
        <p:spPr>
          <a:xfrm>
            <a:off x="1489700" y="823922"/>
            <a:ext cx="6164600" cy="3730649"/>
          </a:xfrm>
          <a:prstGeom prst="rect">
            <a:avLst/>
          </a:prstGeom>
          <a:noFill/>
          <a:ln>
            <a:noFill/>
          </a:ln>
        </p:spPr>
      </p:pic>
      <p:sp>
        <p:nvSpPr>
          <p:cNvPr id="203" name="Google Shape;203;g21ea8e835a2_0_47"/>
          <p:cNvSpPr txBox="1"/>
          <p:nvPr/>
        </p:nvSpPr>
        <p:spPr>
          <a:xfrm>
            <a:off x="401750" y="4783825"/>
            <a:ext cx="8352300" cy="918000"/>
          </a:xfrm>
          <a:prstGeom prst="rect">
            <a:avLst/>
          </a:prstGeom>
          <a:noFill/>
          <a:ln cap="flat" cmpd="sng" w="9525">
            <a:solidFill>
              <a:srgbClr val="FFB500"/>
            </a:solidFill>
            <a:prstDash val="solid"/>
            <a:round/>
            <a:headEnd len="sm" w="sm" type="none"/>
            <a:tailEnd len="sm" w="sm" type="none"/>
          </a:ln>
        </p:spPr>
        <p:txBody>
          <a:bodyPr anchorCtr="0" anchor="ctr" bIns="91425" lIns="91425" spcFirstLastPara="1" rIns="91425" wrap="square" tIns="91425">
            <a:noAutofit/>
          </a:bodyPr>
          <a:lstStyle/>
          <a:p>
            <a:pPr indent="-323850" lvl="0" marL="457200" rtl="0" algn="l">
              <a:lnSpc>
                <a:spcPct val="115000"/>
              </a:lnSpc>
              <a:spcBef>
                <a:spcPts val="0"/>
              </a:spcBef>
              <a:spcAft>
                <a:spcPts val="0"/>
              </a:spcAft>
              <a:buClr>
                <a:schemeClr val="dk1"/>
              </a:buClr>
              <a:buSzPts val="1500"/>
              <a:buFont typeface="Times New Roman"/>
              <a:buChar char="●"/>
            </a:pPr>
            <a:r>
              <a:rPr lang="en-US" sz="1500">
                <a:solidFill>
                  <a:schemeClr val="dk1"/>
                </a:solidFill>
                <a:latin typeface="Times New Roman"/>
                <a:ea typeface="Times New Roman"/>
                <a:cs typeface="Times New Roman"/>
                <a:sym typeface="Times New Roman"/>
              </a:rPr>
              <a:t>If we turn the coefficients of the model into a proportion, assuming all other variables remain constant, then this will give the optimal spread for each channel.</a:t>
            </a: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Font typeface="Times New Roman"/>
              <a:buChar char="●"/>
            </a:pPr>
            <a:r>
              <a:rPr lang="en-US" sz="1500">
                <a:solidFill>
                  <a:schemeClr val="dk1"/>
                </a:solidFill>
                <a:latin typeface="Times New Roman"/>
                <a:ea typeface="Times New Roman"/>
                <a:cs typeface="Times New Roman"/>
                <a:sym typeface="Times New Roman"/>
              </a:rPr>
              <a:t>These proportions are the percentages of suggested capital allocation for each ad platform.</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23e6fabba2d_0_3"/>
          <p:cNvSpPr txBox="1"/>
          <p:nvPr/>
        </p:nvSpPr>
        <p:spPr>
          <a:xfrm flipH="1">
            <a:off x="401750" y="223625"/>
            <a:ext cx="8198400" cy="600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4F2C1D"/>
              </a:buClr>
              <a:buSzPts val="4000"/>
              <a:buFont typeface="Arial"/>
              <a:buNone/>
            </a:pPr>
            <a:r>
              <a:rPr b="1" i="1" lang="en-US" sz="2700">
                <a:solidFill>
                  <a:schemeClr val="dk1"/>
                </a:solidFill>
              </a:rPr>
              <a:t>Coefficients</a:t>
            </a:r>
            <a:endParaRPr b="1" i="1" sz="2700" u="none" cap="none" strike="noStrike">
              <a:solidFill>
                <a:schemeClr val="dk1"/>
              </a:solidFill>
              <a:latin typeface="Arial"/>
              <a:ea typeface="Arial"/>
              <a:cs typeface="Arial"/>
              <a:sym typeface="Arial"/>
            </a:endParaRPr>
          </a:p>
        </p:txBody>
      </p:sp>
      <p:pic>
        <p:nvPicPr>
          <p:cNvPr id="209" name="Google Shape;209;g23e6fabba2d_0_3"/>
          <p:cNvPicPr preferRelativeResize="0"/>
          <p:nvPr/>
        </p:nvPicPr>
        <p:blipFill>
          <a:blip r:embed="rId3">
            <a:alphaModFix/>
          </a:blip>
          <a:stretch>
            <a:fillRect/>
          </a:stretch>
        </p:blipFill>
        <p:spPr>
          <a:xfrm>
            <a:off x="367188" y="1052525"/>
            <a:ext cx="8421424" cy="4193526"/>
          </a:xfrm>
          <a:prstGeom prst="rect">
            <a:avLst/>
          </a:prstGeom>
          <a:noFill/>
          <a:ln>
            <a:noFill/>
          </a:ln>
        </p:spPr>
      </p:pic>
      <p:sp>
        <p:nvSpPr>
          <p:cNvPr id="210" name="Google Shape;210;g23e6fabba2d_0_3"/>
          <p:cNvSpPr/>
          <p:nvPr/>
        </p:nvSpPr>
        <p:spPr>
          <a:xfrm>
            <a:off x="4572000" y="3702500"/>
            <a:ext cx="852600" cy="13233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
        <p:nvSpPr>
          <p:cNvPr id="211" name="Google Shape;211;g23e6fabba2d_0_3"/>
          <p:cNvSpPr/>
          <p:nvPr/>
        </p:nvSpPr>
        <p:spPr>
          <a:xfrm>
            <a:off x="4874100" y="3429000"/>
            <a:ext cx="386400" cy="2736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g23e6fabba2d_1_0"/>
          <p:cNvSpPr txBox="1"/>
          <p:nvPr/>
        </p:nvSpPr>
        <p:spPr>
          <a:xfrm flipH="1">
            <a:off x="401750" y="223625"/>
            <a:ext cx="8198400" cy="600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4F2C1D"/>
              </a:buClr>
              <a:buSzPts val="4000"/>
              <a:buFont typeface="Arial"/>
              <a:buNone/>
            </a:pPr>
            <a:r>
              <a:rPr b="1" i="1" lang="en-US" sz="2700">
                <a:solidFill>
                  <a:schemeClr val="dk1"/>
                </a:solidFill>
              </a:rPr>
              <a:t>Coefficients</a:t>
            </a:r>
            <a:endParaRPr b="1" i="1" sz="2700" u="none" cap="none" strike="noStrike">
              <a:solidFill>
                <a:schemeClr val="dk1"/>
              </a:solidFill>
              <a:latin typeface="Arial"/>
              <a:ea typeface="Arial"/>
              <a:cs typeface="Arial"/>
              <a:sym typeface="Arial"/>
            </a:endParaRPr>
          </a:p>
        </p:txBody>
      </p:sp>
      <p:pic>
        <p:nvPicPr>
          <p:cNvPr id="217" name="Google Shape;217;g23e6fabba2d_1_0"/>
          <p:cNvPicPr preferRelativeResize="0"/>
          <p:nvPr/>
        </p:nvPicPr>
        <p:blipFill>
          <a:blip r:embed="rId3">
            <a:alphaModFix/>
          </a:blip>
          <a:stretch>
            <a:fillRect/>
          </a:stretch>
        </p:blipFill>
        <p:spPr>
          <a:xfrm>
            <a:off x="176550" y="907325"/>
            <a:ext cx="8790901" cy="2037325"/>
          </a:xfrm>
          <a:prstGeom prst="rect">
            <a:avLst/>
          </a:prstGeom>
          <a:noFill/>
          <a:ln>
            <a:noFill/>
          </a:ln>
        </p:spPr>
      </p:pic>
      <p:pic>
        <p:nvPicPr>
          <p:cNvPr id="218" name="Google Shape;218;g23e6fabba2d_1_0"/>
          <p:cNvPicPr preferRelativeResize="0"/>
          <p:nvPr/>
        </p:nvPicPr>
        <p:blipFill rotWithShape="1">
          <a:blip r:embed="rId4">
            <a:alphaModFix/>
          </a:blip>
          <a:srcRect b="55024" l="0" r="55902" t="20545"/>
          <a:stretch/>
        </p:blipFill>
        <p:spPr>
          <a:xfrm>
            <a:off x="176550" y="3028050"/>
            <a:ext cx="8790898" cy="26227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24091a14c98_0_12"/>
          <p:cNvSpPr txBox="1"/>
          <p:nvPr/>
        </p:nvSpPr>
        <p:spPr>
          <a:xfrm flipH="1">
            <a:off x="401750" y="223625"/>
            <a:ext cx="8198400" cy="600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4F2C1D"/>
              </a:buClr>
              <a:buSzPts val="4000"/>
              <a:buFont typeface="Arial"/>
              <a:buNone/>
            </a:pPr>
            <a:r>
              <a:rPr b="1" i="1" lang="en-US" sz="2700">
                <a:solidFill>
                  <a:schemeClr val="dk1"/>
                </a:solidFill>
              </a:rPr>
              <a:t>Coefficients</a:t>
            </a:r>
            <a:endParaRPr b="1" i="1" sz="2700" u="none" cap="none" strike="noStrike">
              <a:solidFill>
                <a:schemeClr val="dk1"/>
              </a:solidFill>
              <a:latin typeface="Arial"/>
              <a:ea typeface="Arial"/>
              <a:cs typeface="Arial"/>
              <a:sym typeface="Arial"/>
            </a:endParaRPr>
          </a:p>
        </p:txBody>
      </p:sp>
      <p:pic>
        <p:nvPicPr>
          <p:cNvPr id="224" name="Google Shape;224;g24091a14c98_0_12"/>
          <p:cNvPicPr preferRelativeResize="0"/>
          <p:nvPr/>
        </p:nvPicPr>
        <p:blipFill rotWithShape="1">
          <a:blip r:embed="rId3">
            <a:alphaModFix/>
          </a:blip>
          <a:srcRect b="23613" l="1886" r="55903" t="44511"/>
          <a:stretch/>
        </p:blipFill>
        <p:spPr>
          <a:xfrm>
            <a:off x="588363" y="1006575"/>
            <a:ext cx="7967275" cy="2977576"/>
          </a:xfrm>
          <a:prstGeom prst="rect">
            <a:avLst/>
          </a:prstGeom>
          <a:noFill/>
          <a:ln>
            <a:noFill/>
          </a:ln>
        </p:spPr>
      </p:pic>
      <p:pic>
        <p:nvPicPr>
          <p:cNvPr id="225" name="Google Shape;225;g24091a14c98_0_12"/>
          <p:cNvPicPr preferRelativeResize="0"/>
          <p:nvPr/>
        </p:nvPicPr>
        <p:blipFill rotWithShape="1">
          <a:blip r:embed="rId3">
            <a:alphaModFix/>
          </a:blip>
          <a:srcRect b="9240" l="0" r="55902" t="76985"/>
          <a:stretch/>
        </p:blipFill>
        <p:spPr>
          <a:xfrm>
            <a:off x="588375" y="4080225"/>
            <a:ext cx="7967275" cy="13998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g232dcd2d6ba_3_0"/>
          <p:cNvSpPr txBox="1"/>
          <p:nvPr/>
        </p:nvSpPr>
        <p:spPr>
          <a:xfrm>
            <a:off x="415650" y="4851375"/>
            <a:ext cx="8312700" cy="648000"/>
          </a:xfrm>
          <a:prstGeom prst="rect">
            <a:avLst/>
          </a:prstGeom>
          <a:noFill/>
          <a:ln cap="flat" cmpd="sng" w="9525">
            <a:solidFill>
              <a:srgbClr val="FFB5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None/>
            </a:pPr>
            <a:r>
              <a:rPr lang="en-US">
                <a:solidFill>
                  <a:schemeClr val="dk1"/>
                </a:solidFill>
                <a:latin typeface="Times New Roman"/>
                <a:ea typeface="Times New Roman"/>
                <a:cs typeface="Times New Roman"/>
                <a:sym typeface="Times New Roman"/>
              </a:rPr>
              <a:t>Prior to running the code, you must import all of the Python Libraries used throughout the code.</a:t>
            </a:r>
            <a:r>
              <a:rPr lang="en-US">
                <a:solidFill>
                  <a:srgbClr val="4F2C1D"/>
                </a:solidFill>
              </a:rPr>
              <a:t> </a:t>
            </a:r>
            <a:endParaRPr>
              <a:solidFill>
                <a:srgbClr val="4F2C1D"/>
              </a:solidFill>
            </a:endParaRPr>
          </a:p>
        </p:txBody>
      </p:sp>
      <p:sp>
        <p:nvSpPr>
          <p:cNvPr id="75" name="Google Shape;75;g232dcd2d6ba_3_0"/>
          <p:cNvSpPr txBox="1"/>
          <p:nvPr/>
        </p:nvSpPr>
        <p:spPr>
          <a:xfrm flipH="1">
            <a:off x="441750" y="265125"/>
            <a:ext cx="7084800" cy="600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4F2C1D"/>
              </a:buClr>
              <a:buSzPts val="4000"/>
              <a:buFont typeface="Arial"/>
              <a:buNone/>
            </a:pPr>
            <a:r>
              <a:rPr b="1" i="1" lang="en-US" sz="2700"/>
              <a:t>Import Libraries</a:t>
            </a:r>
            <a:endParaRPr b="1" i="1" sz="2700" u="none" cap="none" strike="noStrike">
              <a:solidFill>
                <a:srgbClr val="000000"/>
              </a:solidFill>
              <a:latin typeface="Arial"/>
              <a:ea typeface="Arial"/>
              <a:cs typeface="Arial"/>
              <a:sym typeface="Arial"/>
            </a:endParaRPr>
          </a:p>
        </p:txBody>
      </p:sp>
      <p:pic>
        <p:nvPicPr>
          <p:cNvPr id="76" name="Google Shape;76;g232dcd2d6ba_3_0"/>
          <p:cNvPicPr preferRelativeResize="0"/>
          <p:nvPr/>
        </p:nvPicPr>
        <p:blipFill>
          <a:blip r:embed="rId3">
            <a:alphaModFix/>
          </a:blip>
          <a:stretch>
            <a:fillRect/>
          </a:stretch>
        </p:blipFill>
        <p:spPr>
          <a:xfrm>
            <a:off x="895001" y="921600"/>
            <a:ext cx="7353999" cy="3873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g232dcd2d6ba_1_0"/>
          <p:cNvSpPr txBox="1"/>
          <p:nvPr/>
        </p:nvSpPr>
        <p:spPr>
          <a:xfrm>
            <a:off x="415650" y="3043050"/>
            <a:ext cx="8312700" cy="2805600"/>
          </a:xfrm>
          <a:prstGeom prst="rect">
            <a:avLst/>
          </a:prstGeom>
          <a:noFill/>
          <a:ln cap="flat" cmpd="sng" w="9525">
            <a:solidFill>
              <a:srgbClr val="FFB500"/>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Times New Roman"/>
              <a:buChar char="●"/>
            </a:pPr>
            <a:r>
              <a:rPr lang="en-US">
                <a:solidFill>
                  <a:schemeClr val="dk1"/>
                </a:solidFill>
                <a:latin typeface="Times New Roman"/>
                <a:ea typeface="Times New Roman"/>
                <a:cs typeface="Times New Roman"/>
                <a:sym typeface="Times New Roman"/>
              </a:rPr>
              <a:t>Read the file from your local machine with the “r” command and store it in a variable named “path”. Change the file path to where you saved the csv on your local machine.</a:t>
            </a:r>
            <a:endParaRPr>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lang="en-US">
                <a:solidFill>
                  <a:schemeClr val="dk1"/>
                </a:solidFill>
                <a:latin typeface="Times New Roman"/>
                <a:ea typeface="Times New Roman"/>
                <a:cs typeface="Times New Roman"/>
                <a:sym typeface="Times New Roman"/>
              </a:rPr>
              <a:t>Make sure that if you have a column for the end date in your data, you must remove this entire column from your data frame.</a:t>
            </a:r>
            <a:endParaRPr>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lang="en-US">
                <a:solidFill>
                  <a:schemeClr val="dk1"/>
                </a:solidFill>
                <a:latin typeface="Times New Roman"/>
                <a:ea typeface="Times New Roman"/>
                <a:cs typeface="Times New Roman"/>
                <a:sym typeface="Times New Roman"/>
              </a:rPr>
              <a:t>Also, there is a column of index values that comes from converting the excel file into a CSV file. This too must be removed. This is done automatically by the code.</a:t>
            </a:r>
            <a:endParaRPr>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lang="en-US">
                <a:solidFill>
                  <a:schemeClr val="dk1"/>
                </a:solidFill>
                <a:latin typeface="Times New Roman"/>
                <a:ea typeface="Times New Roman"/>
                <a:cs typeface="Times New Roman"/>
                <a:sym typeface="Times New Roman"/>
              </a:rPr>
              <a:t>Create a column for the Click Through Rate (Clicks/Impressions).</a:t>
            </a:r>
            <a:endParaRPr>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lang="en-US">
                <a:solidFill>
                  <a:schemeClr val="dk1"/>
                </a:solidFill>
                <a:latin typeface="Times New Roman"/>
                <a:ea typeface="Times New Roman"/>
                <a:cs typeface="Times New Roman"/>
                <a:sym typeface="Times New Roman"/>
              </a:rPr>
              <a:t>Create separate data frames for each channel.</a:t>
            </a:r>
            <a:endParaRPr sz="1200">
              <a:solidFill>
                <a:schemeClr val="dk1"/>
              </a:solidFill>
              <a:latin typeface="Times New Roman"/>
              <a:ea typeface="Times New Roman"/>
              <a:cs typeface="Times New Roman"/>
              <a:sym typeface="Times New Roman"/>
            </a:endParaRPr>
          </a:p>
        </p:txBody>
      </p:sp>
      <p:sp>
        <p:nvSpPr>
          <p:cNvPr id="82" name="Google Shape;82;g232dcd2d6ba_1_0"/>
          <p:cNvSpPr txBox="1"/>
          <p:nvPr/>
        </p:nvSpPr>
        <p:spPr>
          <a:xfrm flipH="1">
            <a:off x="441750" y="265125"/>
            <a:ext cx="7084800" cy="600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4F2C1D"/>
              </a:buClr>
              <a:buSzPts val="4000"/>
              <a:buFont typeface="Arial"/>
              <a:buNone/>
            </a:pPr>
            <a:r>
              <a:t/>
            </a:r>
            <a:endParaRPr b="1" i="0" sz="2700" u="none" cap="none" strike="noStrike">
              <a:solidFill>
                <a:srgbClr val="000000"/>
              </a:solidFill>
              <a:latin typeface="Arial"/>
              <a:ea typeface="Arial"/>
              <a:cs typeface="Arial"/>
              <a:sym typeface="Arial"/>
            </a:endParaRPr>
          </a:p>
        </p:txBody>
      </p:sp>
      <p:sp>
        <p:nvSpPr>
          <p:cNvPr id="83" name="Google Shape;83;g232dcd2d6ba_1_0"/>
          <p:cNvSpPr txBox="1"/>
          <p:nvPr/>
        </p:nvSpPr>
        <p:spPr>
          <a:xfrm flipH="1">
            <a:off x="441750" y="84650"/>
            <a:ext cx="7084800" cy="600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4F2C1D"/>
              </a:buClr>
              <a:buSzPts val="4000"/>
              <a:buFont typeface="Arial"/>
              <a:buNone/>
            </a:pPr>
            <a:r>
              <a:rPr b="1" i="1" lang="en-US" sz="2700"/>
              <a:t>Creating Data Frame</a:t>
            </a:r>
            <a:endParaRPr b="1" i="1" sz="2700" u="none" cap="none" strike="noStrike">
              <a:solidFill>
                <a:srgbClr val="000000"/>
              </a:solidFill>
              <a:latin typeface="Arial"/>
              <a:ea typeface="Arial"/>
              <a:cs typeface="Arial"/>
              <a:sym typeface="Arial"/>
            </a:endParaRPr>
          </a:p>
        </p:txBody>
      </p:sp>
      <p:pic>
        <p:nvPicPr>
          <p:cNvPr id="84" name="Google Shape;84;g232dcd2d6ba_1_0"/>
          <p:cNvPicPr preferRelativeResize="0"/>
          <p:nvPr/>
        </p:nvPicPr>
        <p:blipFill>
          <a:blip r:embed="rId3">
            <a:alphaModFix/>
          </a:blip>
          <a:stretch>
            <a:fillRect/>
          </a:stretch>
        </p:blipFill>
        <p:spPr>
          <a:xfrm>
            <a:off x="683000" y="684950"/>
            <a:ext cx="7778000" cy="2230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g24091a14c98_0_0"/>
          <p:cNvPicPr preferRelativeResize="0"/>
          <p:nvPr/>
        </p:nvPicPr>
        <p:blipFill>
          <a:blip r:embed="rId3">
            <a:alphaModFix/>
          </a:blip>
          <a:stretch>
            <a:fillRect/>
          </a:stretch>
        </p:blipFill>
        <p:spPr>
          <a:xfrm>
            <a:off x="2280338" y="994100"/>
            <a:ext cx="4583325" cy="2999250"/>
          </a:xfrm>
          <a:prstGeom prst="rect">
            <a:avLst/>
          </a:prstGeom>
          <a:noFill/>
          <a:ln>
            <a:noFill/>
          </a:ln>
        </p:spPr>
      </p:pic>
      <p:sp>
        <p:nvSpPr>
          <p:cNvPr id="90" name="Google Shape;90;g24091a14c98_0_0"/>
          <p:cNvSpPr txBox="1"/>
          <p:nvPr/>
        </p:nvSpPr>
        <p:spPr>
          <a:xfrm flipH="1">
            <a:off x="441750" y="84650"/>
            <a:ext cx="7084800" cy="600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4F2C1D"/>
              </a:buClr>
              <a:buSzPts val="4000"/>
              <a:buFont typeface="Arial"/>
              <a:buNone/>
            </a:pPr>
            <a:r>
              <a:rPr b="1" i="1" lang="en-US" sz="2700"/>
              <a:t>Binary/Categorical Variables Example</a:t>
            </a:r>
            <a:endParaRPr b="1" i="1" sz="2700" u="none" cap="none" strike="noStrike">
              <a:solidFill>
                <a:srgbClr val="000000"/>
              </a:solidFill>
              <a:latin typeface="Arial"/>
              <a:ea typeface="Arial"/>
              <a:cs typeface="Arial"/>
              <a:sym typeface="Arial"/>
            </a:endParaRPr>
          </a:p>
        </p:txBody>
      </p:sp>
      <p:sp>
        <p:nvSpPr>
          <p:cNvPr id="91" name="Google Shape;91;g24091a14c98_0_0"/>
          <p:cNvSpPr txBox="1"/>
          <p:nvPr/>
        </p:nvSpPr>
        <p:spPr>
          <a:xfrm>
            <a:off x="415650" y="4302500"/>
            <a:ext cx="8312700" cy="1021200"/>
          </a:xfrm>
          <a:prstGeom prst="rect">
            <a:avLst/>
          </a:prstGeom>
          <a:noFill/>
          <a:ln cap="flat" cmpd="sng" w="9525">
            <a:solidFill>
              <a:srgbClr val="FFB500"/>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Above is an example of how we accounted for categorical </a:t>
            </a:r>
            <a:r>
              <a:rPr lang="en-US" sz="2000">
                <a:solidFill>
                  <a:schemeClr val="dk1"/>
                </a:solidFill>
                <a:latin typeface="Times New Roman"/>
                <a:ea typeface="Times New Roman"/>
                <a:cs typeface="Times New Roman"/>
                <a:sym typeface="Times New Roman"/>
              </a:rPr>
              <a:t>variables using binary values.</a:t>
            </a:r>
            <a:endParaRPr sz="20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g232dcd2d6ba_1_6"/>
          <p:cNvSpPr txBox="1"/>
          <p:nvPr/>
        </p:nvSpPr>
        <p:spPr>
          <a:xfrm>
            <a:off x="415650" y="4853175"/>
            <a:ext cx="8312700" cy="905100"/>
          </a:xfrm>
          <a:prstGeom prst="rect">
            <a:avLst/>
          </a:prstGeom>
          <a:noFill/>
          <a:ln cap="flat" cmpd="sng" w="9525">
            <a:solidFill>
              <a:srgbClr val="FFB500"/>
            </a:solidFill>
            <a:prstDash val="solid"/>
            <a:round/>
            <a:headEnd len="sm" w="sm" type="none"/>
            <a:tailEnd len="sm" w="sm" type="none"/>
          </a:ln>
        </p:spPr>
        <p:txBody>
          <a:bodyPr anchorCtr="0" anchor="ctr"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Times New Roman"/>
              <a:buChar char="●"/>
            </a:pPr>
            <a:r>
              <a:rPr lang="en-US" sz="1200">
                <a:solidFill>
                  <a:schemeClr val="dk1"/>
                </a:solidFill>
                <a:latin typeface="Times New Roman"/>
                <a:ea typeface="Times New Roman"/>
                <a:cs typeface="Times New Roman"/>
                <a:sym typeface="Times New Roman"/>
              </a:rPr>
              <a:t>Outliers were determined by considering records where the revenue was more than 3 standard deviations from the mean. </a:t>
            </a:r>
            <a:endParaRPr sz="1200">
              <a:solidFill>
                <a:schemeClr val="dk1"/>
              </a:solidFill>
              <a:latin typeface="Times New Roman"/>
              <a:ea typeface="Times New Roman"/>
              <a:cs typeface="Times New Roman"/>
              <a:sym typeface="Times New Roman"/>
            </a:endParaRPr>
          </a:p>
          <a:p>
            <a:pPr indent="-304800" lvl="1" marL="914400" rtl="0" algn="l">
              <a:lnSpc>
                <a:spcPct val="115000"/>
              </a:lnSpc>
              <a:spcBef>
                <a:spcPts val="0"/>
              </a:spcBef>
              <a:spcAft>
                <a:spcPts val="0"/>
              </a:spcAft>
              <a:buClr>
                <a:schemeClr val="dk1"/>
              </a:buClr>
              <a:buSzPts val="1200"/>
              <a:buFont typeface="Times New Roman"/>
              <a:buChar char="○"/>
            </a:pPr>
            <a:r>
              <a:rPr lang="en-US" sz="1200">
                <a:solidFill>
                  <a:schemeClr val="dk1"/>
                </a:solidFill>
                <a:latin typeface="Times New Roman"/>
                <a:ea typeface="Times New Roman"/>
                <a:cs typeface="Times New Roman"/>
                <a:sym typeface="Times New Roman"/>
              </a:rPr>
              <a:t>line 2 of the code outlines the 3 standard </a:t>
            </a:r>
            <a:r>
              <a:rPr lang="en-US" sz="1200">
                <a:solidFill>
                  <a:schemeClr val="dk1"/>
                </a:solidFill>
                <a:latin typeface="Times New Roman"/>
                <a:ea typeface="Times New Roman"/>
                <a:cs typeface="Times New Roman"/>
                <a:sym typeface="Times New Roman"/>
              </a:rPr>
              <a:t>deviation</a:t>
            </a:r>
            <a:r>
              <a:rPr lang="en-US" sz="1200">
                <a:solidFill>
                  <a:schemeClr val="dk1"/>
                </a:solidFill>
                <a:latin typeface="Times New Roman"/>
                <a:ea typeface="Times New Roman"/>
                <a:cs typeface="Times New Roman"/>
                <a:sym typeface="Times New Roman"/>
              </a:rPr>
              <a:t> parameter </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US" sz="1200">
                <a:solidFill>
                  <a:schemeClr val="dk1"/>
                </a:solidFill>
                <a:latin typeface="Times New Roman"/>
                <a:ea typeface="Times New Roman"/>
                <a:cs typeface="Times New Roman"/>
                <a:sym typeface="Times New Roman"/>
              </a:rPr>
              <a:t>Records with a z-score greater than three </a:t>
            </a:r>
            <a:r>
              <a:rPr lang="en-US" sz="1200">
                <a:solidFill>
                  <a:schemeClr val="dk1"/>
                </a:solidFill>
                <a:latin typeface="Times New Roman"/>
                <a:ea typeface="Times New Roman"/>
                <a:cs typeface="Times New Roman"/>
                <a:sym typeface="Times New Roman"/>
              </a:rPr>
              <a:t>standard</a:t>
            </a:r>
            <a:r>
              <a:rPr lang="en-US" sz="1200">
                <a:solidFill>
                  <a:schemeClr val="dk1"/>
                </a:solidFill>
                <a:latin typeface="Times New Roman"/>
                <a:ea typeface="Times New Roman"/>
                <a:cs typeface="Times New Roman"/>
                <a:sym typeface="Times New Roman"/>
              </a:rPr>
              <a:t> </a:t>
            </a:r>
            <a:r>
              <a:rPr lang="en-US" sz="1200">
                <a:solidFill>
                  <a:schemeClr val="dk1"/>
                </a:solidFill>
                <a:latin typeface="Times New Roman"/>
                <a:ea typeface="Times New Roman"/>
                <a:cs typeface="Times New Roman"/>
                <a:sym typeface="Times New Roman"/>
              </a:rPr>
              <a:t>deviation</a:t>
            </a:r>
            <a:r>
              <a:rPr lang="en-US" sz="1200">
                <a:solidFill>
                  <a:schemeClr val="dk1"/>
                </a:solidFill>
                <a:latin typeface="Times New Roman"/>
                <a:ea typeface="Times New Roman"/>
                <a:cs typeface="Times New Roman"/>
                <a:sym typeface="Times New Roman"/>
              </a:rPr>
              <a:t> were identified as anomalies and removed.</a:t>
            </a:r>
            <a:endParaRPr>
              <a:solidFill>
                <a:srgbClr val="4F2C1D"/>
              </a:solidFill>
            </a:endParaRPr>
          </a:p>
        </p:txBody>
      </p:sp>
      <p:sp>
        <p:nvSpPr>
          <p:cNvPr id="97" name="Google Shape;97;g232dcd2d6ba_1_6"/>
          <p:cNvSpPr txBox="1"/>
          <p:nvPr/>
        </p:nvSpPr>
        <p:spPr>
          <a:xfrm flipH="1">
            <a:off x="441750" y="265125"/>
            <a:ext cx="7084800" cy="600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4F2C1D"/>
              </a:buClr>
              <a:buSzPts val="4000"/>
              <a:buFont typeface="Arial"/>
              <a:buNone/>
            </a:pPr>
            <a:r>
              <a:t/>
            </a:r>
            <a:endParaRPr b="1" i="0" sz="2700" u="none" cap="none" strike="noStrike">
              <a:solidFill>
                <a:srgbClr val="000000"/>
              </a:solidFill>
              <a:latin typeface="Arial"/>
              <a:ea typeface="Arial"/>
              <a:cs typeface="Arial"/>
              <a:sym typeface="Arial"/>
            </a:endParaRPr>
          </a:p>
        </p:txBody>
      </p:sp>
      <p:pic>
        <p:nvPicPr>
          <p:cNvPr id="98" name="Google Shape;98;g232dcd2d6ba_1_6"/>
          <p:cNvPicPr preferRelativeResize="0"/>
          <p:nvPr/>
        </p:nvPicPr>
        <p:blipFill>
          <a:blip r:embed="rId3">
            <a:alphaModFix/>
          </a:blip>
          <a:stretch>
            <a:fillRect/>
          </a:stretch>
        </p:blipFill>
        <p:spPr>
          <a:xfrm>
            <a:off x="152400" y="1900000"/>
            <a:ext cx="8839202" cy="1813908"/>
          </a:xfrm>
          <a:prstGeom prst="rect">
            <a:avLst/>
          </a:prstGeom>
          <a:noFill/>
          <a:ln>
            <a:noFill/>
          </a:ln>
        </p:spPr>
      </p:pic>
      <p:sp>
        <p:nvSpPr>
          <p:cNvPr id="99" name="Google Shape;99;g232dcd2d6ba_1_6"/>
          <p:cNvSpPr txBox="1"/>
          <p:nvPr/>
        </p:nvSpPr>
        <p:spPr>
          <a:xfrm flipH="1">
            <a:off x="626725" y="492800"/>
            <a:ext cx="7084800" cy="600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4F2C1D"/>
              </a:buClr>
              <a:buSzPts val="4000"/>
              <a:buFont typeface="Arial"/>
              <a:buNone/>
            </a:pPr>
            <a:r>
              <a:rPr b="1" i="1" lang="en-US" sz="2700"/>
              <a:t>Identifying Outliers </a:t>
            </a:r>
            <a:endParaRPr b="1" i="1" sz="27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232dcd2d6ba_3_11"/>
          <p:cNvSpPr txBox="1"/>
          <p:nvPr/>
        </p:nvSpPr>
        <p:spPr>
          <a:xfrm>
            <a:off x="415650" y="4286250"/>
            <a:ext cx="8312700" cy="1374900"/>
          </a:xfrm>
          <a:prstGeom prst="rect">
            <a:avLst/>
          </a:prstGeom>
          <a:noFill/>
          <a:ln cap="flat" cmpd="sng" w="9525">
            <a:solidFill>
              <a:srgbClr val="FFB500"/>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Times New Roman"/>
              <a:buChar char="●"/>
            </a:pPr>
            <a:r>
              <a:rPr lang="en-US">
                <a:solidFill>
                  <a:schemeClr val="dk1"/>
                </a:solidFill>
                <a:latin typeface="Times New Roman"/>
                <a:ea typeface="Times New Roman"/>
                <a:cs typeface="Times New Roman"/>
                <a:sym typeface="Times New Roman"/>
              </a:rPr>
              <a:t>This part of the code breaks the original data frame into sub columns that allow for analysis to be run on independent social media channels.</a:t>
            </a:r>
            <a:endParaRPr>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lang="en-US">
                <a:solidFill>
                  <a:schemeClr val="dk1"/>
                </a:solidFill>
                <a:latin typeface="Times New Roman"/>
                <a:ea typeface="Times New Roman"/>
                <a:cs typeface="Times New Roman"/>
                <a:sym typeface="Times New Roman"/>
              </a:rPr>
              <a:t>There are methods within this section to also clean the data and return the amount of data removed.</a:t>
            </a:r>
            <a:endParaRPr>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lang="en-US">
                <a:solidFill>
                  <a:schemeClr val="dk1"/>
                </a:solidFill>
                <a:latin typeface="Times New Roman"/>
                <a:ea typeface="Times New Roman"/>
                <a:cs typeface="Times New Roman"/>
                <a:sym typeface="Times New Roman"/>
              </a:rPr>
              <a:t>Note: the number of categories can be expanded upon if Hiatus were to expand marketing onto a new network.</a:t>
            </a:r>
            <a:endParaRPr>
              <a:solidFill>
                <a:schemeClr val="dk1"/>
              </a:solidFill>
              <a:latin typeface="Times New Roman"/>
              <a:ea typeface="Times New Roman"/>
              <a:cs typeface="Times New Roman"/>
              <a:sym typeface="Times New Roman"/>
            </a:endParaRPr>
          </a:p>
        </p:txBody>
      </p:sp>
      <p:sp>
        <p:nvSpPr>
          <p:cNvPr id="105" name="Google Shape;105;g232dcd2d6ba_3_11"/>
          <p:cNvSpPr txBox="1"/>
          <p:nvPr/>
        </p:nvSpPr>
        <p:spPr>
          <a:xfrm flipH="1">
            <a:off x="441750" y="265125"/>
            <a:ext cx="7084800" cy="600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4F2C1D"/>
              </a:buClr>
              <a:buSzPts val="4000"/>
              <a:buFont typeface="Arial"/>
              <a:buNone/>
            </a:pPr>
            <a:r>
              <a:rPr b="1" i="1" lang="en-US" sz="2700"/>
              <a:t>Turn Network Into Categorical Variable</a:t>
            </a:r>
            <a:endParaRPr b="1" i="1" sz="2700" u="none" cap="none" strike="noStrike">
              <a:solidFill>
                <a:srgbClr val="000000"/>
              </a:solidFill>
              <a:latin typeface="Arial"/>
              <a:ea typeface="Arial"/>
              <a:cs typeface="Arial"/>
              <a:sym typeface="Arial"/>
            </a:endParaRPr>
          </a:p>
        </p:txBody>
      </p:sp>
      <p:pic>
        <p:nvPicPr>
          <p:cNvPr id="106" name="Google Shape;106;g232dcd2d6ba_3_11"/>
          <p:cNvPicPr preferRelativeResize="0"/>
          <p:nvPr/>
        </p:nvPicPr>
        <p:blipFill>
          <a:blip r:embed="rId3">
            <a:alphaModFix/>
          </a:blip>
          <a:stretch>
            <a:fillRect/>
          </a:stretch>
        </p:blipFill>
        <p:spPr>
          <a:xfrm>
            <a:off x="152400" y="1352838"/>
            <a:ext cx="8839198" cy="24460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232dcd2d6ba_1_11"/>
          <p:cNvSpPr txBox="1"/>
          <p:nvPr/>
        </p:nvSpPr>
        <p:spPr>
          <a:xfrm>
            <a:off x="415650" y="2385550"/>
            <a:ext cx="8312700" cy="648000"/>
          </a:xfrm>
          <a:prstGeom prst="rect">
            <a:avLst/>
          </a:prstGeom>
          <a:noFill/>
          <a:ln cap="flat" cmpd="sng" w="9525">
            <a:solidFill>
              <a:srgbClr val="FFB5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None/>
            </a:pPr>
            <a:r>
              <a:rPr lang="en-US">
                <a:solidFill>
                  <a:schemeClr val="dk1"/>
                </a:solidFill>
                <a:latin typeface="Times New Roman"/>
                <a:ea typeface="Times New Roman"/>
                <a:cs typeface="Times New Roman"/>
                <a:sym typeface="Times New Roman"/>
              </a:rPr>
              <a:t>The main function of this section regroups the data into a dataframe from the newly cleaned categories.</a:t>
            </a:r>
            <a:r>
              <a:rPr lang="en-US">
                <a:solidFill>
                  <a:srgbClr val="4F2C1D"/>
                </a:solidFill>
              </a:rPr>
              <a:t> </a:t>
            </a:r>
            <a:endParaRPr>
              <a:solidFill>
                <a:srgbClr val="4F2C1D"/>
              </a:solidFill>
            </a:endParaRPr>
          </a:p>
        </p:txBody>
      </p:sp>
      <p:sp>
        <p:nvSpPr>
          <p:cNvPr id="112" name="Google Shape;112;g232dcd2d6ba_1_11"/>
          <p:cNvSpPr txBox="1"/>
          <p:nvPr/>
        </p:nvSpPr>
        <p:spPr>
          <a:xfrm flipH="1">
            <a:off x="415650" y="265125"/>
            <a:ext cx="7084800" cy="600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4F2C1D"/>
              </a:buClr>
              <a:buSzPts val="4000"/>
              <a:buFont typeface="Arial"/>
              <a:buNone/>
            </a:pPr>
            <a:r>
              <a:rPr b="1" i="1" lang="en-US" sz="2700"/>
              <a:t>Creating a New Preprocessed Data Frame</a:t>
            </a:r>
            <a:endParaRPr b="1" i="1" sz="2700" u="none" cap="none" strike="noStrike">
              <a:solidFill>
                <a:srgbClr val="000000"/>
              </a:solidFill>
              <a:latin typeface="Arial"/>
              <a:ea typeface="Arial"/>
              <a:cs typeface="Arial"/>
              <a:sym typeface="Arial"/>
            </a:endParaRPr>
          </a:p>
        </p:txBody>
      </p:sp>
      <p:sp>
        <p:nvSpPr>
          <p:cNvPr id="113" name="Google Shape;113;g232dcd2d6ba_1_11"/>
          <p:cNvSpPr txBox="1"/>
          <p:nvPr/>
        </p:nvSpPr>
        <p:spPr>
          <a:xfrm flipH="1">
            <a:off x="415650" y="3299150"/>
            <a:ext cx="7800300" cy="600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4F2C1D"/>
              </a:buClr>
              <a:buSzPts val="4000"/>
              <a:buFont typeface="Arial"/>
              <a:buNone/>
            </a:pPr>
            <a:r>
              <a:rPr b="1" i="1" lang="en-US" sz="2700"/>
              <a:t>Split Independent and Dependent Variables</a:t>
            </a:r>
            <a:endParaRPr b="1" i="1" sz="2700" u="none" cap="none" strike="noStrike">
              <a:solidFill>
                <a:srgbClr val="000000"/>
              </a:solidFill>
              <a:latin typeface="Arial"/>
              <a:ea typeface="Arial"/>
              <a:cs typeface="Arial"/>
              <a:sym typeface="Arial"/>
            </a:endParaRPr>
          </a:p>
        </p:txBody>
      </p:sp>
      <p:sp>
        <p:nvSpPr>
          <p:cNvPr id="114" name="Google Shape;114;g232dcd2d6ba_1_11"/>
          <p:cNvSpPr txBox="1"/>
          <p:nvPr/>
        </p:nvSpPr>
        <p:spPr>
          <a:xfrm>
            <a:off x="415650" y="5197900"/>
            <a:ext cx="8312700" cy="648000"/>
          </a:xfrm>
          <a:prstGeom prst="rect">
            <a:avLst/>
          </a:prstGeom>
          <a:noFill/>
          <a:ln cap="flat" cmpd="sng" w="9525">
            <a:solidFill>
              <a:srgbClr val="FFB5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None/>
            </a:pPr>
            <a:r>
              <a:rPr lang="en-US">
                <a:solidFill>
                  <a:schemeClr val="dk1"/>
                </a:solidFill>
                <a:latin typeface="Times New Roman"/>
                <a:ea typeface="Times New Roman"/>
                <a:cs typeface="Times New Roman"/>
                <a:sym typeface="Times New Roman"/>
              </a:rPr>
              <a:t>The variables predictor variables (X) and response variable (Y) are assigned their own dataframe feature accordingly.</a:t>
            </a:r>
            <a:r>
              <a:rPr lang="en-US">
                <a:solidFill>
                  <a:srgbClr val="4F2C1D"/>
                </a:solidFill>
              </a:rPr>
              <a:t> </a:t>
            </a:r>
            <a:endParaRPr>
              <a:solidFill>
                <a:srgbClr val="4F2C1D"/>
              </a:solidFill>
            </a:endParaRPr>
          </a:p>
        </p:txBody>
      </p:sp>
      <p:pic>
        <p:nvPicPr>
          <p:cNvPr id="115" name="Google Shape;115;g232dcd2d6ba_1_11"/>
          <p:cNvPicPr preferRelativeResize="0"/>
          <p:nvPr/>
        </p:nvPicPr>
        <p:blipFill>
          <a:blip r:embed="rId3">
            <a:alphaModFix/>
          </a:blip>
          <a:stretch>
            <a:fillRect/>
          </a:stretch>
        </p:blipFill>
        <p:spPr>
          <a:xfrm>
            <a:off x="2182538" y="928075"/>
            <a:ext cx="4647125" cy="1191875"/>
          </a:xfrm>
          <a:prstGeom prst="rect">
            <a:avLst/>
          </a:prstGeom>
          <a:noFill/>
          <a:ln>
            <a:noFill/>
          </a:ln>
        </p:spPr>
      </p:pic>
      <p:pic>
        <p:nvPicPr>
          <p:cNvPr id="116" name="Google Shape;116;g232dcd2d6ba_1_11"/>
          <p:cNvPicPr preferRelativeResize="0"/>
          <p:nvPr/>
        </p:nvPicPr>
        <p:blipFill>
          <a:blip r:embed="rId4">
            <a:alphaModFix/>
          </a:blip>
          <a:stretch>
            <a:fillRect/>
          </a:stretch>
        </p:blipFill>
        <p:spPr>
          <a:xfrm>
            <a:off x="2170875" y="3899450"/>
            <a:ext cx="4670440" cy="1110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21ea8e835a2_1_0"/>
          <p:cNvSpPr txBox="1"/>
          <p:nvPr/>
        </p:nvSpPr>
        <p:spPr>
          <a:xfrm flipH="1">
            <a:off x="472675" y="178250"/>
            <a:ext cx="8444100" cy="600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4F2C1D"/>
              </a:buClr>
              <a:buSzPts val="4000"/>
              <a:buFont typeface="Arial"/>
              <a:buNone/>
            </a:pPr>
            <a:r>
              <a:rPr b="1" i="1" lang="en-US" sz="2700"/>
              <a:t>Finding The Best Split for The Mean Squared Error</a:t>
            </a:r>
            <a:endParaRPr b="1" i="1" sz="2700" u="none" cap="none" strike="noStrike">
              <a:solidFill>
                <a:srgbClr val="000000"/>
              </a:solidFill>
              <a:latin typeface="Arial"/>
              <a:ea typeface="Arial"/>
              <a:cs typeface="Arial"/>
              <a:sym typeface="Arial"/>
            </a:endParaRPr>
          </a:p>
        </p:txBody>
      </p:sp>
      <p:sp>
        <p:nvSpPr>
          <p:cNvPr id="122" name="Google Shape;122;g21ea8e835a2_1_0"/>
          <p:cNvSpPr txBox="1"/>
          <p:nvPr/>
        </p:nvSpPr>
        <p:spPr>
          <a:xfrm>
            <a:off x="389863" y="4787875"/>
            <a:ext cx="8364300" cy="1015800"/>
          </a:xfrm>
          <a:prstGeom prst="rect">
            <a:avLst/>
          </a:prstGeom>
          <a:noFill/>
          <a:ln cap="flat" cmpd="sng" w="9525">
            <a:solidFill>
              <a:srgbClr val="FFB500"/>
            </a:solidFill>
            <a:prstDash val="solid"/>
            <a:round/>
            <a:headEnd len="sm" w="sm" type="none"/>
            <a:tailEnd len="sm" w="sm" type="none"/>
          </a:ln>
        </p:spPr>
        <p:txBody>
          <a:bodyPr anchorCtr="0" anchor="ctr"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This step is to determine which proportion of the data is best to use for testing the model.</a:t>
            </a:r>
            <a:endParaRPr sz="1600">
              <a:solidFill>
                <a:schemeClr val="dk1"/>
              </a:solidFill>
              <a:latin typeface="Times New Roman"/>
              <a:ea typeface="Times New Roman"/>
              <a:cs typeface="Times New Roman"/>
              <a:sym typeface="Times New Roman"/>
            </a:endParaRPr>
          </a:p>
          <a:p>
            <a:pPr indent="-330200" lvl="0" marL="457200" rtl="0" algn="l">
              <a:lnSpc>
                <a:spcPct val="115000"/>
              </a:lnSpc>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The minimum MSE is chosen automatically but the code to determine the optimal train/test split for any given dataset.</a:t>
            </a:r>
            <a:endParaRPr sz="1800">
              <a:solidFill>
                <a:schemeClr val="dk1"/>
              </a:solidFill>
              <a:latin typeface="Times New Roman"/>
              <a:ea typeface="Times New Roman"/>
              <a:cs typeface="Times New Roman"/>
              <a:sym typeface="Times New Roman"/>
            </a:endParaRPr>
          </a:p>
        </p:txBody>
      </p:sp>
      <p:pic>
        <p:nvPicPr>
          <p:cNvPr id="123" name="Google Shape;123;g21ea8e835a2_1_0"/>
          <p:cNvPicPr preferRelativeResize="0"/>
          <p:nvPr/>
        </p:nvPicPr>
        <p:blipFill>
          <a:blip r:embed="rId3">
            <a:alphaModFix/>
          </a:blip>
          <a:stretch>
            <a:fillRect/>
          </a:stretch>
        </p:blipFill>
        <p:spPr>
          <a:xfrm>
            <a:off x="1493513" y="1124748"/>
            <a:ext cx="6156975" cy="3381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