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6" r:id="rId1"/>
  </p:sldMasterIdLst>
  <p:notesMasterIdLst>
    <p:notesMasterId r:id="rId12"/>
  </p:notesMasterIdLst>
  <p:sldIdLst>
    <p:sldId id="256" r:id="rId2"/>
    <p:sldId id="257" r:id="rId3"/>
    <p:sldId id="265" r:id="rId4"/>
    <p:sldId id="266" r:id="rId5"/>
    <p:sldId id="267" r:id="rId6"/>
    <p:sldId id="268" r:id="rId7"/>
    <p:sldId id="272" r:id="rId8"/>
    <p:sldId id="269" r:id="rId9"/>
    <p:sldId id="270" r:id="rId10"/>
    <p:sldId id="271"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922" autoAdjust="0"/>
  </p:normalViewPr>
  <p:slideViewPr>
    <p:cSldViewPr snapToGrid="0">
      <p:cViewPr>
        <p:scale>
          <a:sx n="98" d="100"/>
          <a:sy n="98" d="100"/>
        </p:scale>
        <p:origin x="104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65C98-4562-4A7F-8771-4674E1254A1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D3DD565-F79B-4042-937E-D3C584C03162}">
      <dgm:prSet custT="1"/>
      <dgm:spPr/>
      <dgm:t>
        <a:bodyPr/>
        <a:lstStyle/>
        <a:p>
          <a:pPr>
            <a:lnSpc>
              <a:spcPct val="100000"/>
            </a:lnSpc>
          </a:pPr>
          <a:r>
            <a:rPr lang="en-US" sz="1400" b="1" dirty="0" err="1"/>
            <a:t>Netrality</a:t>
          </a:r>
          <a:r>
            <a:rPr lang="en-US" sz="1400" b="1" dirty="0"/>
            <a:t> Data Centers     </a:t>
          </a:r>
          <a:r>
            <a:rPr lang="en-US" sz="1400" dirty="0"/>
            <a:t>is looking to expand its business by targeting new companies to acquire as customers</a:t>
          </a:r>
        </a:p>
      </dgm:t>
    </dgm:pt>
    <dgm:pt modelId="{DC066874-0A2E-434F-831C-7AC237A4EB4B}" type="parTrans" cxnId="{8326DFCE-2CE6-49E7-83A3-52BD292ACD94}">
      <dgm:prSet/>
      <dgm:spPr/>
      <dgm:t>
        <a:bodyPr/>
        <a:lstStyle/>
        <a:p>
          <a:endParaRPr lang="en-US"/>
        </a:p>
      </dgm:t>
    </dgm:pt>
    <dgm:pt modelId="{FADF2C97-3624-4AF7-BF8B-04201A0A7C07}" type="sibTrans" cxnId="{8326DFCE-2CE6-49E7-83A3-52BD292ACD94}">
      <dgm:prSet/>
      <dgm:spPr/>
      <dgm:t>
        <a:bodyPr/>
        <a:lstStyle/>
        <a:p>
          <a:endParaRPr lang="en-US"/>
        </a:p>
      </dgm:t>
    </dgm:pt>
    <dgm:pt modelId="{93BD0F9A-28F1-40EE-BC97-F9C6D5CCDB66}">
      <dgm:prSet custT="1"/>
      <dgm:spPr/>
      <dgm:t>
        <a:bodyPr/>
        <a:lstStyle/>
        <a:p>
          <a:pPr>
            <a:lnSpc>
              <a:spcPct val="100000"/>
            </a:lnSpc>
          </a:pPr>
          <a:r>
            <a:rPr lang="en-US" sz="1400" b="1" dirty="0"/>
            <a:t>Provided Three Datasets:</a:t>
          </a:r>
          <a:r>
            <a:rPr lang="en-US" sz="1400" dirty="0"/>
            <a:t> Current Customers, Current Billing, Prospect List</a:t>
          </a:r>
        </a:p>
        <a:p>
          <a:pPr>
            <a:lnSpc>
              <a:spcPct val="100000"/>
            </a:lnSpc>
          </a:pPr>
          <a:r>
            <a:rPr lang="en-US" sz="1400" dirty="0"/>
            <a:t>(Not including Data Dictionary)</a:t>
          </a:r>
        </a:p>
      </dgm:t>
    </dgm:pt>
    <dgm:pt modelId="{8E934D31-912E-4591-BFF3-1DE501EC0A14}" type="parTrans" cxnId="{26374B54-F02F-4F20-837A-09F2EDCE52DF}">
      <dgm:prSet/>
      <dgm:spPr/>
      <dgm:t>
        <a:bodyPr/>
        <a:lstStyle/>
        <a:p>
          <a:endParaRPr lang="en-US"/>
        </a:p>
      </dgm:t>
    </dgm:pt>
    <dgm:pt modelId="{8F9AD555-4639-47E6-8210-B128306B2179}" type="sibTrans" cxnId="{26374B54-F02F-4F20-837A-09F2EDCE52DF}">
      <dgm:prSet/>
      <dgm:spPr/>
      <dgm:t>
        <a:bodyPr/>
        <a:lstStyle/>
        <a:p>
          <a:endParaRPr lang="en-US"/>
        </a:p>
      </dgm:t>
    </dgm:pt>
    <dgm:pt modelId="{39D2E6A4-85CC-4325-814D-216FDE255646}">
      <dgm:prSet custT="1"/>
      <dgm:spPr/>
      <dgm:t>
        <a:bodyPr/>
        <a:lstStyle/>
        <a:p>
          <a:pPr>
            <a:lnSpc>
              <a:spcPct val="100000"/>
            </a:lnSpc>
          </a:pPr>
          <a:r>
            <a:rPr lang="en-US" sz="1400" b="1" dirty="0"/>
            <a:t>Our goal: </a:t>
          </a:r>
          <a:r>
            <a:rPr lang="en-US" sz="1400" dirty="0"/>
            <a:t>To identify a consolidated list of companies that would be most advantageous for </a:t>
          </a:r>
          <a:r>
            <a:rPr lang="en-US" sz="1400" dirty="0" err="1"/>
            <a:t>Netrality</a:t>
          </a:r>
          <a:r>
            <a:rPr lang="en-US" sz="1400" dirty="0"/>
            <a:t> to gear their marketing campaigns toward and acquire as clients</a:t>
          </a:r>
        </a:p>
      </dgm:t>
    </dgm:pt>
    <dgm:pt modelId="{F9515BC1-1BA5-4DAB-B5C7-4701D960D047}" type="parTrans" cxnId="{14682358-2721-44BB-B482-E8A68D38A6F9}">
      <dgm:prSet/>
      <dgm:spPr/>
      <dgm:t>
        <a:bodyPr/>
        <a:lstStyle/>
        <a:p>
          <a:endParaRPr lang="en-US"/>
        </a:p>
      </dgm:t>
    </dgm:pt>
    <dgm:pt modelId="{A2CB5398-CB08-453B-81D7-EA91D96992E4}" type="sibTrans" cxnId="{14682358-2721-44BB-B482-E8A68D38A6F9}">
      <dgm:prSet/>
      <dgm:spPr/>
      <dgm:t>
        <a:bodyPr/>
        <a:lstStyle/>
        <a:p>
          <a:endParaRPr lang="en-US"/>
        </a:p>
      </dgm:t>
    </dgm:pt>
    <dgm:pt modelId="{ADEDCBF6-5E8F-40B8-97F0-81739B25EF2E}" type="pres">
      <dgm:prSet presAssocID="{73B65C98-4562-4A7F-8771-4674E1254A1B}" presName="root" presStyleCnt="0">
        <dgm:presLayoutVars>
          <dgm:dir/>
          <dgm:resizeHandles val="exact"/>
        </dgm:presLayoutVars>
      </dgm:prSet>
      <dgm:spPr/>
    </dgm:pt>
    <dgm:pt modelId="{BC71A902-3ACF-4D70-A3BE-4E84A0454762}" type="pres">
      <dgm:prSet presAssocID="{CD3DD565-F79B-4042-937E-D3C584C03162}" presName="compNode" presStyleCnt="0"/>
      <dgm:spPr/>
    </dgm:pt>
    <dgm:pt modelId="{60FFE334-8559-411C-A01E-6592F6C288CC}" type="pres">
      <dgm:prSet presAssocID="{CD3DD565-F79B-4042-937E-D3C584C031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F897550F-22FD-4556-895C-CE8135CB189B}" type="pres">
      <dgm:prSet presAssocID="{CD3DD565-F79B-4042-937E-D3C584C03162}" presName="spaceRect" presStyleCnt="0"/>
      <dgm:spPr/>
    </dgm:pt>
    <dgm:pt modelId="{E0D31D35-CDEB-4D84-8ED4-8E152DBBC0C5}" type="pres">
      <dgm:prSet presAssocID="{CD3DD565-F79B-4042-937E-D3C584C03162}" presName="textRect" presStyleLbl="revTx" presStyleIdx="0" presStyleCnt="3">
        <dgm:presLayoutVars>
          <dgm:chMax val="1"/>
          <dgm:chPref val="1"/>
        </dgm:presLayoutVars>
      </dgm:prSet>
      <dgm:spPr/>
    </dgm:pt>
    <dgm:pt modelId="{18697090-B3CC-4ED8-840D-B9C432FA9483}" type="pres">
      <dgm:prSet presAssocID="{FADF2C97-3624-4AF7-BF8B-04201A0A7C07}" presName="sibTrans" presStyleCnt="0"/>
      <dgm:spPr/>
    </dgm:pt>
    <dgm:pt modelId="{EF8BB419-DBFD-4F10-B6A5-ED9FA619BB4B}" type="pres">
      <dgm:prSet presAssocID="{93BD0F9A-28F1-40EE-BC97-F9C6D5CCDB66}" presName="compNode" presStyleCnt="0"/>
      <dgm:spPr/>
    </dgm:pt>
    <dgm:pt modelId="{2F0C737F-42FB-4A97-A496-8141B6AF156B}" type="pres">
      <dgm:prSet presAssocID="{93BD0F9A-28F1-40EE-BC97-F9C6D5CCDB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1F183C8-642C-4E70-9689-0CAAE70AE9F0}" type="pres">
      <dgm:prSet presAssocID="{93BD0F9A-28F1-40EE-BC97-F9C6D5CCDB66}" presName="spaceRect" presStyleCnt="0"/>
      <dgm:spPr/>
    </dgm:pt>
    <dgm:pt modelId="{451D997B-C60E-4BB5-888A-63669B34B6E8}" type="pres">
      <dgm:prSet presAssocID="{93BD0F9A-28F1-40EE-BC97-F9C6D5CCDB66}" presName="textRect" presStyleLbl="revTx" presStyleIdx="1" presStyleCnt="3" custScaleX="110845">
        <dgm:presLayoutVars>
          <dgm:chMax val="1"/>
          <dgm:chPref val="1"/>
        </dgm:presLayoutVars>
      </dgm:prSet>
      <dgm:spPr/>
    </dgm:pt>
    <dgm:pt modelId="{56AA5AAC-8CC8-42A0-B78E-8F2F827B1994}" type="pres">
      <dgm:prSet presAssocID="{8F9AD555-4639-47E6-8210-B128306B2179}" presName="sibTrans" presStyleCnt="0"/>
      <dgm:spPr/>
    </dgm:pt>
    <dgm:pt modelId="{09445359-CE35-4A5E-AA92-5073B62AFE9F}" type="pres">
      <dgm:prSet presAssocID="{39D2E6A4-85CC-4325-814D-216FDE255646}" presName="compNode" presStyleCnt="0"/>
      <dgm:spPr/>
    </dgm:pt>
    <dgm:pt modelId="{DD7B755B-2EAD-4880-8A8B-CF824A37306C}" type="pres">
      <dgm:prSet presAssocID="{39D2E6A4-85CC-4325-814D-216FDE2556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E0384818-3E83-4271-9404-E6AC4C59D7F8}" type="pres">
      <dgm:prSet presAssocID="{39D2E6A4-85CC-4325-814D-216FDE255646}" presName="spaceRect" presStyleCnt="0"/>
      <dgm:spPr/>
    </dgm:pt>
    <dgm:pt modelId="{91286B3C-E708-496C-85BD-9288EA7880E7}" type="pres">
      <dgm:prSet presAssocID="{39D2E6A4-85CC-4325-814D-216FDE255646}" presName="textRect" presStyleLbl="revTx" presStyleIdx="2" presStyleCnt="3" custScaleX="120951">
        <dgm:presLayoutVars>
          <dgm:chMax val="1"/>
          <dgm:chPref val="1"/>
        </dgm:presLayoutVars>
      </dgm:prSet>
      <dgm:spPr/>
    </dgm:pt>
  </dgm:ptLst>
  <dgm:cxnLst>
    <dgm:cxn modelId="{A14D3912-1141-4A18-9B6E-DDCECFE3F68B}" type="presOf" srcId="{CD3DD565-F79B-4042-937E-D3C584C03162}" destId="{E0D31D35-CDEB-4D84-8ED4-8E152DBBC0C5}" srcOrd="0" destOrd="0" presId="urn:microsoft.com/office/officeart/2018/2/layout/IconLabelList"/>
    <dgm:cxn modelId="{26374B54-F02F-4F20-837A-09F2EDCE52DF}" srcId="{73B65C98-4562-4A7F-8771-4674E1254A1B}" destId="{93BD0F9A-28F1-40EE-BC97-F9C6D5CCDB66}" srcOrd="1" destOrd="0" parTransId="{8E934D31-912E-4591-BFF3-1DE501EC0A14}" sibTransId="{8F9AD555-4639-47E6-8210-B128306B2179}"/>
    <dgm:cxn modelId="{14682358-2721-44BB-B482-E8A68D38A6F9}" srcId="{73B65C98-4562-4A7F-8771-4674E1254A1B}" destId="{39D2E6A4-85CC-4325-814D-216FDE255646}" srcOrd="2" destOrd="0" parTransId="{F9515BC1-1BA5-4DAB-B5C7-4701D960D047}" sibTransId="{A2CB5398-CB08-453B-81D7-EA91D96992E4}"/>
    <dgm:cxn modelId="{7D5BEC59-B905-4028-AB2C-BD48C3B0A3EC}" type="presOf" srcId="{39D2E6A4-85CC-4325-814D-216FDE255646}" destId="{91286B3C-E708-496C-85BD-9288EA7880E7}" srcOrd="0" destOrd="0" presId="urn:microsoft.com/office/officeart/2018/2/layout/IconLabelList"/>
    <dgm:cxn modelId="{C86D95B8-8151-4254-BC71-3F630C1EAC84}" type="presOf" srcId="{73B65C98-4562-4A7F-8771-4674E1254A1B}" destId="{ADEDCBF6-5E8F-40B8-97F0-81739B25EF2E}" srcOrd="0" destOrd="0" presId="urn:microsoft.com/office/officeart/2018/2/layout/IconLabelList"/>
    <dgm:cxn modelId="{8326DFCE-2CE6-49E7-83A3-52BD292ACD94}" srcId="{73B65C98-4562-4A7F-8771-4674E1254A1B}" destId="{CD3DD565-F79B-4042-937E-D3C584C03162}" srcOrd="0" destOrd="0" parTransId="{DC066874-0A2E-434F-831C-7AC237A4EB4B}" sibTransId="{FADF2C97-3624-4AF7-BF8B-04201A0A7C07}"/>
    <dgm:cxn modelId="{5258AFF9-5BF6-4471-8623-7D0B4EAA694D}" type="presOf" srcId="{93BD0F9A-28F1-40EE-BC97-F9C6D5CCDB66}" destId="{451D997B-C60E-4BB5-888A-63669B34B6E8}" srcOrd="0" destOrd="0" presId="urn:microsoft.com/office/officeart/2018/2/layout/IconLabelList"/>
    <dgm:cxn modelId="{ABF55E6A-62AB-483D-9A59-EA02C628E9D9}" type="presParOf" srcId="{ADEDCBF6-5E8F-40B8-97F0-81739B25EF2E}" destId="{BC71A902-3ACF-4D70-A3BE-4E84A0454762}" srcOrd="0" destOrd="0" presId="urn:microsoft.com/office/officeart/2018/2/layout/IconLabelList"/>
    <dgm:cxn modelId="{9BE26784-F35B-46C9-A7E6-1E47AA28049C}" type="presParOf" srcId="{BC71A902-3ACF-4D70-A3BE-4E84A0454762}" destId="{60FFE334-8559-411C-A01E-6592F6C288CC}" srcOrd="0" destOrd="0" presId="urn:microsoft.com/office/officeart/2018/2/layout/IconLabelList"/>
    <dgm:cxn modelId="{7AF2C9A8-1391-44F4-9925-F47956C87207}" type="presParOf" srcId="{BC71A902-3ACF-4D70-A3BE-4E84A0454762}" destId="{F897550F-22FD-4556-895C-CE8135CB189B}" srcOrd="1" destOrd="0" presId="urn:microsoft.com/office/officeart/2018/2/layout/IconLabelList"/>
    <dgm:cxn modelId="{B0979896-A47C-4B1D-83C4-CC3ED3B39A9C}" type="presParOf" srcId="{BC71A902-3ACF-4D70-A3BE-4E84A0454762}" destId="{E0D31D35-CDEB-4D84-8ED4-8E152DBBC0C5}" srcOrd="2" destOrd="0" presId="urn:microsoft.com/office/officeart/2018/2/layout/IconLabelList"/>
    <dgm:cxn modelId="{C9B38882-0C83-4C06-8D17-538439E416F6}" type="presParOf" srcId="{ADEDCBF6-5E8F-40B8-97F0-81739B25EF2E}" destId="{18697090-B3CC-4ED8-840D-B9C432FA9483}" srcOrd="1" destOrd="0" presId="urn:microsoft.com/office/officeart/2018/2/layout/IconLabelList"/>
    <dgm:cxn modelId="{384A83B8-A131-4D98-AC41-8081838F1364}" type="presParOf" srcId="{ADEDCBF6-5E8F-40B8-97F0-81739B25EF2E}" destId="{EF8BB419-DBFD-4F10-B6A5-ED9FA619BB4B}" srcOrd="2" destOrd="0" presId="urn:microsoft.com/office/officeart/2018/2/layout/IconLabelList"/>
    <dgm:cxn modelId="{59CD2AA7-05DE-4DE8-9EB2-D8B1636F6420}" type="presParOf" srcId="{EF8BB419-DBFD-4F10-B6A5-ED9FA619BB4B}" destId="{2F0C737F-42FB-4A97-A496-8141B6AF156B}" srcOrd="0" destOrd="0" presId="urn:microsoft.com/office/officeart/2018/2/layout/IconLabelList"/>
    <dgm:cxn modelId="{55ECE0B1-2241-4587-9B6B-4C4D46F227CE}" type="presParOf" srcId="{EF8BB419-DBFD-4F10-B6A5-ED9FA619BB4B}" destId="{61F183C8-642C-4E70-9689-0CAAE70AE9F0}" srcOrd="1" destOrd="0" presId="urn:microsoft.com/office/officeart/2018/2/layout/IconLabelList"/>
    <dgm:cxn modelId="{093CDF75-2F93-4679-A473-844A1F55FF78}" type="presParOf" srcId="{EF8BB419-DBFD-4F10-B6A5-ED9FA619BB4B}" destId="{451D997B-C60E-4BB5-888A-63669B34B6E8}" srcOrd="2" destOrd="0" presId="urn:microsoft.com/office/officeart/2018/2/layout/IconLabelList"/>
    <dgm:cxn modelId="{493F6E87-EE17-47DC-9777-4096279199F1}" type="presParOf" srcId="{ADEDCBF6-5E8F-40B8-97F0-81739B25EF2E}" destId="{56AA5AAC-8CC8-42A0-B78E-8F2F827B1994}" srcOrd="3" destOrd="0" presId="urn:microsoft.com/office/officeart/2018/2/layout/IconLabelList"/>
    <dgm:cxn modelId="{84AAA465-9FDC-46A5-8812-0025BD2010EA}" type="presParOf" srcId="{ADEDCBF6-5E8F-40B8-97F0-81739B25EF2E}" destId="{09445359-CE35-4A5E-AA92-5073B62AFE9F}" srcOrd="4" destOrd="0" presId="urn:microsoft.com/office/officeart/2018/2/layout/IconLabelList"/>
    <dgm:cxn modelId="{D8D5004B-B221-4EA5-94FE-58EB3B42046F}" type="presParOf" srcId="{09445359-CE35-4A5E-AA92-5073B62AFE9F}" destId="{DD7B755B-2EAD-4880-8A8B-CF824A37306C}" srcOrd="0" destOrd="0" presId="urn:microsoft.com/office/officeart/2018/2/layout/IconLabelList"/>
    <dgm:cxn modelId="{EC031BFC-11D0-4CDF-AD8D-D9A63052C8AC}" type="presParOf" srcId="{09445359-CE35-4A5E-AA92-5073B62AFE9F}" destId="{E0384818-3E83-4271-9404-E6AC4C59D7F8}" srcOrd="1" destOrd="0" presId="urn:microsoft.com/office/officeart/2018/2/layout/IconLabelList"/>
    <dgm:cxn modelId="{C0EF91E8-9B10-426B-9527-D431C890A279}" type="presParOf" srcId="{09445359-CE35-4A5E-AA92-5073B62AFE9F}" destId="{91286B3C-E708-496C-85BD-9288EA7880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FE334-8559-411C-A01E-6592F6C288CC}">
      <dsp:nvSpPr>
        <dsp:cNvPr id="0" name=""/>
        <dsp:cNvSpPr/>
      </dsp:nvSpPr>
      <dsp:spPr>
        <a:xfrm>
          <a:off x="799305" y="650587"/>
          <a:ext cx="999016" cy="99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31D35-CDEB-4D84-8ED4-8E152DBBC0C5}">
      <dsp:nvSpPr>
        <dsp:cNvPr id="0" name=""/>
        <dsp:cNvSpPr/>
      </dsp:nvSpPr>
      <dsp:spPr>
        <a:xfrm>
          <a:off x="188795" y="2036637"/>
          <a:ext cx="2220037" cy="119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err="1"/>
            <a:t>Netrality</a:t>
          </a:r>
          <a:r>
            <a:rPr lang="en-US" sz="1400" b="1" kern="1200" dirty="0"/>
            <a:t> Data Centers     </a:t>
          </a:r>
          <a:r>
            <a:rPr lang="en-US" sz="1400" kern="1200" dirty="0"/>
            <a:t>is looking to expand its business by targeting new companies to acquire as customers</a:t>
          </a:r>
        </a:p>
      </dsp:txBody>
      <dsp:txXfrm>
        <a:off x="188795" y="2036637"/>
        <a:ext cx="2220037" cy="1193043"/>
      </dsp:txXfrm>
    </dsp:sp>
    <dsp:sp modelId="{2F0C737F-42FB-4A97-A496-8141B6AF156B}">
      <dsp:nvSpPr>
        <dsp:cNvPr id="0" name=""/>
        <dsp:cNvSpPr/>
      </dsp:nvSpPr>
      <dsp:spPr>
        <a:xfrm>
          <a:off x="3528231" y="650587"/>
          <a:ext cx="999016" cy="99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D997B-C60E-4BB5-888A-63669B34B6E8}">
      <dsp:nvSpPr>
        <dsp:cNvPr id="0" name=""/>
        <dsp:cNvSpPr/>
      </dsp:nvSpPr>
      <dsp:spPr>
        <a:xfrm>
          <a:off x="2797339" y="2036637"/>
          <a:ext cx="2460800" cy="119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Provided Three Datasets:</a:t>
          </a:r>
          <a:r>
            <a:rPr lang="en-US" sz="1400" kern="1200" dirty="0"/>
            <a:t> Current Customers, Current Billing, Prospect List</a:t>
          </a:r>
        </a:p>
        <a:p>
          <a:pPr marL="0" lvl="0" indent="0" algn="ctr" defTabSz="622300">
            <a:lnSpc>
              <a:spcPct val="100000"/>
            </a:lnSpc>
            <a:spcBef>
              <a:spcPct val="0"/>
            </a:spcBef>
            <a:spcAft>
              <a:spcPct val="35000"/>
            </a:spcAft>
            <a:buNone/>
          </a:pPr>
          <a:r>
            <a:rPr lang="en-US" sz="1400" kern="1200" dirty="0"/>
            <a:t>(Not including Data Dictionary)</a:t>
          </a:r>
        </a:p>
      </dsp:txBody>
      <dsp:txXfrm>
        <a:off x="2797339" y="2036637"/>
        <a:ext cx="2460800" cy="1193043"/>
      </dsp:txXfrm>
    </dsp:sp>
    <dsp:sp modelId="{DD7B755B-2EAD-4880-8A8B-CF824A37306C}">
      <dsp:nvSpPr>
        <dsp:cNvPr id="0" name=""/>
        <dsp:cNvSpPr/>
      </dsp:nvSpPr>
      <dsp:spPr>
        <a:xfrm>
          <a:off x="6489717" y="650587"/>
          <a:ext cx="999016" cy="99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86B3C-E708-496C-85BD-9288EA7880E7}">
      <dsp:nvSpPr>
        <dsp:cNvPr id="0" name=""/>
        <dsp:cNvSpPr/>
      </dsp:nvSpPr>
      <dsp:spPr>
        <a:xfrm>
          <a:off x="5646646" y="2036637"/>
          <a:ext cx="2685157" cy="119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Our goal: </a:t>
          </a:r>
          <a:r>
            <a:rPr lang="en-US" sz="1400" kern="1200" dirty="0"/>
            <a:t>To identify a consolidated list of companies that would be most advantageous for </a:t>
          </a:r>
          <a:r>
            <a:rPr lang="en-US" sz="1400" kern="1200" dirty="0" err="1"/>
            <a:t>Netrality</a:t>
          </a:r>
          <a:r>
            <a:rPr lang="en-US" sz="1400" kern="1200" dirty="0"/>
            <a:t> to gear their marketing campaigns toward and acquire as clients</a:t>
          </a:r>
        </a:p>
      </dsp:txBody>
      <dsp:txXfrm>
        <a:off x="5646646" y="2036637"/>
        <a:ext cx="2685157" cy="11930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d93fd8bc4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d93fd8bc4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2"/>
              </a:buClr>
              <a:buSzPts val="1800"/>
              <a:buChar char="●"/>
            </a:pPr>
            <a:r>
              <a:rPr lang="en-US" sz="2000" dirty="0" err="1">
                <a:solidFill>
                  <a:schemeClr val="tx1"/>
                </a:solidFill>
              </a:rPr>
              <a:t>Netrality</a:t>
            </a:r>
            <a:r>
              <a:rPr lang="en-US" sz="2000" dirty="0">
                <a:solidFill>
                  <a:schemeClr val="tx1"/>
                </a:solidFill>
              </a:rPr>
              <a:t> Data Centers is looking to expand its business by targeting new companies to acquire as customers</a:t>
            </a:r>
          </a:p>
          <a:p>
            <a:pPr marL="457200" lvl="0" indent="-342900" algn="l" rtl="0">
              <a:spcBef>
                <a:spcPts val="0"/>
              </a:spcBef>
              <a:spcAft>
                <a:spcPts val="0"/>
              </a:spcAft>
              <a:buClr>
                <a:schemeClr val="accent2"/>
              </a:buClr>
              <a:buSzPts val="1800"/>
              <a:buChar char="●"/>
            </a:pPr>
            <a:r>
              <a:rPr lang="en-US" sz="2000" dirty="0">
                <a:solidFill>
                  <a:schemeClr val="tx1"/>
                </a:solidFill>
              </a:rPr>
              <a:t>Aside from the data dictionary, </a:t>
            </a:r>
            <a:r>
              <a:rPr lang="en-US" sz="2000" dirty="0" err="1">
                <a:solidFill>
                  <a:schemeClr val="tx1"/>
                </a:solidFill>
              </a:rPr>
              <a:t>Netrality</a:t>
            </a:r>
            <a:r>
              <a:rPr lang="en-US" sz="2000" dirty="0">
                <a:solidFill>
                  <a:schemeClr val="tx1"/>
                </a:solidFill>
              </a:rPr>
              <a:t> provided us with a </a:t>
            </a:r>
            <a:r>
              <a:rPr lang="en-US" sz="2000" dirty="0" err="1">
                <a:solidFill>
                  <a:schemeClr val="tx1"/>
                </a:solidFill>
              </a:rPr>
              <a:t>dataframe</a:t>
            </a:r>
            <a:r>
              <a:rPr lang="en-US" sz="2000" dirty="0">
                <a:solidFill>
                  <a:schemeClr val="tx1"/>
                </a:solidFill>
              </a:rPr>
              <a:t> of current customers, a </a:t>
            </a:r>
            <a:r>
              <a:rPr lang="en-US" sz="2000" dirty="0" err="1">
                <a:solidFill>
                  <a:schemeClr val="tx1"/>
                </a:solidFill>
              </a:rPr>
              <a:t>dataframe</a:t>
            </a:r>
            <a:r>
              <a:rPr lang="en-US" sz="2000" dirty="0">
                <a:solidFill>
                  <a:schemeClr val="tx1"/>
                </a:solidFill>
              </a:rPr>
              <a:t> of billing coefficients associated with those customers at each </a:t>
            </a:r>
            <a:r>
              <a:rPr lang="en-US" sz="2000" dirty="0" err="1">
                <a:solidFill>
                  <a:schemeClr val="tx1"/>
                </a:solidFill>
              </a:rPr>
              <a:t>Netrality</a:t>
            </a:r>
            <a:r>
              <a:rPr lang="en-US" sz="2000" dirty="0">
                <a:solidFill>
                  <a:schemeClr val="tx1"/>
                </a:solidFill>
              </a:rPr>
              <a:t> location, and a </a:t>
            </a:r>
            <a:r>
              <a:rPr lang="en-US" sz="2000" dirty="0" err="1">
                <a:solidFill>
                  <a:schemeClr val="tx1"/>
                </a:solidFill>
              </a:rPr>
              <a:t>dataframe</a:t>
            </a:r>
            <a:r>
              <a:rPr lang="en-US" sz="2000" dirty="0">
                <a:solidFill>
                  <a:schemeClr val="tx1"/>
                </a:solidFill>
              </a:rPr>
              <a:t> of prospect companies they could potentially target in the future</a:t>
            </a:r>
          </a:p>
          <a:p>
            <a:pPr marL="457200" lvl="0" indent="-342900" algn="l" rtl="0">
              <a:spcBef>
                <a:spcPts val="0"/>
              </a:spcBef>
              <a:spcAft>
                <a:spcPts val="0"/>
              </a:spcAft>
              <a:buClr>
                <a:schemeClr val="accent2"/>
              </a:buClr>
              <a:buSzPts val="1800"/>
              <a:buChar char="●"/>
            </a:pPr>
            <a:r>
              <a:rPr lang="en-US" sz="2000" dirty="0">
                <a:solidFill>
                  <a:schemeClr val="tx1"/>
                </a:solidFill>
              </a:rPr>
              <a:t>Our goal was to assess the prospect companies based on the criteria of </a:t>
            </a:r>
            <a:r>
              <a:rPr lang="en-US" sz="2000" dirty="0" err="1">
                <a:solidFill>
                  <a:schemeClr val="tx1"/>
                </a:solidFill>
              </a:rPr>
              <a:t>Netrality’s</a:t>
            </a:r>
            <a:r>
              <a:rPr lang="en-US" sz="2000" dirty="0">
                <a:solidFill>
                  <a:schemeClr val="tx1"/>
                </a:solidFill>
              </a:rPr>
              <a:t> current customers using machine learning models to ultimately identify a consolidated list of companies that would be most advantageous for </a:t>
            </a:r>
            <a:r>
              <a:rPr lang="en-US" sz="2000" dirty="0" err="1">
                <a:solidFill>
                  <a:schemeClr val="tx1"/>
                </a:solidFill>
              </a:rPr>
              <a:t>Netrality</a:t>
            </a:r>
            <a:r>
              <a:rPr lang="en-US" sz="2000" dirty="0">
                <a:solidFill>
                  <a:schemeClr val="tx1"/>
                </a:solidFill>
              </a:rPr>
              <a:t> to gear their marketing campaigns toward and acquire as clients. It takes time and money to acquire customers. We wanted to determine which of the 1929 prospect companies were actually worth seeking business with in order to optimize profitability</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effectLst>
                  <a:glow rad="38100">
                    <a:schemeClr val="bg1">
                      <a:lumMod val="50000"/>
                      <a:lumOff val="50000"/>
                      <a:alpha val="20000"/>
                    </a:schemeClr>
                  </a:glow>
                </a:effectLst>
              </a:rPr>
              <a:t>We began our project by conducting exploratory data analysis (EDA) on the three datasets provided by </a:t>
            </a:r>
            <a:r>
              <a:rPr lang="en-US" dirty="0" err="1">
                <a:effectLst>
                  <a:glow rad="38100">
                    <a:schemeClr val="bg1">
                      <a:lumMod val="50000"/>
                      <a:lumOff val="50000"/>
                      <a:alpha val="20000"/>
                    </a:schemeClr>
                  </a:glow>
                </a:effectLst>
              </a:rPr>
              <a:t>Netrality</a:t>
            </a:r>
            <a:endParaRPr lang="en-US" dirty="0">
              <a:effectLst>
                <a:glow rad="38100">
                  <a:schemeClr val="bg1">
                    <a:lumMod val="50000"/>
                    <a:lumOff val="50000"/>
                    <a:alpha val="20000"/>
                  </a:schemeClr>
                </a:glow>
              </a:effectLst>
            </a:endParaRPr>
          </a:p>
          <a:p>
            <a:r>
              <a:rPr lang="en-US" dirty="0">
                <a:effectLst>
                  <a:glow rad="38100">
                    <a:schemeClr val="bg1">
                      <a:lumMod val="50000"/>
                      <a:lumOff val="50000"/>
                      <a:alpha val="20000"/>
                    </a:schemeClr>
                  </a:glow>
                </a:effectLst>
              </a:rPr>
              <a:t>We printed the descriptive statistics for the quantitative columns, created various graphs like pie charts and bar charts for the categorical columns, and even constructed a correlation heat map to test for multicollinearity throughout the data</a:t>
            </a:r>
          </a:p>
          <a:p>
            <a:r>
              <a:rPr lang="en-US" dirty="0">
                <a:effectLst>
                  <a:glow rad="38100">
                    <a:schemeClr val="bg1">
                      <a:lumMod val="50000"/>
                      <a:lumOff val="50000"/>
                      <a:alpha val="20000"/>
                    </a:schemeClr>
                  </a:glow>
                </a:effectLst>
              </a:rPr>
              <a:t>Overall, we discovered that the data was very skewed and nonlinear, as most real-world problems are</a:t>
            </a:r>
          </a:p>
          <a:p>
            <a:pPr marL="158750" indent="0">
              <a:buNone/>
            </a:pPr>
            <a:endParaRPr lang="en-US" dirty="0"/>
          </a:p>
        </p:txBody>
      </p:sp>
    </p:spTree>
    <p:extLst>
      <p:ext uri="{BB962C8B-B14F-4D97-AF65-F5344CB8AC3E}">
        <p14:creationId xmlns:p14="http://schemas.microsoft.com/office/powerpoint/2010/main" val="15468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effectLst>
                  <a:glow rad="38100">
                    <a:schemeClr val="bg1">
                      <a:lumMod val="50000"/>
                      <a:lumOff val="50000"/>
                      <a:alpha val="20000"/>
                    </a:schemeClr>
                  </a:glow>
                </a:effectLst>
              </a:rPr>
              <a:t>Our first step was to merge the billing and current customer datasets so that we could pair each company ID to its billing coefficients across each billing location</a:t>
            </a:r>
          </a:p>
          <a:p>
            <a:r>
              <a:rPr lang="en-US" dirty="0">
                <a:effectLst>
                  <a:glow rad="38100">
                    <a:schemeClr val="bg1">
                      <a:lumMod val="50000"/>
                      <a:lumOff val="50000"/>
                      <a:alpha val="20000"/>
                    </a:schemeClr>
                  </a:glow>
                </a:effectLst>
              </a:rPr>
              <a:t>We then decided to log transform the data to account for skewness</a:t>
            </a:r>
          </a:p>
          <a:p>
            <a:r>
              <a:rPr lang="en-US" dirty="0">
                <a:effectLst>
                  <a:glow rad="38100">
                    <a:schemeClr val="bg1">
                      <a:lumMod val="50000"/>
                      <a:lumOff val="50000"/>
                      <a:alpha val="20000"/>
                    </a:schemeClr>
                  </a:glow>
                </a:effectLst>
              </a:rPr>
              <a:t>We also altered some of the features in our dataset to enhance their influence in our machine learning models. For example, we changed the “founded year” column to reflect the age of the company in years by subtracting each companies' founded year from 2023</a:t>
            </a:r>
          </a:p>
          <a:p>
            <a:r>
              <a:rPr lang="en-US" dirty="0">
                <a:effectLst>
                  <a:glow rad="38100">
                    <a:schemeClr val="bg1">
                      <a:lumMod val="50000"/>
                      <a:lumOff val="50000"/>
                      <a:alpha val="20000"/>
                    </a:schemeClr>
                  </a:glow>
                </a:effectLst>
              </a:rPr>
              <a:t>We included an IT Budget Ratio column which is a proportion of how much each company spends on its IT budget out of its entire revenue</a:t>
            </a:r>
          </a:p>
          <a:p>
            <a:pPr marL="158750" indent="0">
              <a:buNone/>
            </a:pPr>
            <a:endParaRPr lang="en-US" dirty="0"/>
          </a:p>
        </p:txBody>
      </p:sp>
    </p:spTree>
    <p:extLst>
      <p:ext uri="{BB962C8B-B14F-4D97-AF65-F5344CB8AC3E}">
        <p14:creationId xmlns:p14="http://schemas.microsoft.com/office/powerpoint/2010/main" val="34554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effectLst>
                  <a:glow rad="38100">
                    <a:schemeClr val="bg1">
                      <a:lumMod val="50000"/>
                      <a:lumOff val="50000"/>
                      <a:alpha val="20000"/>
                    </a:schemeClr>
                  </a:glow>
                </a:effectLst>
              </a:rPr>
              <a:t>We created two binary columns to act as response variables: “label” and “label2”</a:t>
            </a:r>
          </a:p>
          <a:p>
            <a:pPr lvl="1"/>
            <a:r>
              <a:rPr lang="en-US" dirty="0">
                <a:effectLst>
                  <a:glow rad="38100">
                    <a:schemeClr val="bg1">
                      <a:lumMod val="50000"/>
                      <a:lumOff val="50000"/>
                      <a:alpha val="20000"/>
                    </a:schemeClr>
                  </a:glow>
                </a:effectLst>
              </a:rPr>
              <a:t>summed the lifetime billing coefficients for each company and made a new column in the dataset with the totals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glow rad="38100">
                    <a:schemeClr val="bg1">
                      <a:lumMod val="50000"/>
                      <a:lumOff val="50000"/>
                      <a:alpha val="20000"/>
                    </a:schemeClr>
                  </a:glow>
                </a:effectLst>
              </a:rPr>
              <a:t>We chose to use the lifetime billing coefficients over last month’s billing coefficients since we believed that the lifetime billing data better encompasses the billing history of each company at their billing locations and that last month’s data could simply be an outlier</a:t>
            </a:r>
          </a:p>
          <a:p>
            <a:pPr lvl="1"/>
            <a:r>
              <a:rPr lang="en-US" dirty="0">
                <a:effectLst>
                  <a:glow rad="38100">
                    <a:schemeClr val="bg1">
                      <a:lumMod val="50000"/>
                      <a:lumOff val="50000"/>
                      <a:alpha val="20000"/>
                    </a:schemeClr>
                  </a:glow>
                </a:effectLst>
              </a:rPr>
              <a:t>The “label” column which assigned a 1 to companies with above average total lifetime billing sums and a 0 to all other companies that made average or below average billing payments</a:t>
            </a:r>
          </a:p>
          <a:p>
            <a:pPr lvl="1"/>
            <a:r>
              <a:rPr lang="en-US" dirty="0">
                <a:effectLst>
                  <a:glow rad="38100">
                    <a:schemeClr val="bg1">
                      <a:lumMod val="50000"/>
                      <a:lumOff val="50000"/>
                      <a:alpha val="20000"/>
                    </a:schemeClr>
                  </a:glow>
                </a:effectLst>
              </a:rPr>
              <a:t>The “label2” column took company size into consideration by dividing the lifetime billing coefficient sums by the number of </a:t>
            </a:r>
            <a:r>
              <a:rPr lang="en-US" dirty="0" err="1">
                <a:effectLst>
                  <a:glow rad="38100">
                    <a:schemeClr val="bg1">
                      <a:lumMod val="50000"/>
                      <a:lumOff val="50000"/>
                      <a:alpha val="20000"/>
                    </a:schemeClr>
                  </a:glow>
                </a:effectLst>
              </a:rPr>
              <a:t>Netrality</a:t>
            </a:r>
            <a:r>
              <a:rPr lang="en-US" dirty="0">
                <a:effectLst>
                  <a:glow rad="38100">
                    <a:schemeClr val="bg1">
                      <a:lumMod val="50000"/>
                      <a:lumOff val="50000"/>
                      <a:alpha val="20000"/>
                    </a:schemeClr>
                  </a:glow>
                </a:effectLst>
              </a:rPr>
              <a:t> locations each current company occupies</a:t>
            </a:r>
          </a:p>
          <a:p>
            <a:pPr lvl="1"/>
            <a:r>
              <a:rPr lang="en-US" dirty="0">
                <a:effectLst>
                  <a:glow rad="38100">
                    <a:schemeClr val="bg1">
                      <a:lumMod val="50000"/>
                      <a:lumOff val="50000"/>
                      <a:alpha val="20000"/>
                    </a:schemeClr>
                  </a:glow>
                </a:effectLst>
              </a:rPr>
              <a:t>Companies with an average lifetime billing sum higher than the median for any given location were assigned a 1 in the “label2” column while all other companies received a 0</a:t>
            </a:r>
          </a:p>
        </p:txBody>
      </p:sp>
    </p:spTree>
    <p:extLst>
      <p:ext uri="{BB962C8B-B14F-4D97-AF65-F5344CB8AC3E}">
        <p14:creationId xmlns:p14="http://schemas.microsoft.com/office/powerpoint/2010/main" val="363329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glow rad="38100">
                    <a:schemeClr val="bg1">
                      <a:lumMod val="50000"/>
                      <a:lumOff val="50000"/>
                      <a:alpha val="20000"/>
                    </a:schemeClr>
                  </a:glow>
                </a:effectLst>
              </a:rPr>
              <a:t>We ran a variety of supervised and unsupervised machine learning models to construct the most accurate list of recommended companies using a 25%/75% train/test split and 1,000 iterations</a:t>
            </a:r>
          </a:p>
          <a:p>
            <a:r>
              <a:rPr lang="en-US" dirty="0">
                <a:effectLst>
                  <a:glow rad="38100">
                    <a:schemeClr val="bg1">
                      <a:lumMod val="50000"/>
                      <a:lumOff val="50000"/>
                      <a:alpha val="20000"/>
                    </a:schemeClr>
                  </a:glow>
                </a:effectLst>
              </a:rPr>
              <a:t>Unfortunately, the accuracy scores of each individual model failed to surpass 65% and no further preprocessing measures were able to improve this</a:t>
            </a:r>
          </a:p>
          <a:p>
            <a:r>
              <a:rPr lang="en-US" dirty="0">
                <a:effectLst>
                  <a:glow rad="38100">
                    <a:schemeClr val="bg1">
                      <a:lumMod val="50000"/>
                      <a:lumOff val="50000"/>
                      <a:alpha val="20000"/>
                    </a:schemeClr>
                  </a:glow>
                </a:effectLst>
              </a:rPr>
              <a:t>We decided to improve the accuracy score of our final recommended list by taking the set difference of all our models run twice; once using “label” as the response variable and another time using “label2” as our response variable</a:t>
            </a:r>
          </a:p>
          <a:p>
            <a:r>
              <a:rPr lang="en-US" dirty="0">
                <a:effectLst>
                  <a:glow rad="38100">
                    <a:schemeClr val="bg1">
                      <a:lumMod val="50000"/>
                      <a:lumOff val="50000"/>
                      <a:alpha val="20000"/>
                    </a:schemeClr>
                  </a:glow>
                </a:effectLst>
              </a:rPr>
              <a:t>Then from the two recommendation lists produced using both response variables, we took the set difference one more time to create a final </a:t>
            </a:r>
            <a:r>
              <a:rPr lang="en-US" dirty="0" err="1">
                <a:effectLst>
                  <a:glow rad="38100">
                    <a:schemeClr val="bg1">
                      <a:lumMod val="50000"/>
                      <a:lumOff val="50000"/>
                      <a:alpha val="20000"/>
                    </a:schemeClr>
                  </a:glow>
                </a:effectLst>
              </a:rPr>
              <a:t>dataframe</a:t>
            </a:r>
            <a:r>
              <a:rPr lang="en-US" dirty="0">
                <a:effectLst>
                  <a:glow rad="38100">
                    <a:schemeClr val="bg1">
                      <a:lumMod val="50000"/>
                      <a:lumOff val="50000"/>
                      <a:alpha val="20000"/>
                    </a:schemeClr>
                  </a:glow>
                </a:effectLst>
              </a:rPr>
              <a:t> of 298 recommended companies which we believe to have an accuracy score of 99.93%</a:t>
            </a:r>
          </a:p>
          <a:p>
            <a:r>
              <a:rPr lang="en-US" dirty="0">
                <a:effectLst>
                  <a:glow rad="38100">
                    <a:schemeClr val="bg1">
                      <a:lumMod val="50000"/>
                      <a:lumOff val="50000"/>
                      <a:alpha val="20000"/>
                    </a:schemeClr>
                  </a:glow>
                </a:effectLst>
              </a:rPr>
              <a:t>This accuracy and method of constructing our list was made possible through </a:t>
            </a:r>
            <a:r>
              <a:rPr lang="en-US" sz="1800" b="0" i="0" u="none" strike="noStrike" dirty="0">
                <a:solidFill>
                  <a:srgbClr val="000000"/>
                </a:solidFill>
                <a:effectLst/>
                <a:latin typeface="Times New Roman" panose="02020603050405020304" pitchFamily="18" charset="0"/>
              </a:rPr>
              <a:t>the law of independent events in statistics which proves that the false positivity rate of our final recommended list drops significantly when taking this set difference</a:t>
            </a:r>
            <a:endParaRPr lang="en-US"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353596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760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2182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405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92469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5948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67574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0740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39366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4158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89704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707352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92369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0907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07484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46238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4448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87793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03556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721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6599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48A87A34-81AB-432B-8DAE-1953F412C126}" type="datetimeFigureOut">
              <a:rPr lang="en-US" smtClean="0"/>
              <a:t>12/18/2023</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83422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12/18/2023</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7333829"/>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Lst>
  <p:transition spd="slow">
    <p:push/>
  </p:transition>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2901"/>
            <a:ext cx="8520600" cy="946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4300" dirty="0"/>
              <a:t>Team HDR: Final Presentation</a:t>
            </a:r>
          </a:p>
        </p:txBody>
      </p:sp>
      <p:sp>
        <p:nvSpPr>
          <p:cNvPr id="55" name="Google Shape;55;p13"/>
          <p:cNvSpPr txBox="1">
            <a:spLocks noGrp="1"/>
          </p:cNvSpPr>
          <p:nvPr>
            <p:ph type="subTitle" idx="1"/>
          </p:nvPr>
        </p:nvSpPr>
        <p:spPr>
          <a:xfrm>
            <a:off x="311700" y="4370775"/>
            <a:ext cx="8520600" cy="616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600"/>
              <a:t>By Hasibul, Daniel, and Ryan</a:t>
            </a:r>
          </a:p>
        </p:txBody>
      </p:sp>
      <p:pic>
        <p:nvPicPr>
          <p:cNvPr id="56" name="Google Shape;56;p13"/>
          <p:cNvPicPr preferRelativeResize="0"/>
          <p:nvPr/>
        </p:nvPicPr>
        <p:blipFill>
          <a:blip r:embed="rId3">
            <a:alphaModFix/>
          </a:blip>
          <a:stretch>
            <a:fillRect/>
          </a:stretch>
        </p:blipFill>
        <p:spPr>
          <a:xfrm>
            <a:off x="6266999" y="1581650"/>
            <a:ext cx="2368100" cy="2504850"/>
          </a:xfrm>
          <a:prstGeom prst="rect">
            <a:avLst/>
          </a:prstGeom>
          <a:noFill/>
          <a:ln>
            <a:noFill/>
          </a:ln>
        </p:spPr>
      </p:pic>
      <p:pic>
        <p:nvPicPr>
          <p:cNvPr id="57" name="Google Shape;57;p13"/>
          <p:cNvPicPr preferRelativeResize="0"/>
          <p:nvPr/>
        </p:nvPicPr>
        <p:blipFill rotWithShape="1">
          <a:blip r:embed="rId4">
            <a:alphaModFix/>
          </a:blip>
          <a:srcRect l="9789" t="3975" r="10427" b="7088"/>
          <a:stretch/>
        </p:blipFill>
        <p:spPr>
          <a:xfrm>
            <a:off x="610399" y="1581650"/>
            <a:ext cx="2476675" cy="2504850"/>
          </a:xfrm>
          <a:prstGeom prst="rect">
            <a:avLst/>
          </a:prstGeom>
          <a:noFill/>
          <a:ln>
            <a:noFill/>
          </a:ln>
        </p:spPr>
      </p:pic>
      <p:pic>
        <p:nvPicPr>
          <p:cNvPr id="58" name="Google Shape;58;p13"/>
          <p:cNvPicPr preferRelativeResize="0"/>
          <p:nvPr/>
        </p:nvPicPr>
        <p:blipFill>
          <a:blip r:embed="rId5">
            <a:alphaModFix/>
          </a:blip>
          <a:stretch>
            <a:fillRect/>
          </a:stretch>
        </p:blipFill>
        <p:spPr>
          <a:xfrm>
            <a:off x="3409625" y="1581650"/>
            <a:ext cx="2534823" cy="250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6D1B-376A-2E32-1FE0-657C7F14918A}"/>
              </a:ext>
            </a:extLst>
          </p:cNvPr>
          <p:cNvSpPr>
            <a:spLocks noGrp="1"/>
          </p:cNvSpPr>
          <p:nvPr>
            <p:ph type="title"/>
          </p:nvPr>
        </p:nvSpPr>
        <p:spPr/>
        <p:txBody>
          <a:bodyPr/>
          <a:lstStyle/>
          <a:p>
            <a:r>
              <a:rPr lang="en-US" b="1" dirty="0"/>
              <a:t>Revenue Distribution: Final List vs Actual</a:t>
            </a:r>
          </a:p>
        </p:txBody>
      </p:sp>
      <p:sp>
        <p:nvSpPr>
          <p:cNvPr id="4" name="TextBox 3">
            <a:extLst>
              <a:ext uri="{FF2B5EF4-FFF2-40B4-BE49-F238E27FC236}">
                <a16:creationId xmlns:a16="http://schemas.microsoft.com/office/drawing/2014/main" id="{6AE34AEE-95CB-008B-0B98-EEF641609A62}"/>
              </a:ext>
            </a:extLst>
          </p:cNvPr>
          <p:cNvSpPr txBox="1"/>
          <p:nvPr/>
        </p:nvSpPr>
        <p:spPr>
          <a:xfrm>
            <a:off x="1946634" y="1247554"/>
            <a:ext cx="1095684" cy="369332"/>
          </a:xfrm>
          <a:prstGeom prst="rect">
            <a:avLst/>
          </a:prstGeom>
          <a:noFill/>
        </p:spPr>
        <p:txBody>
          <a:bodyPr wrap="square" rtlCol="0">
            <a:spAutoFit/>
          </a:bodyPr>
          <a:lstStyle/>
          <a:p>
            <a:r>
              <a:rPr lang="en-US" dirty="0"/>
              <a:t>Final List</a:t>
            </a:r>
          </a:p>
        </p:txBody>
      </p:sp>
      <p:sp>
        <p:nvSpPr>
          <p:cNvPr id="6" name="TextBox 5">
            <a:extLst>
              <a:ext uri="{FF2B5EF4-FFF2-40B4-BE49-F238E27FC236}">
                <a16:creationId xmlns:a16="http://schemas.microsoft.com/office/drawing/2014/main" id="{3C0D9F02-BF93-42C1-B744-1D4721868CDA}"/>
              </a:ext>
            </a:extLst>
          </p:cNvPr>
          <p:cNvSpPr txBox="1"/>
          <p:nvPr/>
        </p:nvSpPr>
        <p:spPr>
          <a:xfrm>
            <a:off x="6195163" y="1247555"/>
            <a:ext cx="979603" cy="369332"/>
          </a:xfrm>
          <a:prstGeom prst="rect">
            <a:avLst/>
          </a:prstGeom>
          <a:noFill/>
        </p:spPr>
        <p:txBody>
          <a:bodyPr wrap="square" rtlCol="0">
            <a:spAutoFit/>
          </a:bodyPr>
          <a:lstStyle/>
          <a:p>
            <a:r>
              <a:rPr lang="en-US" dirty="0"/>
              <a:t>Actual</a:t>
            </a:r>
          </a:p>
        </p:txBody>
      </p:sp>
      <p:pic>
        <p:nvPicPr>
          <p:cNvPr id="5" name="Picture 4">
            <a:extLst>
              <a:ext uri="{FF2B5EF4-FFF2-40B4-BE49-F238E27FC236}">
                <a16:creationId xmlns:a16="http://schemas.microsoft.com/office/drawing/2014/main" id="{62110E9C-61E3-8365-3BC0-244B095D4229}"/>
              </a:ext>
            </a:extLst>
          </p:cNvPr>
          <p:cNvPicPr>
            <a:picLocks noChangeAspect="1"/>
          </p:cNvPicPr>
          <p:nvPr/>
        </p:nvPicPr>
        <p:blipFill>
          <a:blip r:embed="rId3"/>
          <a:stretch>
            <a:fillRect/>
          </a:stretch>
        </p:blipFill>
        <p:spPr>
          <a:xfrm>
            <a:off x="296987" y="1700462"/>
            <a:ext cx="4111443" cy="3127706"/>
          </a:xfrm>
          <a:prstGeom prst="rect">
            <a:avLst/>
          </a:prstGeom>
        </p:spPr>
      </p:pic>
      <p:pic>
        <p:nvPicPr>
          <p:cNvPr id="8" name="Picture 7">
            <a:extLst>
              <a:ext uri="{FF2B5EF4-FFF2-40B4-BE49-F238E27FC236}">
                <a16:creationId xmlns:a16="http://schemas.microsoft.com/office/drawing/2014/main" id="{E6B3BED4-FFCB-59BC-43FC-115E57999D6F}"/>
              </a:ext>
            </a:extLst>
          </p:cNvPr>
          <p:cNvPicPr>
            <a:picLocks noChangeAspect="1"/>
          </p:cNvPicPr>
          <p:nvPr/>
        </p:nvPicPr>
        <p:blipFill>
          <a:blip r:embed="rId4"/>
          <a:stretch>
            <a:fillRect/>
          </a:stretch>
        </p:blipFill>
        <p:spPr>
          <a:xfrm>
            <a:off x="4720856" y="1717583"/>
            <a:ext cx="4111444" cy="3110585"/>
          </a:xfrm>
          <a:prstGeom prst="rect">
            <a:avLst/>
          </a:prstGeom>
        </p:spPr>
      </p:pic>
    </p:spTree>
    <p:extLst>
      <p:ext uri="{BB962C8B-B14F-4D97-AF65-F5344CB8AC3E}">
        <p14:creationId xmlns:p14="http://schemas.microsoft.com/office/powerpoint/2010/main" val="35241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37414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effectLst>
                  <a:glow rad="38100">
                    <a:schemeClr val="bg1">
                      <a:lumMod val="65000"/>
                      <a:lumOff val="35000"/>
                      <a:alpha val="40000"/>
                    </a:schemeClr>
                  </a:glow>
                  <a:outerShdw blurRad="38100" dist="38100" dir="2700000" algn="tl">
                    <a:srgbClr val="000000">
                      <a:alpha val="43137"/>
                    </a:srgbClr>
                  </a:outerShdw>
                </a:effectLst>
              </a:rPr>
              <a:t>Problem Statement</a:t>
            </a:r>
          </a:p>
        </p:txBody>
      </p:sp>
      <p:graphicFrame>
        <p:nvGraphicFramePr>
          <p:cNvPr id="66" name="Google Shape;64;p14">
            <a:extLst>
              <a:ext uri="{FF2B5EF4-FFF2-40B4-BE49-F238E27FC236}">
                <a16:creationId xmlns:a16="http://schemas.microsoft.com/office/drawing/2014/main" id="{F8644E5B-7212-31CD-EC71-D9CD291359CB}"/>
              </a:ext>
            </a:extLst>
          </p:cNvPr>
          <p:cNvGraphicFramePr/>
          <p:nvPr>
            <p:extLst>
              <p:ext uri="{D42A27DB-BD31-4B8C-83A1-F6EECF244321}">
                <p14:modId xmlns:p14="http://schemas.microsoft.com/office/powerpoint/2010/main" val="1839810892"/>
              </p:ext>
            </p:extLst>
          </p:nvPr>
        </p:nvGraphicFramePr>
        <p:xfrm>
          <a:off x="311700" y="897292"/>
          <a:ext cx="8520600" cy="3880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E661DB0-0F35-4E01-BD56-7D2BF5BFD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6FA97-BF96-6B57-0D61-A559EE50C2C6}"/>
              </a:ext>
            </a:extLst>
          </p:cNvPr>
          <p:cNvSpPr>
            <a:spLocks noGrp="1"/>
          </p:cNvSpPr>
          <p:nvPr>
            <p:ph type="title"/>
          </p:nvPr>
        </p:nvSpPr>
        <p:spPr>
          <a:xfrm>
            <a:off x="856060" y="457200"/>
            <a:ext cx="4529076" cy="1428750"/>
          </a:xfrm>
        </p:spPr>
        <p:txBody>
          <a:bodyPr vert="horz" lIns="91440" tIns="45720" rIns="91440" bIns="45720" rtlCol="0" anchor="ctr">
            <a:normAutofit/>
          </a:bodyPr>
          <a:lstStyle/>
          <a:p>
            <a:pPr defTabSz="457200">
              <a:spcBef>
                <a:spcPct val="0"/>
              </a:spcBef>
            </a:pPr>
            <a:r>
              <a:rPr lang="en-US" sz="3200" b="1"/>
              <a:t>Summary of Approach - EDA</a:t>
            </a:r>
          </a:p>
        </p:txBody>
      </p:sp>
      <p:sp>
        <p:nvSpPr>
          <p:cNvPr id="3" name="Text Placeholder 2">
            <a:extLst>
              <a:ext uri="{FF2B5EF4-FFF2-40B4-BE49-F238E27FC236}">
                <a16:creationId xmlns:a16="http://schemas.microsoft.com/office/drawing/2014/main" id="{EBEDA222-FDA9-9316-C5FD-1362EF8EE983}"/>
              </a:ext>
            </a:extLst>
          </p:cNvPr>
          <p:cNvSpPr>
            <a:spLocks noGrp="1"/>
          </p:cNvSpPr>
          <p:nvPr>
            <p:ph type="body" idx="1"/>
          </p:nvPr>
        </p:nvSpPr>
        <p:spPr>
          <a:xfrm>
            <a:off x="856060" y="2000249"/>
            <a:ext cx="4440650" cy="2530409"/>
          </a:xfrm>
        </p:spPr>
        <p:txBody>
          <a:bodyPr vert="horz" lIns="91440" tIns="45720" rIns="91440" bIns="45720" rtlCol="0" anchor="t">
            <a:normAutofit/>
          </a:bodyPr>
          <a:lstStyle/>
          <a:p>
            <a:pPr defTabSz="457200">
              <a:spcBef>
                <a:spcPct val="20000"/>
              </a:spcBef>
              <a:spcAft>
                <a:spcPts val="600"/>
              </a:spcAft>
              <a:buSzPct val="100000"/>
              <a:buFont typeface="Arial"/>
              <a:buChar char="•"/>
            </a:pPr>
            <a:r>
              <a:rPr lang="en-US"/>
              <a:t>Conducted exploratory data analysis (EDA) on the three datasets</a:t>
            </a:r>
          </a:p>
          <a:p>
            <a:pPr defTabSz="457200">
              <a:spcBef>
                <a:spcPct val="20000"/>
              </a:spcBef>
              <a:spcAft>
                <a:spcPts val="600"/>
              </a:spcAft>
              <a:buSzPct val="100000"/>
              <a:buFont typeface="Arial"/>
              <a:buChar char="•"/>
            </a:pPr>
            <a:r>
              <a:rPr lang="en-US"/>
              <a:t>Printed the descriptive statistics for the quantitative columns, created various graphs for the categorical columns, and constructed a correlation heat map to test for multicollinearity</a:t>
            </a:r>
          </a:p>
          <a:p>
            <a:pPr defTabSz="457200">
              <a:spcBef>
                <a:spcPct val="20000"/>
              </a:spcBef>
              <a:spcAft>
                <a:spcPts val="600"/>
              </a:spcAft>
              <a:buSzPct val="100000"/>
              <a:buFont typeface="Arial"/>
              <a:buChar char="•"/>
            </a:pPr>
            <a:r>
              <a:rPr lang="en-US" b="1"/>
              <a:t>Key takeaway: </a:t>
            </a:r>
            <a:r>
              <a:rPr lang="en-US"/>
              <a:t>the data was very skewed and nonlinear</a:t>
            </a:r>
          </a:p>
        </p:txBody>
      </p:sp>
      <p:sp>
        <p:nvSpPr>
          <p:cNvPr id="13" name="Rectangle 12">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0"/>
            <a:ext cx="349300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0E9404-2D3B-AED9-8C7B-B5836A91B1CA}"/>
              </a:ext>
            </a:extLst>
          </p:cNvPr>
          <p:cNvPicPr>
            <a:picLocks noChangeAspect="1"/>
          </p:cNvPicPr>
          <p:nvPr/>
        </p:nvPicPr>
        <p:blipFill>
          <a:blip r:embed="rId4"/>
          <a:stretch>
            <a:fillRect/>
          </a:stretch>
        </p:blipFill>
        <p:spPr>
          <a:xfrm>
            <a:off x="6032611" y="267242"/>
            <a:ext cx="2681543" cy="1561999"/>
          </a:xfrm>
          <a:prstGeom prst="rect">
            <a:avLst/>
          </a:prstGeom>
        </p:spPr>
      </p:pic>
      <p:pic>
        <p:nvPicPr>
          <p:cNvPr id="6" name="Picture 5">
            <a:extLst>
              <a:ext uri="{FF2B5EF4-FFF2-40B4-BE49-F238E27FC236}">
                <a16:creationId xmlns:a16="http://schemas.microsoft.com/office/drawing/2014/main" id="{8095648A-35A6-9940-4FAA-273B6F983FEF}"/>
              </a:ext>
            </a:extLst>
          </p:cNvPr>
          <p:cNvPicPr>
            <a:picLocks noChangeAspect="1"/>
          </p:cNvPicPr>
          <p:nvPr/>
        </p:nvPicPr>
        <p:blipFill>
          <a:blip r:embed="rId5"/>
          <a:stretch>
            <a:fillRect/>
          </a:stretch>
        </p:blipFill>
        <p:spPr>
          <a:xfrm>
            <a:off x="6032611" y="2000249"/>
            <a:ext cx="2681543" cy="1157344"/>
          </a:xfrm>
          <a:prstGeom prst="rect">
            <a:avLst/>
          </a:prstGeom>
        </p:spPr>
      </p:pic>
      <p:pic>
        <p:nvPicPr>
          <p:cNvPr id="5" name="Picture 4">
            <a:extLst>
              <a:ext uri="{FF2B5EF4-FFF2-40B4-BE49-F238E27FC236}">
                <a16:creationId xmlns:a16="http://schemas.microsoft.com/office/drawing/2014/main" id="{A7614700-9ADA-A204-BF7E-2AD54A9A626B}"/>
              </a:ext>
            </a:extLst>
          </p:cNvPr>
          <p:cNvPicPr>
            <a:picLocks noChangeAspect="1"/>
          </p:cNvPicPr>
          <p:nvPr/>
        </p:nvPicPr>
        <p:blipFill>
          <a:blip r:embed="rId6"/>
          <a:stretch>
            <a:fillRect/>
          </a:stretch>
        </p:blipFill>
        <p:spPr>
          <a:xfrm>
            <a:off x="6576512" y="3265453"/>
            <a:ext cx="1711428" cy="1707149"/>
          </a:xfrm>
          <a:prstGeom prst="rect">
            <a:avLst/>
          </a:prstGeom>
        </p:spPr>
      </p:pic>
    </p:spTree>
    <p:extLst>
      <p:ext uri="{BB962C8B-B14F-4D97-AF65-F5344CB8AC3E}">
        <p14:creationId xmlns:p14="http://schemas.microsoft.com/office/powerpoint/2010/main" val="323438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FA97-BF96-6B57-0D61-A559EE50C2C6}"/>
              </a:ext>
            </a:extLst>
          </p:cNvPr>
          <p:cNvSpPr>
            <a:spLocks noGrp="1"/>
          </p:cNvSpPr>
          <p:nvPr>
            <p:ph type="title"/>
          </p:nvPr>
        </p:nvSpPr>
        <p:spPr>
          <a:xfrm>
            <a:off x="482393" y="457200"/>
            <a:ext cx="4930264" cy="1428750"/>
          </a:xfrm>
        </p:spPr>
        <p:txBody>
          <a:bodyPr vert="horz" lIns="91440" tIns="45720" rIns="91440" bIns="45720" rtlCol="0" anchor="ctr">
            <a:normAutofit/>
          </a:bodyPr>
          <a:lstStyle/>
          <a:p>
            <a:pPr defTabSz="457200">
              <a:lnSpc>
                <a:spcPct val="90000"/>
              </a:lnSpc>
              <a:spcBef>
                <a:spcPct val="0"/>
              </a:spcBef>
            </a:pPr>
            <a:r>
              <a:rPr lang="en-US" sz="3200" b="1" dirty="0"/>
              <a:t>Summary of Approach - Preprocessing</a:t>
            </a:r>
          </a:p>
        </p:txBody>
      </p:sp>
      <p:sp>
        <p:nvSpPr>
          <p:cNvPr id="3" name="Text Placeholder 2">
            <a:extLst>
              <a:ext uri="{FF2B5EF4-FFF2-40B4-BE49-F238E27FC236}">
                <a16:creationId xmlns:a16="http://schemas.microsoft.com/office/drawing/2014/main" id="{EBEDA222-FDA9-9316-C5FD-1362EF8EE983}"/>
              </a:ext>
            </a:extLst>
          </p:cNvPr>
          <p:cNvSpPr>
            <a:spLocks noGrp="1"/>
          </p:cNvSpPr>
          <p:nvPr>
            <p:ph type="body" idx="1"/>
          </p:nvPr>
        </p:nvSpPr>
        <p:spPr>
          <a:xfrm>
            <a:off x="482394" y="2000249"/>
            <a:ext cx="5222837" cy="2970336"/>
          </a:xfrm>
        </p:spPr>
        <p:txBody>
          <a:bodyPr vert="horz" lIns="91440" tIns="45720" rIns="91440" bIns="45720" rtlCol="0" anchor="t">
            <a:normAutofit fontScale="85000" lnSpcReduction="20000"/>
          </a:bodyPr>
          <a:lstStyle/>
          <a:p>
            <a:pPr defTabSz="457200">
              <a:lnSpc>
                <a:spcPct val="90000"/>
              </a:lnSpc>
              <a:spcBef>
                <a:spcPct val="20000"/>
              </a:spcBef>
              <a:spcAft>
                <a:spcPts val="600"/>
              </a:spcAft>
              <a:buSzPct val="100000"/>
              <a:buFont typeface="Arial"/>
              <a:buChar char="•"/>
            </a:pPr>
            <a:r>
              <a:rPr lang="en-US" sz="1600" dirty="0"/>
              <a:t>Merged the billing and current customer datasets</a:t>
            </a:r>
          </a:p>
          <a:p>
            <a:pPr defTabSz="457200">
              <a:lnSpc>
                <a:spcPct val="90000"/>
              </a:lnSpc>
              <a:spcBef>
                <a:spcPct val="20000"/>
              </a:spcBef>
              <a:spcAft>
                <a:spcPts val="600"/>
              </a:spcAft>
              <a:buSzPct val="100000"/>
              <a:buFont typeface="Arial"/>
              <a:buChar char="•"/>
            </a:pPr>
            <a:r>
              <a:rPr lang="en-US" sz="1600" dirty="0"/>
              <a:t>Log transformed the data to account for skewness</a:t>
            </a:r>
          </a:p>
          <a:p>
            <a:pPr defTabSz="457200">
              <a:lnSpc>
                <a:spcPct val="90000"/>
              </a:lnSpc>
              <a:spcBef>
                <a:spcPct val="20000"/>
              </a:spcBef>
              <a:spcAft>
                <a:spcPts val="600"/>
              </a:spcAft>
              <a:buSzPct val="100000"/>
              <a:buFont typeface="Arial"/>
              <a:buChar char="•"/>
            </a:pPr>
            <a:r>
              <a:rPr lang="en-US" sz="1600" dirty="0"/>
              <a:t>Filled N/As with appropriate values and removed outliers</a:t>
            </a:r>
          </a:p>
          <a:p>
            <a:pPr defTabSz="457200">
              <a:lnSpc>
                <a:spcPct val="90000"/>
              </a:lnSpc>
              <a:spcBef>
                <a:spcPct val="20000"/>
              </a:spcBef>
              <a:spcAft>
                <a:spcPts val="600"/>
              </a:spcAft>
              <a:buSzPct val="100000"/>
              <a:buFont typeface="Arial"/>
              <a:buChar char="•"/>
            </a:pPr>
            <a:r>
              <a:rPr lang="en-US" sz="1600" dirty="0"/>
              <a:t>We altered some of the features in our dataset to enhance their influence in our machine learning models</a:t>
            </a:r>
          </a:p>
          <a:p>
            <a:pPr lvl="1" defTabSz="457200">
              <a:lnSpc>
                <a:spcPct val="90000"/>
              </a:lnSpc>
              <a:spcBef>
                <a:spcPct val="20000"/>
              </a:spcBef>
              <a:spcAft>
                <a:spcPts val="600"/>
              </a:spcAft>
              <a:buSzPct val="100000"/>
              <a:buFont typeface="Arial"/>
              <a:buChar char="•"/>
            </a:pPr>
            <a:r>
              <a:rPr lang="en-US" sz="1600" dirty="0"/>
              <a:t>Examples:</a:t>
            </a:r>
          </a:p>
          <a:p>
            <a:pPr lvl="1" defTabSz="457200">
              <a:lnSpc>
                <a:spcPct val="90000"/>
              </a:lnSpc>
              <a:spcBef>
                <a:spcPct val="20000"/>
              </a:spcBef>
              <a:spcAft>
                <a:spcPts val="600"/>
              </a:spcAft>
              <a:buSzPct val="100000"/>
              <a:buFont typeface="Arial"/>
              <a:buChar char="•"/>
            </a:pPr>
            <a:r>
              <a:rPr lang="en-US" sz="1600" dirty="0"/>
              <a:t>We changed the “founded year” column to reflect the age of the company in years by subtracting each companies' founded year from 2023</a:t>
            </a:r>
          </a:p>
          <a:p>
            <a:pPr lvl="1" defTabSz="457200">
              <a:lnSpc>
                <a:spcPct val="90000"/>
              </a:lnSpc>
              <a:spcBef>
                <a:spcPct val="20000"/>
              </a:spcBef>
              <a:spcAft>
                <a:spcPts val="600"/>
              </a:spcAft>
              <a:buSzPct val="100000"/>
              <a:buFont typeface="Arial"/>
              <a:buChar char="•"/>
            </a:pPr>
            <a:r>
              <a:rPr lang="en-US" sz="1600" dirty="0"/>
              <a:t>We included an IT Budget Ratio column which is a proportion of how much each company spends on its IT budget out of its entire revenue</a:t>
            </a:r>
          </a:p>
          <a:p>
            <a:pPr defTabSz="457200">
              <a:lnSpc>
                <a:spcPct val="90000"/>
              </a:lnSpc>
              <a:spcBef>
                <a:spcPct val="20000"/>
              </a:spcBef>
              <a:spcAft>
                <a:spcPts val="600"/>
              </a:spcAft>
              <a:buSzPct val="100000"/>
              <a:buFont typeface="Arial"/>
              <a:buChar char="•"/>
            </a:pPr>
            <a:endParaRPr lang="en-US" sz="1300" dirty="0"/>
          </a:p>
        </p:txBody>
      </p:sp>
      <p:pic>
        <p:nvPicPr>
          <p:cNvPr id="5" name="Picture 4">
            <a:extLst>
              <a:ext uri="{FF2B5EF4-FFF2-40B4-BE49-F238E27FC236}">
                <a16:creationId xmlns:a16="http://schemas.microsoft.com/office/drawing/2014/main" id="{4150E6DC-11FB-17A8-2149-D55A98C9E34C}"/>
              </a:ext>
            </a:extLst>
          </p:cNvPr>
          <p:cNvPicPr>
            <a:picLocks noChangeAspect="1"/>
          </p:cNvPicPr>
          <p:nvPr/>
        </p:nvPicPr>
        <p:blipFill>
          <a:blip r:embed="rId4"/>
          <a:stretch>
            <a:fillRect/>
          </a:stretch>
        </p:blipFill>
        <p:spPr>
          <a:xfrm>
            <a:off x="5897855" y="483829"/>
            <a:ext cx="2543138" cy="393581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2964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06EC4B06-8E37-93A5-C6FF-B5B3E1EE845F}"/>
              </a:ext>
            </a:extLst>
          </p:cNvPr>
          <p:cNvPicPr>
            <a:picLocks noChangeAspect="1"/>
          </p:cNvPicPr>
          <p:nvPr/>
        </p:nvPicPr>
        <p:blipFill rotWithShape="1">
          <a:blip r:embed="rId4">
            <a:alphaModFix amt="15000"/>
          </a:blip>
          <a:srcRect t="1510" b="14220"/>
          <a:stretch/>
        </p:blipFill>
        <p:spPr>
          <a:xfrm>
            <a:off x="20" y="10"/>
            <a:ext cx="9143980" cy="5143490"/>
          </a:xfrm>
          <a:prstGeom prst="rect">
            <a:avLst/>
          </a:prstGeom>
        </p:spPr>
      </p:pic>
      <p:sp>
        <p:nvSpPr>
          <p:cNvPr id="2" name="Title 1">
            <a:extLst>
              <a:ext uri="{FF2B5EF4-FFF2-40B4-BE49-F238E27FC236}">
                <a16:creationId xmlns:a16="http://schemas.microsoft.com/office/drawing/2014/main" id="{5C86FA97-BF96-6B57-0D61-A559EE50C2C6}"/>
              </a:ext>
            </a:extLst>
          </p:cNvPr>
          <p:cNvSpPr>
            <a:spLocks noGrp="1"/>
          </p:cNvSpPr>
          <p:nvPr>
            <p:ph type="title"/>
          </p:nvPr>
        </p:nvSpPr>
        <p:spPr>
          <a:xfrm>
            <a:off x="856059" y="457200"/>
            <a:ext cx="7429499" cy="1428750"/>
          </a:xfrm>
        </p:spPr>
        <p:txBody>
          <a:bodyPr vert="horz" lIns="91440" tIns="45720" rIns="91440" bIns="45720" rtlCol="0" anchor="ctr">
            <a:normAutofit/>
          </a:bodyPr>
          <a:lstStyle/>
          <a:p>
            <a:pPr defTabSz="457200">
              <a:spcBef>
                <a:spcPct val="0"/>
              </a:spcBef>
            </a:pPr>
            <a:r>
              <a:rPr lang="en-US" sz="3200" b="1"/>
              <a:t>Summary of Approach – Response Variables</a:t>
            </a:r>
          </a:p>
        </p:txBody>
      </p:sp>
      <p:sp>
        <p:nvSpPr>
          <p:cNvPr id="3" name="Text Placeholder 2">
            <a:extLst>
              <a:ext uri="{FF2B5EF4-FFF2-40B4-BE49-F238E27FC236}">
                <a16:creationId xmlns:a16="http://schemas.microsoft.com/office/drawing/2014/main" id="{EBEDA222-FDA9-9316-C5FD-1362EF8EE983}"/>
              </a:ext>
            </a:extLst>
          </p:cNvPr>
          <p:cNvSpPr>
            <a:spLocks noGrp="1"/>
          </p:cNvSpPr>
          <p:nvPr>
            <p:ph type="body" idx="1"/>
          </p:nvPr>
        </p:nvSpPr>
        <p:spPr>
          <a:xfrm>
            <a:off x="856059" y="2000249"/>
            <a:ext cx="7429499" cy="2579566"/>
          </a:xfrm>
        </p:spPr>
        <p:txBody>
          <a:bodyPr vert="horz" lIns="91440" tIns="45720" rIns="91440" bIns="45720" rtlCol="0" anchor="ctr">
            <a:normAutofit fontScale="77500" lnSpcReduction="20000"/>
          </a:bodyPr>
          <a:lstStyle/>
          <a:p>
            <a:pPr defTabSz="457200">
              <a:lnSpc>
                <a:spcPct val="90000"/>
              </a:lnSpc>
              <a:spcBef>
                <a:spcPct val="20000"/>
              </a:spcBef>
              <a:spcAft>
                <a:spcPts val="600"/>
              </a:spcAft>
              <a:buSzPct val="100000"/>
              <a:buFont typeface="Arial"/>
              <a:buChar char="•"/>
            </a:pPr>
            <a:r>
              <a:rPr lang="en-US" sz="1800" dirty="0"/>
              <a:t>We created two binary columns to act as response variables: “label” and “label2”</a:t>
            </a:r>
          </a:p>
          <a:p>
            <a:pPr lvl="1" defTabSz="457200">
              <a:lnSpc>
                <a:spcPct val="90000"/>
              </a:lnSpc>
              <a:spcBef>
                <a:spcPct val="20000"/>
              </a:spcBef>
              <a:spcAft>
                <a:spcPts val="600"/>
              </a:spcAft>
              <a:buSzPct val="100000"/>
              <a:buFont typeface="Arial"/>
              <a:buChar char="•"/>
            </a:pPr>
            <a:r>
              <a:rPr lang="en-US" sz="1800" dirty="0"/>
              <a:t>Summed the lifetime billing coefficients for each company and made a new column in the dataset with the totals</a:t>
            </a:r>
          </a:p>
          <a:p>
            <a:pPr lvl="1" defTabSz="457200">
              <a:lnSpc>
                <a:spcPct val="90000"/>
              </a:lnSpc>
              <a:spcBef>
                <a:spcPct val="20000"/>
              </a:spcBef>
              <a:spcAft>
                <a:spcPts val="600"/>
              </a:spcAft>
              <a:buSzPct val="100000"/>
              <a:buFont typeface="Arial"/>
              <a:buChar char="•"/>
            </a:pPr>
            <a:r>
              <a:rPr lang="en-US" sz="1800" dirty="0"/>
              <a:t>The “label” column which assigned a 1 to companies with above average total lifetime billing sums and a 0 to all other companies that made average or below average billing payments</a:t>
            </a:r>
          </a:p>
          <a:p>
            <a:pPr lvl="1" defTabSz="457200">
              <a:lnSpc>
                <a:spcPct val="90000"/>
              </a:lnSpc>
              <a:spcBef>
                <a:spcPct val="20000"/>
              </a:spcBef>
              <a:spcAft>
                <a:spcPts val="600"/>
              </a:spcAft>
              <a:buSzPct val="100000"/>
              <a:buFont typeface="Arial"/>
              <a:buChar char="•"/>
            </a:pPr>
            <a:r>
              <a:rPr lang="en-US" sz="1800" dirty="0"/>
              <a:t>The “label2” column took company size into consideration by dividing the lifetime billing coefficient sums by the number of </a:t>
            </a:r>
            <a:r>
              <a:rPr lang="en-US" sz="1800" dirty="0" err="1"/>
              <a:t>Netrality</a:t>
            </a:r>
            <a:r>
              <a:rPr lang="en-US" sz="1800" dirty="0"/>
              <a:t> locations each current company occupies</a:t>
            </a:r>
          </a:p>
          <a:p>
            <a:pPr lvl="1" defTabSz="457200">
              <a:lnSpc>
                <a:spcPct val="90000"/>
              </a:lnSpc>
              <a:spcBef>
                <a:spcPct val="20000"/>
              </a:spcBef>
              <a:spcAft>
                <a:spcPts val="600"/>
              </a:spcAft>
              <a:buSzPct val="100000"/>
              <a:buFont typeface="Arial"/>
              <a:buChar char="•"/>
            </a:pPr>
            <a:r>
              <a:rPr lang="en-US" sz="1800" dirty="0"/>
              <a:t>Companies with an average lifetime billing sum higher than the median for any given location were assigned a 1 in the “label2” column while all other companies received a 0</a:t>
            </a:r>
          </a:p>
          <a:p>
            <a:pPr marL="596900" lvl="1" indent="0" defTabSz="457200">
              <a:lnSpc>
                <a:spcPct val="90000"/>
              </a:lnSpc>
              <a:spcBef>
                <a:spcPct val="20000"/>
              </a:spcBef>
              <a:spcAft>
                <a:spcPts val="600"/>
              </a:spcAft>
              <a:buSzPct val="100000"/>
              <a:buFont typeface="Arial"/>
              <a:buChar char="•"/>
            </a:pPr>
            <a:endParaRPr lang="en-US" sz="1700" dirty="0"/>
          </a:p>
          <a:p>
            <a:pPr lvl="1" defTabSz="457200">
              <a:lnSpc>
                <a:spcPct val="90000"/>
              </a:lnSpc>
              <a:spcBef>
                <a:spcPct val="20000"/>
              </a:spcBef>
              <a:spcAft>
                <a:spcPts val="600"/>
              </a:spcAft>
              <a:buSzPct val="100000"/>
              <a:buFont typeface="Arial"/>
              <a:buChar char="•"/>
            </a:pPr>
            <a:endParaRPr lang="en-US" sz="1700" dirty="0"/>
          </a:p>
        </p:txBody>
      </p:sp>
    </p:spTree>
    <p:extLst>
      <p:ext uri="{BB962C8B-B14F-4D97-AF65-F5344CB8AC3E}">
        <p14:creationId xmlns:p14="http://schemas.microsoft.com/office/powerpoint/2010/main" val="36542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FA97-BF96-6B57-0D61-A559EE50C2C6}"/>
              </a:ext>
            </a:extLst>
          </p:cNvPr>
          <p:cNvSpPr>
            <a:spLocks noGrp="1"/>
          </p:cNvSpPr>
          <p:nvPr>
            <p:ph type="title"/>
          </p:nvPr>
        </p:nvSpPr>
        <p:spPr/>
        <p:txBody>
          <a:bodyPr/>
          <a:lstStyle/>
          <a:p>
            <a:r>
              <a:rPr lang="en-US" b="1" dirty="0"/>
              <a:t>Summary of Approach – Model Execution</a:t>
            </a:r>
          </a:p>
        </p:txBody>
      </p:sp>
      <p:sp>
        <p:nvSpPr>
          <p:cNvPr id="4" name="Rectangle 3">
            <a:extLst>
              <a:ext uri="{FF2B5EF4-FFF2-40B4-BE49-F238E27FC236}">
                <a16:creationId xmlns:a16="http://schemas.microsoft.com/office/drawing/2014/main" id="{559FF38B-5293-5383-204D-3F98255019DE}"/>
              </a:ext>
            </a:extLst>
          </p:cNvPr>
          <p:cNvSpPr/>
          <p:nvPr/>
        </p:nvSpPr>
        <p:spPr>
          <a:xfrm>
            <a:off x="2414476" y="1035424"/>
            <a:ext cx="1011866" cy="29145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Label</a:t>
            </a:r>
          </a:p>
        </p:txBody>
      </p:sp>
      <p:sp>
        <p:nvSpPr>
          <p:cNvPr id="8" name="Rectangle 7">
            <a:extLst>
              <a:ext uri="{FF2B5EF4-FFF2-40B4-BE49-F238E27FC236}">
                <a16:creationId xmlns:a16="http://schemas.microsoft.com/office/drawing/2014/main" id="{40DA770B-4FC3-139B-68B1-FED2A614B65E}"/>
              </a:ext>
            </a:extLst>
          </p:cNvPr>
          <p:cNvSpPr/>
          <p:nvPr/>
        </p:nvSpPr>
        <p:spPr>
          <a:xfrm>
            <a:off x="72645" y="1652358"/>
            <a:ext cx="701749"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Logistic</a:t>
            </a:r>
          </a:p>
        </p:txBody>
      </p:sp>
      <p:sp>
        <p:nvSpPr>
          <p:cNvPr id="9" name="Rectangle 8">
            <a:extLst>
              <a:ext uri="{FF2B5EF4-FFF2-40B4-BE49-F238E27FC236}">
                <a16:creationId xmlns:a16="http://schemas.microsoft.com/office/drawing/2014/main" id="{EE5228F1-A20B-2434-17EB-AD856A488F52}"/>
              </a:ext>
            </a:extLst>
          </p:cNvPr>
          <p:cNvSpPr/>
          <p:nvPr/>
        </p:nvSpPr>
        <p:spPr>
          <a:xfrm>
            <a:off x="847061" y="1645129"/>
            <a:ext cx="485553"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kNN</a:t>
            </a:r>
            <a:endParaRPr lang="en-US" sz="1100" dirty="0">
              <a:solidFill>
                <a:schemeClr val="tx1"/>
              </a:solidFill>
            </a:endParaRPr>
          </a:p>
        </p:txBody>
      </p:sp>
      <p:sp>
        <p:nvSpPr>
          <p:cNvPr id="10" name="Rectangle 9">
            <a:extLst>
              <a:ext uri="{FF2B5EF4-FFF2-40B4-BE49-F238E27FC236}">
                <a16:creationId xmlns:a16="http://schemas.microsoft.com/office/drawing/2014/main" id="{824D6ECD-51A5-E128-8324-3B1785F8E58A}"/>
              </a:ext>
            </a:extLst>
          </p:cNvPr>
          <p:cNvSpPr/>
          <p:nvPr/>
        </p:nvSpPr>
        <p:spPr>
          <a:xfrm>
            <a:off x="1414131" y="1643043"/>
            <a:ext cx="485553"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XGB</a:t>
            </a:r>
          </a:p>
        </p:txBody>
      </p:sp>
      <p:sp>
        <p:nvSpPr>
          <p:cNvPr id="11" name="Rectangle 10">
            <a:extLst>
              <a:ext uri="{FF2B5EF4-FFF2-40B4-BE49-F238E27FC236}">
                <a16:creationId xmlns:a16="http://schemas.microsoft.com/office/drawing/2014/main" id="{638825CF-5750-F7E7-9B59-BDB64B8E0EFC}"/>
              </a:ext>
            </a:extLst>
          </p:cNvPr>
          <p:cNvSpPr/>
          <p:nvPr/>
        </p:nvSpPr>
        <p:spPr>
          <a:xfrm>
            <a:off x="1981201" y="1643042"/>
            <a:ext cx="58479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LBGM</a:t>
            </a:r>
          </a:p>
        </p:txBody>
      </p:sp>
      <p:sp>
        <p:nvSpPr>
          <p:cNvPr id="12" name="Rectangle 11">
            <a:extLst>
              <a:ext uri="{FF2B5EF4-FFF2-40B4-BE49-F238E27FC236}">
                <a16:creationId xmlns:a16="http://schemas.microsoft.com/office/drawing/2014/main" id="{79A02F69-12F0-A0B9-C594-F1602A7000AB}"/>
              </a:ext>
            </a:extLst>
          </p:cNvPr>
          <p:cNvSpPr/>
          <p:nvPr/>
        </p:nvSpPr>
        <p:spPr>
          <a:xfrm>
            <a:off x="2668771" y="1643042"/>
            <a:ext cx="95693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Decision trees</a:t>
            </a:r>
          </a:p>
        </p:txBody>
      </p:sp>
      <p:sp>
        <p:nvSpPr>
          <p:cNvPr id="13" name="Rectangle 12">
            <a:extLst>
              <a:ext uri="{FF2B5EF4-FFF2-40B4-BE49-F238E27FC236}">
                <a16:creationId xmlns:a16="http://schemas.microsoft.com/office/drawing/2014/main" id="{C3025903-2F00-6E4B-08E5-6219AF8EEE0C}"/>
              </a:ext>
            </a:extLst>
          </p:cNvPr>
          <p:cNvSpPr/>
          <p:nvPr/>
        </p:nvSpPr>
        <p:spPr>
          <a:xfrm>
            <a:off x="4610992" y="1643041"/>
            <a:ext cx="917936"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Extra trees</a:t>
            </a:r>
          </a:p>
        </p:txBody>
      </p:sp>
      <p:sp>
        <p:nvSpPr>
          <p:cNvPr id="14" name="Rectangle 13">
            <a:extLst>
              <a:ext uri="{FF2B5EF4-FFF2-40B4-BE49-F238E27FC236}">
                <a16:creationId xmlns:a16="http://schemas.microsoft.com/office/drawing/2014/main" id="{C29DDA05-C13E-C137-F1FA-7FE209B6486B}"/>
              </a:ext>
            </a:extLst>
          </p:cNvPr>
          <p:cNvSpPr/>
          <p:nvPr/>
        </p:nvSpPr>
        <p:spPr>
          <a:xfrm>
            <a:off x="3728481" y="1643041"/>
            <a:ext cx="804529"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Random Forrest</a:t>
            </a:r>
          </a:p>
        </p:txBody>
      </p:sp>
      <p:sp>
        <p:nvSpPr>
          <p:cNvPr id="15" name="Rectangle 14">
            <a:extLst>
              <a:ext uri="{FF2B5EF4-FFF2-40B4-BE49-F238E27FC236}">
                <a16:creationId xmlns:a16="http://schemas.microsoft.com/office/drawing/2014/main" id="{ED423643-5E10-C130-07E9-85569F987F1B}"/>
              </a:ext>
            </a:extLst>
          </p:cNvPr>
          <p:cNvSpPr/>
          <p:nvPr/>
        </p:nvSpPr>
        <p:spPr>
          <a:xfrm>
            <a:off x="5621081" y="1636033"/>
            <a:ext cx="95693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GB</a:t>
            </a:r>
          </a:p>
        </p:txBody>
      </p:sp>
      <p:cxnSp>
        <p:nvCxnSpPr>
          <p:cNvPr id="17" name="Straight Connector 16">
            <a:extLst>
              <a:ext uri="{FF2B5EF4-FFF2-40B4-BE49-F238E27FC236}">
                <a16:creationId xmlns:a16="http://schemas.microsoft.com/office/drawing/2014/main" id="{CCAD2FEE-314C-4EE0-0A67-A4D4D9842C7E}"/>
              </a:ext>
            </a:extLst>
          </p:cNvPr>
          <p:cNvCxnSpPr>
            <a:cxnSpLocks/>
            <a:stCxn id="4" idx="2"/>
          </p:cNvCxnSpPr>
          <p:nvPr/>
        </p:nvCxnSpPr>
        <p:spPr>
          <a:xfrm>
            <a:off x="2920409" y="1326878"/>
            <a:ext cx="0" cy="162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57D813-1E0C-11D4-6CFA-D518A0B5CCF0}"/>
              </a:ext>
            </a:extLst>
          </p:cNvPr>
          <p:cNvCxnSpPr/>
          <p:nvPr/>
        </p:nvCxnSpPr>
        <p:spPr>
          <a:xfrm flipH="1">
            <a:off x="414669" y="1506717"/>
            <a:ext cx="2511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5E8C86-C31F-3A48-430C-1DA35F404C95}"/>
              </a:ext>
            </a:extLst>
          </p:cNvPr>
          <p:cNvCxnSpPr/>
          <p:nvPr/>
        </p:nvCxnSpPr>
        <p:spPr>
          <a:xfrm>
            <a:off x="2920409" y="1506717"/>
            <a:ext cx="3179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AAD15B-D882-0E06-F266-3B2DE27DA3ED}"/>
              </a:ext>
            </a:extLst>
          </p:cNvPr>
          <p:cNvCxnSpPr>
            <a:endCxn id="8" idx="0"/>
          </p:cNvCxnSpPr>
          <p:nvPr/>
        </p:nvCxnSpPr>
        <p:spPr>
          <a:xfrm>
            <a:off x="423519" y="1516032"/>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A7AB0B-8EFC-E765-C3B0-AC86214710CA}"/>
              </a:ext>
            </a:extLst>
          </p:cNvPr>
          <p:cNvCxnSpPr>
            <a:cxnSpLocks/>
            <a:endCxn id="9" idx="0"/>
          </p:cNvCxnSpPr>
          <p:nvPr/>
        </p:nvCxnSpPr>
        <p:spPr>
          <a:xfrm flipH="1">
            <a:off x="1089838" y="1506717"/>
            <a:ext cx="7087" cy="138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EECEA3-E38B-F51D-4966-AE5B698927DF}"/>
              </a:ext>
            </a:extLst>
          </p:cNvPr>
          <p:cNvCxnSpPr/>
          <p:nvPr/>
        </p:nvCxnSpPr>
        <p:spPr>
          <a:xfrm>
            <a:off x="1683480" y="1499707"/>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E0B6DF2-7A2F-991B-0E8B-918A07E07B70}"/>
              </a:ext>
            </a:extLst>
          </p:cNvPr>
          <p:cNvCxnSpPr/>
          <p:nvPr/>
        </p:nvCxnSpPr>
        <p:spPr>
          <a:xfrm>
            <a:off x="2270036" y="1516032"/>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355860-A47B-4407-80AD-66FEF3F1156C}"/>
              </a:ext>
            </a:extLst>
          </p:cNvPr>
          <p:cNvCxnSpPr/>
          <p:nvPr/>
        </p:nvCxnSpPr>
        <p:spPr>
          <a:xfrm>
            <a:off x="3172038" y="1516032"/>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DDEBB5-00F3-75E7-EF05-039D049E5387}"/>
              </a:ext>
            </a:extLst>
          </p:cNvPr>
          <p:cNvCxnSpPr/>
          <p:nvPr/>
        </p:nvCxnSpPr>
        <p:spPr>
          <a:xfrm>
            <a:off x="4128968" y="1516032"/>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EE619E-F6DC-B13E-4688-4371CDD081ED}"/>
              </a:ext>
            </a:extLst>
          </p:cNvPr>
          <p:cNvCxnSpPr/>
          <p:nvPr/>
        </p:nvCxnSpPr>
        <p:spPr>
          <a:xfrm>
            <a:off x="5078819" y="1489018"/>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CC3B999-33EC-810E-39C4-D41F1148969A}"/>
              </a:ext>
            </a:extLst>
          </p:cNvPr>
          <p:cNvCxnSpPr/>
          <p:nvPr/>
        </p:nvCxnSpPr>
        <p:spPr>
          <a:xfrm>
            <a:off x="6099545" y="1506717"/>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DF918D3-7BFB-C95C-39B7-CA3176394D60}"/>
              </a:ext>
            </a:extLst>
          </p:cNvPr>
          <p:cNvSpPr/>
          <p:nvPr/>
        </p:nvSpPr>
        <p:spPr>
          <a:xfrm>
            <a:off x="2446376" y="2435376"/>
            <a:ext cx="1011866" cy="29145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Label2</a:t>
            </a:r>
          </a:p>
        </p:txBody>
      </p:sp>
      <p:sp>
        <p:nvSpPr>
          <p:cNvPr id="41" name="Rectangle 40">
            <a:extLst>
              <a:ext uri="{FF2B5EF4-FFF2-40B4-BE49-F238E27FC236}">
                <a16:creationId xmlns:a16="http://schemas.microsoft.com/office/drawing/2014/main" id="{8C6FC86F-532A-385A-3836-F96FF4902C79}"/>
              </a:ext>
            </a:extLst>
          </p:cNvPr>
          <p:cNvSpPr/>
          <p:nvPr/>
        </p:nvSpPr>
        <p:spPr>
          <a:xfrm>
            <a:off x="93905" y="3050160"/>
            <a:ext cx="701749"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Logistic</a:t>
            </a:r>
          </a:p>
        </p:txBody>
      </p:sp>
      <p:sp>
        <p:nvSpPr>
          <p:cNvPr id="42" name="Rectangle 41">
            <a:extLst>
              <a:ext uri="{FF2B5EF4-FFF2-40B4-BE49-F238E27FC236}">
                <a16:creationId xmlns:a16="http://schemas.microsoft.com/office/drawing/2014/main" id="{EB66FFFD-F648-69F7-72E9-5D6DCE42CDC4}"/>
              </a:ext>
            </a:extLst>
          </p:cNvPr>
          <p:cNvSpPr/>
          <p:nvPr/>
        </p:nvSpPr>
        <p:spPr>
          <a:xfrm>
            <a:off x="878961" y="3045081"/>
            <a:ext cx="485553"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kNN</a:t>
            </a:r>
            <a:endParaRPr lang="en-US" sz="1100" dirty="0">
              <a:solidFill>
                <a:schemeClr val="tx1"/>
              </a:solidFill>
            </a:endParaRPr>
          </a:p>
        </p:txBody>
      </p:sp>
      <p:sp>
        <p:nvSpPr>
          <p:cNvPr id="43" name="Rectangle 42">
            <a:extLst>
              <a:ext uri="{FF2B5EF4-FFF2-40B4-BE49-F238E27FC236}">
                <a16:creationId xmlns:a16="http://schemas.microsoft.com/office/drawing/2014/main" id="{F186F363-ADBD-B09A-376A-9D523EFE3F4F}"/>
              </a:ext>
            </a:extLst>
          </p:cNvPr>
          <p:cNvSpPr/>
          <p:nvPr/>
        </p:nvSpPr>
        <p:spPr>
          <a:xfrm>
            <a:off x="1446031" y="3042995"/>
            <a:ext cx="485553"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XGB</a:t>
            </a:r>
          </a:p>
        </p:txBody>
      </p:sp>
      <p:sp>
        <p:nvSpPr>
          <p:cNvPr id="44" name="Rectangle 43">
            <a:extLst>
              <a:ext uri="{FF2B5EF4-FFF2-40B4-BE49-F238E27FC236}">
                <a16:creationId xmlns:a16="http://schemas.microsoft.com/office/drawing/2014/main" id="{1D764B59-8895-4718-257A-16EA0E4CD514}"/>
              </a:ext>
            </a:extLst>
          </p:cNvPr>
          <p:cNvSpPr/>
          <p:nvPr/>
        </p:nvSpPr>
        <p:spPr>
          <a:xfrm>
            <a:off x="2013101" y="3042994"/>
            <a:ext cx="58479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LBGM</a:t>
            </a:r>
          </a:p>
        </p:txBody>
      </p:sp>
      <p:sp>
        <p:nvSpPr>
          <p:cNvPr id="45" name="Rectangle 44">
            <a:extLst>
              <a:ext uri="{FF2B5EF4-FFF2-40B4-BE49-F238E27FC236}">
                <a16:creationId xmlns:a16="http://schemas.microsoft.com/office/drawing/2014/main" id="{C5DD98FF-2F85-1EF4-9A6B-04187D9B9896}"/>
              </a:ext>
            </a:extLst>
          </p:cNvPr>
          <p:cNvSpPr/>
          <p:nvPr/>
        </p:nvSpPr>
        <p:spPr>
          <a:xfrm>
            <a:off x="2700671" y="3042994"/>
            <a:ext cx="95693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Decision trees</a:t>
            </a:r>
          </a:p>
        </p:txBody>
      </p:sp>
      <p:sp>
        <p:nvSpPr>
          <p:cNvPr id="46" name="Rectangle 45">
            <a:extLst>
              <a:ext uri="{FF2B5EF4-FFF2-40B4-BE49-F238E27FC236}">
                <a16:creationId xmlns:a16="http://schemas.microsoft.com/office/drawing/2014/main" id="{025D4D9E-8C05-ADF4-5C59-901C118676EB}"/>
              </a:ext>
            </a:extLst>
          </p:cNvPr>
          <p:cNvSpPr/>
          <p:nvPr/>
        </p:nvSpPr>
        <p:spPr>
          <a:xfrm>
            <a:off x="4642892" y="3042993"/>
            <a:ext cx="917936"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Extra trees</a:t>
            </a:r>
          </a:p>
        </p:txBody>
      </p:sp>
      <p:sp>
        <p:nvSpPr>
          <p:cNvPr id="47" name="Rectangle 46">
            <a:extLst>
              <a:ext uri="{FF2B5EF4-FFF2-40B4-BE49-F238E27FC236}">
                <a16:creationId xmlns:a16="http://schemas.microsoft.com/office/drawing/2014/main" id="{D77DB030-81D1-B4D9-E17E-3CB27DA70E55}"/>
              </a:ext>
            </a:extLst>
          </p:cNvPr>
          <p:cNvSpPr/>
          <p:nvPr/>
        </p:nvSpPr>
        <p:spPr>
          <a:xfrm>
            <a:off x="3760381" y="3042993"/>
            <a:ext cx="804529"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Random Forrest</a:t>
            </a:r>
          </a:p>
        </p:txBody>
      </p:sp>
      <p:sp>
        <p:nvSpPr>
          <p:cNvPr id="48" name="Rectangle 47">
            <a:extLst>
              <a:ext uri="{FF2B5EF4-FFF2-40B4-BE49-F238E27FC236}">
                <a16:creationId xmlns:a16="http://schemas.microsoft.com/office/drawing/2014/main" id="{653E448F-DB67-53D8-CDFA-944C47B1B3CD}"/>
              </a:ext>
            </a:extLst>
          </p:cNvPr>
          <p:cNvSpPr/>
          <p:nvPr/>
        </p:nvSpPr>
        <p:spPr>
          <a:xfrm>
            <a:off x="5652981" y="3035985"/>
            <a:ext cx="956930" cy="31897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GB</a:t>
            </a:r>
          </a:p>
        </p:txBody>
      </p:sp>
      <p:cxnSp>
        <p:nvCxnSpPr>
          <p:cNvPr id="49" name="Straight Connector 48">
            <a:extLst>
              <a:ext uri="{FF2B5EF4-FFF2-40B4-BE49-F238E27FC236}">
                <a16:creationId xmlns:a16="http://schemas.microsoft.com/office/drawing/2014/main" id="{8A1D122E-3C62-E327-3D77-84F594F6E617}"/>
              </a:ext>
            </a:extLst>
          </p:cNvPr>
          <p:cNvCxnSpPr>
            <a:cxnSpLocks/>
            <a:stCxn id="40" idx="2"/>
          </p:cNvCxnSpPr>
          <p:nvPr/>
        </p:nvCxnSpPr>
        <p:spPr>
          <a:xfrm>
            <a:off x="2952309" y="2726830"/>
            <a:ext cx="0" cy="162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B0C5B33-DD23-E96C-4093-1C23472E7AC2}"/>
              </a:ext>
            </a:extLst>
          </p:cNvPr>
          <p:cNvCxnSpPr/>
          <p:nvPr/>
        </p:nvCxnSpPr>
        <p:spPr>
          <a:xfrm flipH="1">
            <a:off x="446569" y="2906669"/>
            <a:ext cx="2511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CB3DA61-E9AB-8C6A-D91F-4A8BBD9C9B27}"/>
              </a:ext>
            </a:extLst>
          </p:cNvPr>
          <p:cNvCxnSpPr/>
          <p:nvPr/>
        </p:nvCxnSpPr>
        <p:spPr>
          <a:xfrm>
            <a:off x="2952309" y="2906669"/>
            <a:ext cx="3179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C89B6B-0464-3540-22E3-0013ECFC0FA9}"/>
              </a:ext>
            </a:extLst>
          </p:cNvPr>
          <p:cNvCxnSpPr>
            <a:cxnSpLocks/>
          </p:cNvCxnSpPr>
          <p:nvPr/>
        </p:nvCxnSpPr>
        <p:spPr>
          <a:xfrm>
            <a:off x="455419" y="2915984"/>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BB8F600-1908-951B-12E2-421EFB80FDED}"/>
              </a:ext>
            </a:extLst>
          </p:cNvPr>
          <p:cNvCxnSpPr>
            <a:cxnSpLocks/>
            <a:endCxn id="42" idx="0"/>
          </p:cNvCxnSpPr>
          <p:nvPr/>
        </p:nvCxnSpPr>
        <p:spPr>
          <a:xfrm flipH="1">
            <a:off x="1121738" y="2906669"/>
            <a:ext cx="7087" cy="138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0B3D1B-9E91-51B6-6408-27AF6911B4A1}"/>
              </a:ext>
            </a:extLst>
          </p:cNvPr>
          <p:cNvCxnSpPr/>
          <p:nvPr/>
        </p:nvCxnSpPr>
        <p:spPr>
          <a:xfrm>
            <a:off x="1715380" y="2899659"/>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9113D3-9980-360C-2EF7-28F6C1EAD9AA}"/>
              </a:ext>
            </a:extLst>
          </p:cNvPr>
          <p:cNvCxnSpPr/>
          <p:nvPr/>
        </p:nvCxnSpPr>
        <p:spPr>
          <a:xfrm>
            <a:off x="2301936" y="2915984"/>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813DFB-0072-C48E-BD60-5CE420120E72}"/>
              </a:ext>
            </a:extLst>
          </p:cNvPr>
          <p:cNvCxnSpPr/>
          <p:nvPr/>
        </p:nvCxnSpPr>
        <p:spPr>
          <a:xfrm>
            <a:off x="3203938" y="2915984"/>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62D6D0-BB09-5A01-D24F-5E453C37CFAF}"/>
              </a:ext>
            </a:extLst>
          </p:cNvPr>
          <p:cNvCxnSpPr/>
          <p:nvPr/>
        </p:nvCxnSpPr>
        <p:spPr>
          <a:xfrm>
            <a:off x="4160868" y="2915984"/>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D42CA02-B494-1552-697A-373D8EB772F3}"/>
              </a:ext>
            </a:extLst>
          </p:cNvPr>
          <p:cNvCxnSpPr/>
          <p:nvPr/>
        </p:nvCxnSpPr>
        <p:spPr>
          <a:xfrm>
            <a:off x="5110719" y="2888970"/>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01864E9-634E-AEF4-6FC4-36B3487BC4E2}"/>
              </a:ext>
            </a:extLst>
          </p:cNvPr>
          <p:cNvCxnSpPr/>
          <p:nvPr/>
        </p:nvCxnSpPr>
        <p:spPr>
          <a:xfrm>
            <a:off x="6131445" y="2906669"/>
            <a:ext cx="1" cy="13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446DA8E-C566-F647-F37B-7AF498D65B13}"/>
              </a:ext>
            </a:extLst>
          </p:cNvPr>
          <p:cNvCxnSpPr>
            <a:cxnSpLocks/>
            <a:stCxn id="8" idx="2"/>
          </p:cNvCxnSpPr>
          <p:nvPr/>
        </p:nvCxnSpPr>
        <p:spPr>
          <a:xfrm>
            <a:off x="423520" y="1971335"/>
            <a:ext cx="6558527" cy="3820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6962B96-5D66-36DD-6DF2-595EE37F875E}"/>
              </a:ext>
            </a:extLst>
          </p:cNvPr>
          <p:cNvCxnSpPr>
            <a:cxnSpLocks/>
            <a:stCxn id="15" idx="2"/>
          </p:cNvCxnSpPr>
          <p:nvPr/>
        </p:nvCxnSpPr>
        <p:spPr>
          <a:xfrm>
            <a:off x="6099546" y="1955010"/>
            <a:ext cx="882501" cy="370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92A541-F0D1-5943-23D6-65FC13E0020C}"/>
              </a:ext>
            </a:extLst>
          </p:cNvPr>
          <p:cNvCxnSpPr>
            <a:cxnSpLocks/>
          </p:cNvCxnSpPr>
          <p:nvPr/>
        </p:nvCxnSpPr>
        <p:spPr>
          <a:xfrm>
            <a:off x="481117" y="3398311"/>
            <a:ext cx="6558527" cy="3820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C42E2B2-7BA9-37E0-A3E1-09547DAB50D4}"/>
              </a:ext>
            </a:extLst>
          </p:cNvPr>
          <p:cNvCxnSpPr>
            <a:cxnSpLocks/>
          </p:cNvCxnSpPr>
          <p:nvPr/>
        </p:nvCxnSpPr>
        <p:spPr>
          <a:xfrm>
            <a:off x="6168660" y="3373201"/>
            <a:ext cx="882501" cy="370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DF4D3752-DBF8-40D0-E30D-C0B108E8552C}"/>
              </a:ext>
            </a:extLst>
          </p:cNvPr>
          <p:cNvSpPr/>
          <p:nvPr/>
        </p:nvSpPr>
        <p:spPr>
          <a:xfrm>
            <a:off x="6991797" y="2207613"/>
            <a:ext cx="1508939" cy="29145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Recommended List</a:t>
            </a:r>
          </a:p>
        </p:txBody>
      </p:sp>
      <p:sp>
        <p:nvSpPr>
          <p:cNvPr id="70" name="Rectangle 69">
            <a:extLst>
              <a:ext uri="{FF2B5EF4-FFF2-40B4-BE49-F238E27FC236}">
                <a16:creationId xmlns:a16="http://schemas.microsoft.com/office/drawing/2014/main" id="{7D9E7E4A-C811-C9DE-E5F4-B2AFED98E93C}"/>
              </a:ext>
            </a:extLst>
          </p:cNvPr>
          <p:cNvSpPr/>
          <p:nvPr/>
        </p:nvSpPr>
        <p:spPr>
          <a:xfrm>
            <a:off x="7051161" y="3634589"/>
            <a:ext cx="1611722" cy="29145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Recommended List 2</a:t>
            </a:r>
          </a:p>
        </p:txBody>
      </p:sp>
      <p:cxnSp>
        <p:nvCxnSpPr>
          <p:cNvPr id="72" name="Straight Arrow Connector 71">
            <a:extLst>
              <a:ext uri="{FF2B5EF4-FFF2-40B4-BE49-F238E27FC236}">
                <a16:creationId xmlns:a16="http://schemas.microsoft.com/office/drawing/2014/main" id="{20CCA091-91A6-12FE-7BF8-3628821A2968}"/>
              </a:ext>
            </a:extLst>
          </p:cNvPr>
          <p:cNvCxnSpPr>
            <a:stCxn id="69" idx="2"/>
          </p:cNvCxnSpPr>
          <p:nvPr/>
        </p:nvCxnSpPr>
        <p:spPr>
          <a:xfrm>
            <a:off x="7746267" y="2499067"/>
            <a:ext cx="447891" cy="400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C6A28A-30CF-5AB8-4FA8-5E9E2AC01DA4}"/>
              </a:ext>
            </a:extLst>
          </p:cNvPr>
          <p:cNvCxnSpPr>
            <a:cxnSpLocks/>
            <a:stCxn id="70" idx="0"/>
          </p:cNvCxnSpPr>
          <p:nvPr/>
        </p:nvCxnSpPr>
        <p:spPr>
          <a:xfrm flipV="1">
            <a:off x="7857022" y="3303181"/>
            <a:ext cx="335701" cy="331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233BF012-5C7B-B428-13EE-4A0BFC8CB6A8}"/>
              </a:ext>
            </a:extLst>
          </p:cNvPr>
          <p:cNvSpPr/>
          <p:nvPr/>
        </p:nvSpPr>
        <p:spPr>
          <a:xfrm>
            <a:off x="7748056" y="2955693"/>
            <a:ext cx="1100006" cy="29145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Final List</a:t>
            </a:r>
          </a:p>
        </p:txBody>
      </p:sp>
    </p:spTree>
    <p:extLst>
      <p:ext uri="{BB962C8B-B14F-4D97-AF65-F5344CB8AC3E}">
        <p14:creationId xmlns:p14="http://schemas.microsoft.com/office/powerpoint/2010/main" val="127786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3E4F-5144-9D72-103A-5115A933BBB4}"/>
              </a:ext>
            </a:extLst>
          </p:cNvPr>
          <p:cNvSpPr>
            <a:spLocks noGrp="1"/>
          </p:cNvSpPr>
          <p:nvPr>
            <p:ph type="title"/>
          </p:nvPr>
        </p:nvSpPr>
        <p:spPr/>
        <p:txBody>
          <a:bodyPr/>
          <a:lstStyle/>
          <a:p>
            <a:r>
              <a:rPr lang="en-US" dirty="0"/>
              <a:t>Feature Engineering</a:t>
            </a:r>
          </a:p>
        </p:txBody>
      </p:sp>
      <p:pic>
        <p:nvPicPr>
          <p:cNvPr id="4" name="Picture 3">
            <a:extLst>
              <a:ext uri="{FF2B5EF4-FFF2-40B4-BE49-F238E27FC236}">
                <a16:creationId xmlns:a16="http://schemas.microsoft.com/office/drawing/2014/main" id="{52FA564D-CB45-A47C-9001-84A8358F0E9C}"/>
              </a:ext>
            </a:extLst>
          </p:cNvPr>
          <p:cNvPicPr>
            <a:picLocks noChangeAspect="1"/>
          </p:cNvPicPr>
          <p:nvPr/>
        </p:nvPicPr>
        <p:blipFill>
          <a:blip r:embed="rId2"/>
          <a:stretch>
            <a:fillRect/>
          </a:stretch>
        </p:blipFill>
        <p:spPr>
          <a:xfrm>
            <a:off x="6307015" y="549155"/>
            <a:ext cx="2525285" cy="4149320"/>
          </a:xfrm>
          <a:prstGeom prst="rect">
            <a:avLst/>
          </a:prstGeom>
        </p:spPr>
      </p:pic>
      <p:sp>
        <p:nvSpPr>
          <p:cNvPr id="3" name="Text Placeholder 2">
            <a:extLst>
              <a:ext uri="{FF2B5EF4-FFF2-40B4-BE49-F238E27FC236}">
                <a16:creationId xmlns:a16="http://schemas.microsoft.com/office/drawing/2014/main" id="{B67ABD4C-AF6C-4007-993A-DFBF047B010B}"/>
              </a:ext>
            </a:extLst>
          </p:cNvPr>
          <p:cNvSpPr>
            <a:spLocks noGrp="1"/>
          </p:cNvSpPr>
          <p:nvPr>
            <p:ph type="body" idx="1"/>
          </p:nvPr>
        </p:nvSpPr>
        <p:spPr>
          <a:xfrm>
            <a:off x="311700" y="1691736"/>
            <a:ext cx="5682700" cy="1621987"/>
          </a:xfrm>
        </p:spPr>
        <p:txBody>
          <a:bodyPr/>
          <a:lstStyle/>
          <a:p>
            <a:r>
              <a:rPr lang="en-US" dirty="0"/>
              <a:t>Logistic regression results</a:t>
            </a:r>
          </a:p>
          <a:p>
            <a:pPr lvl="1"/>
            <a:r>
              <a:rPr lang="en-US" dirty="0"/>
              <a:t>Shows most significant and influential variables</a:t>
            </a:r>
          </a:p>
          <a:p>
            <a:pPr marL="114300" indent="0">
              <a:buNone/>
            </a:pPr>
            <a:endParaRPr lang="en-US" dirty="0"/>
          </a:p>
          <a:p>
            <a:pPr marL="457200" lvl="0" indent="-342900" algn="l" rtl="0">
              <a:spcBef>
                <a:spcPts val="0"/>
              </a:spcBef>
              <a:spcAft>
                <a:spcPts val="0"/>
              </a:spcAft>
              <a:buSzPts val="1800"/>
              <a:buChar char="●"/>
            </a:pPr>
            <a:r>
              <a:rPr lang="en-US" dirty="0"/>
              <a:t>Coefficients: the expected change in log odds of having the outcome per unit change</a:t>
            </a:r>
          </a:p>
        </p:txBody>
      </p:sp>
    </p:spTree>
    <p:extLst>
      <p:ext uri="{BB962C8B-B14F-4D97-AF65-F5344CB8AC3E}">
        <p14:creationId xmlns:p14="http://schemas.microsoft.com/office/powerpoint/2010/main" val="167834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6D1B-376A-2E32-1FE0-657C7F14918A}"/>
              </a:ext>
            </a:extLst>
          </p:cNvPr>
          <p:cNvSpPr>
            <a:spLocks noGrp="1"/>
          </p:cNvSpPr>
          <p:nvPr>
            <p:ph type="title"/>
          </p:nvPr>
        </p:nvSpPr>
        <p:spPr/>
        <p:txBody>
          <a:bodyPr/>
          <a:lstStyle/>
          <a:p>
            <a:r>
              <a:rPr lang="en-US" b="1" dirty="0"/>
              <a:t>Model Accuracy Plots</a:t>
            </a:r>
          </a:p>
        </p:txBody>
      </p:sp>
      <p:pic>
        <p:nvPicPr>
          <p:cNvPr id="1026" name="Picture 2">
            <a:extLst>
              <a:ext uri="{FF2B5EF4-FFF2-40B4-BE49-F238E27FC236}">
                <a16:creationId xmlns:a16="http://schemas.microsoft.com/office/drawing/2014/main" id="{6C29A9D6-6A79-2AA4-E256-279E27822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2" y="1729562"/>
            <a:ext cx="3998772" cy="28303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E34AEE-95CB-008B-0B98-EEF641609A62}"/>
              </a:ext>
            </a:extLst>
          </p:cNvPr>
          <p:cNvSpPr txBox="1"/>
          <p:nvPr/>
        </p:nvSpPr>
        <p:spPr>
          <a:xfrm>
            <a:off x="1976486" y="1247554"/>
            <a:ext cx="974163" cy="369332"/>
          </a:xfrm>
          <a:prstGeom prst="rect">
            <a:avLst/>
          </a:prstGeom>
          <a:noFill/>
        </p:spPr>
        <p:txBody>
          <a:bodyPr wrap="square" rtlCol="0">
            <a:spAutoFit/>
          </a:bodyPr>
          <a:lstStyle/>
          <a:p>
            <a:r>
              <a:rPr lang="en-US" dirty="0"/>
              <a:t>“label”</a:t>
            </a:r>
          </a:p>
        </p:txBody>
      </p:sp>
      <p:pic>
        <p:nvPicPr>
          <p:cNvPr id="5" name="Picture 4">
            <a:extLst>
              <a:ext uri="{FF2B5EF4-FFF2-40B4-BE49-F238E27FC236}">
                <a16:creationId xmlns:a16="http://schemas.microsoft.com/office/drawing/2014/main" id="{5B416461-5148-1811-A0FB-5D3F07B98991}"/>
              </a:ext>
            </a:extLst>
          </p:cNvPr>
          <p:cNvPicPr>
            <a:picLocks noChangeAspect="1"/>
          </p:cNvPicPr>
          <p:nvPr/>
        </p:nvPicPr>
        <p:blipFill>
          <a:blip r:embed="rId4"/>
          <a:stretch>
            <a:fillRect/>
          </a:stretch>
        </p:blipFill>
        <p:spPr>
          <a:xfrm>
            <a:off x="4761011" y="1729562"/>
            <a:ext cx="3998773" cy="2830365"/>
          </a:xfrm>
          <a:prstGeom prst="rect">
            <a:avLst/>
          </a:prstGeom>
        </p:spPr>
      </p:pic>
      <p:sp>
        <p:nvSpPr>
          <p:cNvPr id="6" name="TextBox 5">
            <a:extLst>
              <a:ext uri="{FF2B5EF4-FFF2-40B4-BE49-F238E27FC236}">
                <a16:creationId xmlns:a16="http://schemas.microsoft.com/office/drawing/2014/main" id="{3C0D9F02-BF93-42C1-B744-1D4721868CDA}"/>
              </a:ext>
            </a:extLst>
          </p:cNvPr>
          <p:cNvSpPr txBox="1"/>
          <p:nvPr/>
        </p:nvSpPr>
        <p:spPr>
          <a:xfrm>
            <a:off x="6208003" y="1247554"/>
            <a:ext cx="1095684" cy="369332"/>
          </a:xfrm>
          <a:prstGeom prst="rect">
            <a:avLst/>
          </a:prstGeom>
          <a:noFill/>
        </p:spPr>
        <p:txBody>
          <a:bodyPr wrap="square" rtlCol="0">
            <a:spAutoFit/>
          </a:bodyPr>
          <a:lstStyle/>
          <a:p>
            <a:r>
              <a:rPr lang="en-US" dirty="0"/>
              <a:t>“label2”</a:t>
            </a:r>
          </a:p>
        </p:txBody>
      </p:sp>
    </p:spTree>
    <p:extLst>
      <p:ext uri="{BB962C8B-B14F-4D97-AF65-F5344CB8AC3E}">
        <p14:creationId xmlns:p14="http://schemas.microsoft.com/office/powerpoint/2010/main" val="419468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6D1B-376A-2E32-1FE0-657C7F14918A}"/>
              </a:ext>
            </a:extLst>
          </p:cNvPr>
          <p:cNvSpPr>
            <a:spLocks noGrp="1"/>
          </p:cNvSpPr>
          <p:nvPr>
            <p:ph type="title"/>
          </p:nvPr>
        </p:nvSpPr>
        <p:spPr/>
        <p:txBody>
          <a:bodyPr/>
          <a:lstStyle/>
          <a:p>
            <a:r>
              <a:rPr lang="en-US" b="1" dirty="0"/>
              <a:t>Revenue Distribution of Recommended Lists</a:t>
            </a:r>
          </a:p>
        </p:txBody>
      </p:sp>
      <p:sp>
        <p:nvSpPr>
          <p:cNvPr id="4" name="TextBox 3">
            <a:extLst>
              <a:ext uri="{FF2B5EF4-FFF2-40B4-BE49-F238E27FC236}">
                <a16:creationId xmlns:a16="http://schemas.microsoft.com/office/drawing/2014/main" id="{6AE34AEE-95CB-008B-0B98-EEF641609A62}"/>
              </a:ext>
            </a:extLst>
          </p:cNvPr>
          <p:cNvSpPr txBox="1"/>
          <p:nvPr/>
        </p:nvSpPr>
        <p:spPr>
          <a:xfrm>
            <a:off x="1905606" y="1247554"/>
            <a:ext cx="974163" cy="369332"/>
          </a:xfrm>
          <a:prstGeom prst="rect">
            <a:avLst/>
          </a:prstGeom>
          <a:noFill/>
        </p:spPr>
        <p:txBody>
          <a:bodyPr wrap="square" rtlCol="0">
            <a:spAutoFit/>
          </a:bodyPr>
          <a:lstStyle/>
          <a:p>
            <a:r>
              <a:rPr lang="en-US" dirty="0"/>
              <a:t>“label”</a:t>
            </a:r>
          </a:p>
        </p:txBody>
      </p:sp>
      <p:sp>
        <p:nvSpPr>
          <p:cNvPr id="6" name="TextBox 5">
            <a:extLst>
              <a:ext uri="{FF2B5EF4-FFF2-40B4-BE49-F238E27FC236}">
                <a16:creationId xmlns:a16="http://schemas.microsoft.com/office/drawing/2014/main" id="{3C0D9F02-BF93-42C1-B744-1D4721868CDA}"/>
              </a:ext>
            </a:extLst>
          </p:cNvPr>
          <p:cNvSpPr txBox="1"/>
          <p:nvPr/>
        </p:nvSpPr>
        <p:spPr>
          <a:xfrm>
            <a:off x="6137123" y="1247554"/>
            <a:ext cx="1095684" cy="369332"/>
          </a:xfrm>
          <a:prstGeom prst="rect">
            <a:avLst/>
          </a:prstGeom>
          <a:noFill/>
        </p:spPr>
        <p:txBody>
          <a:bodyPr wrap="square" rtlCol="0">
            <a:spAutoFit/>
          </a:bodyPr>
          <a:lstStyle/>
          <a:p>
            <a:r>
              <a:rPr lang="en-US" dirty="0"/>
              <a:t>“label2”</a:t>
            </a:r>
          </a:p>
        </p:txBody>
      </p:sp>
      <p:pic>
        <p:nvPicPr>
          <p:cNvPr id="3" name="Picture 2">
            <a:extLst>
              <a:ext uri="{FF2B5EF4-FFF2-40B4-BE49-F238E27FC236}">
                <a16:creationId xmlns:a16="http://schemas.microsoft.com/office/drawing/2014/main" id="{40BC28A2-853A-FE32-2687-69D61F10246B}"/>
              </a:ext>
            </a:extLst>
          </p:cNvPr>
          <p:cNvPicPr>
            <a:picLocks noChangeAspect="1"/>
          </p:cNvPicPr>
          <p:nvPr/>
        </p:nvPicPr>
        <p:blipFill>
          <a:blip r:embed="rId3"/>
          <a:stretch>
            <a:fillRect/>
          </a:stretch>
        </p:blipFill>
        <p:spPr>
          <a:xfrm>
            <a:off x="534511" y="1742038"/>
            <a:ext cx="3846106" cy="2956437"/>
          </a:xfrm>
          <a:prstGeom prst="rect">
            <a:avLst/>
          </a:prstGeom>
        </p:spPr>
      </p:pic>
      <p:pic>
        <p:nvPicPr>
          <p:cNvPr id="7" name="Picture 6">
            <a:extLst>
              <a:ext uri="{FF2B5EF4-FFF2-40B4-BE49-F238E27FC236}">
                <a16:creationId xmlns:a16="http://schemas.microsoft.com/office/drawing/2014/main" id="{97957C41-A630-928E-812E-BAF112A4E21A}"/>
              </a:ext>
            </a:extLst>
          </p:cNvPr>
          <p:cNvPicPr>
            <a:picLocks noChangeAspect="1"/>
          </p:cNvPicPr>
          <p:nvPr/>
        </p:nvPicPr>
        <p:blipFill>
          <a:blip r:embed="rId4"/>
          <a:stretch>
            <a:fillRect/>
          </a:stretch>
        </p:blipFill>
        <p:spPr>
          <a:xfrm>
            <a:off x="4722526" y="1742037"/>
            <a:ext cx="3924878" cy="2987177"/>
          </a:xfrm>
          <a:prstGeom prst="rect">
            <a:avLst/>
          </a:prstGeom>
        </p:spPr>
      </p:pic>
    </p:spTree>
    <p:extLst>
      <p:ext uri="{BB962C8B-B14F-4D97-AF65-F5344CB8AC3E}">
        <p14:creationId xmlns:p14="http://schemas.microsoft.com/office/powerpoint/2010/main" val="19232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Mesh</Template>
  <TotalTime>1023</TotalTime>
  <Words>1136</Words>
  <Application>Microsoft Office PowerPoint</Application>
  <PresentationFormat>On-screen Show (16:9)</PresentationFormat>
  <Paragraphs>82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Mesh</vt:lpstr>
      <vt:lpstr>Team HDR: Final Presentation</vt:lpstr>
      <vt:lpstr>Problem Statement</vt:lpstr>
      <vt:lpstr>Summary of Approach - EDA</vt:lpstr>
      <vt:lpstr>Summary of Approach - Preprocessing</vt:lpstr>
      <vt:lpstr>Summary of Approach – Response Variables</vt:lpstr>
      <vt:lpstr>Summary of Approach – Model Execution</vt:lpstr>
      <vt:lpstr>Feature Engineering</vt:lpstr>
      <vt:lpstr>Model Accuracy Plots</vt:lpstr>
      <vt:lpstr>Revenue Distribution of Recommended Lists</vt:lpstr>
      <vt:lpstr>Revenue Distribution: Final List vs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HDR: Midterm Presentation</dc:title>
  <cp:lastModifiedBy>Ryan Pittman</cp:lastModifiedBy>
  <cp:revision>5</cp:revision>
  <dcterms:modified xsi:type="dcterms:W3CDTF">2023-12-18T21:53:17Z</dcterms:modified>
</cp:coreProperties>
</file>