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619640-3F65-4871-9182-ABC3DDDBDE36}">
  <a:tblStyle styleId="{01619640-3F65-4871-9182-ABC3DDDBDE3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www. github.yandex-team.ru/exprmntr/catboost/tree/master/benchmarks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Loglikelihood (логарифм правдоподобия)</a:t>
            </a:r>
            <a:endParaRPr/>
          </a:p>
        </p:txBody>
      </p:sp>
      <p:sp>
        <p:nvSpPr>
          <p:cNvPr id="358" name="Google Shape;35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674489d20_0_19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7674489d20_0_19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674489d20_0_13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7674489d20_0_13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680c34a0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680c34a0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7680c34a0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CatBoost – алгоритм машинного обучения на основе градиентного бустинга</a:t>
            </a:r>
            <a:endParaRPr/>
          </a:p>
        </p:txBody>
      </p:sp>
      <p:sp>
        <p:nvSpPr>
          <p:cNvPr id="203" name="Google Shape;2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674489d20_0_6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7674489d20_0_6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7674489d20_0_6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674489d20_0_8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7674489d20_0_8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674489d20_0_9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7674489d20_0_9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674489d2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7674489d2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Нейросети – это действительно очень круто.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Они прекрасно решают определенные задачи – например, те, где нужно работать с однородными данными - 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 еще это, как правило, такие задачи, которые традиционно делает человек – классифицирует картинки, переводит звук в текст, а текст на другой язык.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Когда то же самое делает машина, это впечатляет. 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7674489d20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674489d20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7674489d20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e57a8075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6e57a8075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about:blank" TargetMode="External"/><Relationship Id="rId3" Type="http://schemas.openxmlformats.org/officeDocument/2006/relationships/hyperlink" Target="https://wiki.yandex-team.ru/presentation/Kak-sdelat-krasivo/" TargetMode="External"/><Relationship Id="rId4" Type="http://schemas.openxmlformats.org/officeDocument/2006/relationships/hyperlink" Target="https://wiki.yandex-team.ru/presentation/Kak-sdelat-krasivo/" TargetMode="External"/><Relationship Id="rId11" Type="http://schemas.openxmlformats.org/officeDocument/2006/relationships/hyperlink" Target="https://yadi.sk/d/YqwObUZxxesAJ" TargetMode="External"/><Relationship Id="rId10" Type="http://schemas.openxmlformats.org/officeDocument/2006/relationships/hyperlink" Target="https://yadi.sk/d/ZpB_978TwmoNY" TargetMode="External"/><Relationship Id="rId12" Type="http://schemas.openxmlformats.org/officeDocument/2006/relationships/image" Target="../media/image7.png"/><Relationship Id="rId9" Type="http://schemas.openxmlformats.org/officeDocument/2006/relationships/hyperlink" Target="https://patterns.yandex-team.ru/presentations/" TargetMode="External"/><Relationship Id="rId5" Type="http://schemas.openxmlformats.org/officeDocument/2006/relationships/hyperlink" Target="https://wiki.yandex-team.ru/presentation/Kak-sdelat-krasivo/" TargetMode="External"/><Relationship Id="rId6" Type="http://schemas.openxmlformats.org/officeDocument/2006/relationships/hyperlink" Target="https://yadi.sk/d/GPDyRyOPxejmK" TargetMode="External"/><Relationship Id="rId7" Type="http://schemas.openxmlformats.org/officeDocument/2006/relationships/hyperlink" Target="mailto:presentation@yandex-team.ru" TargetMode="External"/><Relationship Id="rId8" Type="http://schemas.openxmlformats.org/officeDocument/2006/relationships/hyperlink" Target="mailto:presentation@yandex-team.ru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кст или диаграмма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1143000" y="3048000"/>
            <a:ext cx="19461162" cy="9158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indent="-594360" lvl="1" marL="9144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5760"/>
              <a:buFont typeface="Impact"/>
              <a:buChar char="▌"/>
              <a:defRPr/>
            </a:lvl2pPr>
            <a:lvl3pPr indent="-685800" lvl="2" marL="13716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Char char="›"/>
              <a:defRPr/>
            </a:lvl3pPr>
            <a:lvl4pPr indent="-533400" lvl="3" marL="18288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AutoNum type="arabicPeriod"/>
              <a:defRPr/>
            </a:lvl4pPr>
            <a:lvl5pPr indent="-228600" lvl="4" marL="22860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ENG">
  <p:cSld name="Титульный слайд ENG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166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9"/>
              <a:buFont typeface="Arial"/>
              <a:buNone/>
              <a:defRPr sz="11999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3048000" y="10674350"/>
            <a:ext cx="18302487" cy="114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2pPr>
            <a:lvl3pPr lvl="2" algn="ctr">
              <a:lnSpc>
                <a:spcPct val="166666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3600"/>
            </a:lvl3pPr>
            <a:lvl4pPr lvl="3" algn="ctr">
              <a:lnSpc>
                <a:spcPct val="1875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1875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5pPr>
            <a:lvl6pPr lvl="5" algn="ctr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59" name="Google Shape;59;p11"/>
          <p:cNvSpPr/>
          <p:nvPr>
            <p:ph idx="2" type="pic"/>
          </p:nvPr>
        </p:nvSpPr>
        <p:spPr>
          <a:xfrm>
            <a:off x="16007206" y="1897063"/>
            <a:ext cx="53424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0" name="Google Shape;6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86100" y="1955343"/>
            <a:ext cx="2329024" cy="8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/>
          <p:nvPr>
            <p:ph idx="3" type="pic"/>
          </p:nvPr>
        </p:nvSpPr>
        <p:spPr>
          <a:xfrm>
            <a:off x="3065780" y="1818513"/>
            <a:ext cx="876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NDA ENG">
  <p:cSld name="Титульный слайд NDA ENG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166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9"/>
              <a:buFont typeface="Arial"/>
              <a:buNone/>
              <a:defRPr sz="11999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3048000" y="10674350"/>
            <a:ext cx="18302487" cy="114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2pPr>
            <a:lvl3pPr lvl="2" algn="ctr">
              <a:lnSpc>
                <a:spcPct val="166666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3600"/>
            </a:lvl3pPr>
            <a:lvl4pPr lvl="3" algn="ctr">
              <a:lnSpc>
                <a:spcPct val="1875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1875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5pPr>
            <a:lvl6pPr lvl="5" algn="ctr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23206" y="1963435"/>
            <a:ext cx="1527082" cy="987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0" y="1955343"/>
            <a:ext cx="2329024" cy="8577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2"/>
          <p:cNvSpPr/>
          <p:nvPr>
            <p:ph idx="2" type="pic"/>
          </p:nvPr>
        </p:nvSpPr>
        <p:spPr>
          <a:xfrm>
            <a:off x="3065780" y="1818513"/>
            <a:ext cx="876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лайд-разделитель">
  <p:cSld name="Слайд-разделитель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166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9"/>
              <a:buFont typeface="Arial"/>
              <a:buNone/>
              <a:defRPr sz="11999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053556" y="1294841"/>
            <a:ext cx="18273713" cy="7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SzPts val="48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66666"/>
              </a:lnSpc>
              <a:spcBef>
                <a:spcPts val="300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87500"/>
              </a:lnSpc>
              <a:spcBef>
                <a:spcPts val="3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87500"/>
              </a:lnSpc>
              <a:spcBef>
                <a:spcPts val="30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29206" y="12734400"/>
            <a:ext cx="1525587" cy="46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кст и диаграмма">
  <p:cSld name="Текст и диаграмма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143000" y="3048000"/>
            <a:ext cx="10302875" cy="9158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indent="-594360" lvl="1" marL="9144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5760"/>
              <a:buFont typeface="Impact"/>
              <a:buChar char="▌"/>
              <a:defRPr/>
            </a:lvl2pPr>
            <a:lvl3pPr indent="-685800" lvl="2" marL="13716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Char char="›"/>
              <a:defRPr/>
            </a:lvl3pPr>
            <a:lvl4pPr indent="-533400" lvl="3" marL="18288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AutoNum type="arabicPeriod"/>
              <a:defRPr/>
            </a:lvl4pPr>
            <a:lvl5pPr indent="-228600" lvl="4" marL="22860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body"/>
          </p:nvPr>
        </p:nvSpPr>
        <p:spPr>
          <a:xfrm>
            <a:off x="12954406" y="3047400"/>
            <a:ext cx="10302875" cy="9158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indent="-594360" lvl="1" marL="9144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5760"/>
              <a:buFont typeface="Impact"/>
              <a:buChar char="▌"/>
              <a:defRPr/>
            </a:lvl2pPr>
            <a:lvl3pPr indent="-685800" lvl="2" marL="13716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Char char="›"/>
              <a:defRPr/>
            </a:lvl3pPr>
            <a:lvl4pPr indent="-533400" lvl="3" marL="18288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AutoNum type="arabicPeriod"/>
              <a:defRPr/>
            </a:lvl4pPr>
            <a:lvl5pPr indent="-228600" lvl="4" marL="22860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">
  <p:cSld name="Цитата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178300" y="10674350"/>
            <a:ext cx="17148969" cy="114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1656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66666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3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875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875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3048000" y="3048000"/>
            <a:ext cx="18263741" cy="7250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468000" wrap="square" tIns="108000">
            <a:noAutofit/>
          </a:bodyPr>
          <a:lstStyle>
            <a:lvl1pPr indent="-1021080" lvl="0" marL="45720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480"/>
              <a:buFont typeface="Arial"/>
              <a:buChar char="│"/>
              <a:defRPr b="0" sz="1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9436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760"/>
              <a:buChar char="▌"/>
              <a:defRPr/>
            </a:lvl2pPr>
            <a:lvl3pPr indent="-685800" lvl="2" marL="13716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  <a:defRPr/>
            </a:lvl3pPr>
            <a:lvl4pPr indent="-533400" lvl="3" marL="18288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пиктограмм">
  <p:cSld name="5 пиктограмм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1505025" y="5463625"/>
            <a:ext cx="3044825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6" title="Текст"/>
          <p:cNvSpPr txBox="1"/>
          <p:nvPr>
            <p:ph idx="1" type="body"/>
          </p:nvPr>
        </p:nvSpPr>
        <p:spPr>
          <a:xfrm>
            <a:off x="1505025" y="8385810"/>
            <a:ext cx="3054275" cy="3814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 title="Текст"/>
          <p:cNvSpPr txBox="1"/>
          <p:nvPr>
            <p:ph idx="3" type="body"/>
          </p:nvPr>
        </p:nvSpPr>
        <p:spPr>
          <a:xfrm>
            <a:off x="6089374" y="8385810"/>
            <a:ext cx="3044826" cy="3819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6" title="Текст"/>
          <p:cNvSpPr txBox="1"/>
          <p:nvPr>
            <p:ph idx="4" type="body"/>
          </p:nvPr>
        </p:nvSpPr>
        <p:spPr>
          <a:xfrm>
            <a:off x="10668407" y="8385810"/>
            <a:ext cx="3044825" cy="3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/>
          <p:nvPr>
            <p:ph idx="5" type="pic"/>
          </p:nvPr>
        </p:nvSpPr>
        <p:spPr>
          <a:xfrm>
            <a:off x="6089396" y="5464800"/>
            <a:ext cx="3044825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6"/>
          <p:cNvSpPr/>
          <p:nvPr>
            <p:ph idx="6" type="pic"/>
          </p:nvPr>
        </p:nvSpPr>
        <p:spPr>
          <a:xfrm>
            <a:off x="10668406" y="5464800"/>
            <a:ext cx="3044825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6" title="Текст"/>
          <p:cNvSpPr txBox="1"/>
          <p:nvPr>
            <p:ph idx="7" type="body"/>
          </p:nvPr>
        </p:nvSpPr>
        <p:spPr>
          <a:xfrm>
            <a:off x="19820891" y="8385810"/>
            <a:ext cx="3044825" cy="3819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6"/>
          <p:cNvSpPr/>
          <p:nvPr>
            <p:ph idx="8" type="pic"/>
          </p:nvPr>
        </p:nvSpPr>
        <p:spPr>
          <a:xfrm>
            <a:off x="19820891" y="5464412"/>
            <a:ext cx="3044825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6" title="Текст"/>
          <p:cNvSpPr txBox="1"/>
          <p:nvPr>
            <p:ph idx="9" type="body"/>
          </p:nvPr>
        </p:nvSpPr>
        <p:spPr>
          <a:xfrm>
            <a:off x="15247620" y="8385810"/>
            <a:ext cx="3044825" cy="381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6"/>
          <p:cNvSpPr/>
          <p:nvPr>
            <p:ph idx="13" type="pic"/>
          </p:nvPr>
        </p:nvSpPr>
        <p:spPr>
          <a:xfrm>
            <a:off x="15247620" y="5464412"/>
            <a:ext cx="3044825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 пиктограммы">
  <p:cSld name="4 пиктограммы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7"/>
          <p:cNvSpPr/>
          <p:nvPr>
            <p:ph idx="2" type="pic"/>
          </p:nvPr>
        </p:nvSpPr>
        <p:spPr>
          <a:xfrm>
            <a:off x="2655570" y="5463625"/>
            <a:ext cx="3044825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7" title="Текст&#10;Текст"/>
          <p:cNvSpPr txBox="1"/>
          <p:nvPr>
            <p:ph idx="1" type="body"/>
          </p:nvPr>
        </p:nvSpPr>
        <p:spPr>
          <a:xfrm>
            <a:off x="2655570" y="8385810"/>
            <a:ext cx="3044825" cy="3814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7" title="Текст&#10;Текст"/>
          <p:cNvSpPr txBox="1"/>
          <p:nvPr>
            <p:ph idx="3" type="body"/>
          </p:nvPr>
        </p:nvSpPr>
        <p:spPr>
          <a:xfrm>
            <a:off x="7994650" y="8385810"/>
            <a:ext cx="3044826" cy="38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 title="Текст&#10;Текст"/>
          <p:cNvSpPr txBox="1"/>
          <p:nvPr>
            <p:ph idx="4" type="body"/>
          </p:nvPr>
        </p:nvSpPr>
        <p:spPr>
          <a:xfrm>
            <a:off x="13338809" y="8385810"/>
            <a:ext cx="3045600" cy="3819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/>
          <p:nvPr>
            <p:ph idx="5" type="pic"/>
          </p:nvPr>
        </p:nvSpPr>
        <p:spPr>
          <a:xfrm>
            <a:off x="8007350" y="5464800"/>
            <a:ext cx="3043644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7"/>
          <p:cNvSpPr/>
          <p:nvPr>
            <p:ph idx="6" type="pic"/>
          </p:nvPr>
        </p:nvSpPr>
        <p:spPr>
          <a:xfrm>
            <a:off x="13338809" y="5464800"/>
            <a:ext cx="3045600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7" title="Текст"/>
          <p:cNvSpPr txBox="1"/>
          <p:nvPr>
            <p:ph idx="7" type="body"/>
          </p:nvPr>
        </p:nvSpPr>
        <p:spPr>
          <a:xfrm>
            <a:off x="18681700" y="8385810"/>
            <a:ext cx="3044881" cy="3819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7"/>
          <p:cNvSpPr/>
          <p:nvPr>
            <p:ph idx="8" type="pic"/>
          </p:nvPr>
        </p:nvSpPr>
        <p:spPr>
          <a:xfrm>
            <a:off x="18681700" y="5464412"/>
            <a:ext cx="3044882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пиктограммы">
  <p:cSld name="3 пиктограммы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8"/>
          <p:cNvSpPr/>
          <p:nvPr>
            <p:ph idx="2" type="pic"/>
          </p:nvPr>
        </p:nvSpPr>
        <p:spPr>
          <a:xfrm>
            <a:off x="4567181" y="5463625"/>
            <a:ext cx="3044825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8" title="Текст&#10;Текст"/>
          <p:cNvSpPr txBox="1"/>
          <p:nvPr>
            <p:ph idx="1" type="body"/>
          </p:nvPr>
        </p:nvSpPr>
        <p:spPr>
          <a:xfrm>
            <a:off x="4567181" y="8385810"/>
            <a:ext cx="3044825" cy="381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8" title="Текст&#10;Текст"/>
          <p:cNvSpPr txBox="1"/>
          <p:nvPr>
            <p:ph idx="3" type="body"/>
          </p:nvPr>
        </p:nvSpPr>
        <p:spPr>
          <a:xfrm>
            <a:off x="10669270" y="8385810"/>
            <a:ext cx="3044826" cy="3819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8" title="Текст&#10;Текст"/>
          <p:cNvSpPr txBox="1"/>
          <p:nvPr>
            <p:ph idx="4" type="body"/>
          </p:nvPr>
        </p:nvSpPr>
        <p:spPr>
          <a:xfrm>
            <a:off x="16779241" y="8385810"/>
            <a:ext cx="3044825" cy="3819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/>
          <p:nvPr>
            <p:ph idx="5" type="pic"/>
          </p:nvPr>
        </p:nvSpPr>
        <p:spPr>
          <a:xfrm>
            <a:off x="10669270" y="5464800"/>
            <a:ext cx="3044825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8"/>
          <p:cNvSpPr/>
          <p:nvPr>
            <p:ph idx="6" type="pic"/>
          </p:nvPr>
        </p:nvSpPr>
        <p:spPr>
          <a:xfrm>
            <a:off x="16779241" y="5464800"/>
            <a:ext cx="3044825" cy="25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иктограмма и текст">
  <p:cSld name="Пиктограмма и текст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9"/>
          <p:cNvSpPr/>
          <p:nvPr>
            <p:ph idx="2" type="pic"/>
          </p:nvPr>
        </p:nvSpPr>
        <p:spPr>
          <a:xfrm>
            <a:off x="2651206" y="5109797"/>
            <a:ext cx="3469311" cy="28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612064" y="3041650"/>
            <a:ext cx="12992098" cy="7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indent="-594360" lvl="1" marL="914400" marR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/>
            </a:lvl2pPr>
            <a:lvl3pPr indent="-685800" lvl="2" marL="13716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Char char="›"/>
              <a:defRPr/>
            </a:lvl3pPr>
            <a:lvl4pPr indent="-533400" lvl="3" marL="18288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AutoNum type="arabicPeriod"/>
              <a:defRPr/>
            </a:lvl4pPr>
            <a:lvl5pPr indent="-228600" lvl="4" marL="22860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изображения">
  <p:cSld name="3 изображения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0"/>
          <p:cNvSpPr/>
          <p:nvPr>
            <p:ph idx="2" type="pic"/>
          </p:nvPr>
        </p:nvSpPr>
        <p:spPr>
          <a:xfrm>
            <a:off x="1506220" y="4186799"/>
            <a:ext cx="6105525" cy="4960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0" title="Текст"/>
          <p:cNvSpPr txBox="1"/>
          <p:nvPr>
            <p:ph idx="1" type="body"/>
          </p:nvPr>
        </p:nvSpPr>
        <p:spPr>
          <a:xfrm>
            <a:off x="1506220" y="9530080"/>
            <a:ext cx="6091237" cy="2670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0" title="Текст"/>
          <p:cNvSpPr txBox="1"/>
          <p:nvPr>
            <p:ph idx="3" type="body"/>
          </p:nvPr>
        </p:nvSpPr>
        <p:spPr>
          <a:xfrm>
            <a:off x="9145588" y="9530080"/>
            <a:ext cx="6099175" cy="2670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0"/>
          <p:cNvSpPr/>
          <p:nvPr>
            <p:ph idx="4" type="pic"/>
          </p:nvPr>
        </p:nvSpPr>
        <p:spPr>
          <a:xfrm>
            <a:off x="9145588" y="4186799"/>
            <a:ext cx="6105525" cy="4960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0"/>
          <p:cNvSpPr/>
          <p:nvPr>
            <p:ph idx="5" type="pic"/>
          </p:nvPr>
        </p:nvSpPr>
        <p:spPr>
          <a:xfrm>
            <a:off x="16770350" y="4186809"/>
            <a:ext cx="6105525" cy="4960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0" title="Текст"/>
          <p:cNvSpPr txBox="1"/>
          <p:nvPr>
            <p:ph idx="6" type="body"/>
          </p:nvPr>
        </p:nvSpPr>
        <p:spPr>
          <a:xfrm>
            <a:off x="16770350" y="9530080"/>
            <a:ext cx="6105525" cy="2670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изображение">
  <p:cSld name="1 изображение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>
            <p:ph idx="2" type="pic"/>
          </p:nvPr>
        </p:nvSpPr>
        <p:spPr>
          <a:xfrm>
            <a:off x="1143000" y="3048000"/>
            <a:ext cx="22112288" cy="9158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кст и изображение">
  <p:cSld name="Текст и изображение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1143000" y="3048000"/>
            <a:ext cx="10302875" cy="9158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indent="-594360" lvl="1" marL="9144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5760"/>
              <a:buFont typeface="Impact"/>
              <a:buChar char="▌"/>
              <a:defRPr/>
            </a:lvl2pPr>
            <a:lvl3pPr indent="-685800" lvl="2" marL="13716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Char char="›"/>
              <a:defRPr/>
            </a:lvl3pPr>
            <a:lvl4pPr indent="-533400" lvl="3" marL="18288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AutoNum type="arabicPeriod"/>
              <a:defRPr/>
            </a:lvl4pPr>
            <a:lvl5pPr indent="-228600" lvl="4" marL="22860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2"/>
          <p:cNvSpPr/>
          <p:nvPr>
            <p:ph idx="2" type="pic"/>
          </p:nvPr>
        </p:nvSpPr>
        <p:spPr>
          <a:xfrm>
            <a:off x="12955588" y="3048000"/>
            <a:ext cx="10285412" cy="9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Изображение во весь экран">
  <p:cSld name="Изображение во весь экран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3"/>
          <p:cNvSpPr/>
          <p:nvPr>
            <p:ph idx="2" type="pic"/>
          </p:nvPr>
        </p:nvSpPr>
        <p:spPr>
          <a:xfrm>
            <a:off x="1" y="0"/>
            <a:ext cx="24382413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контакта ">
  <p:cSld name="2 контакта 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4178300" y="10292400"/>
            <a:ext cx="8394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4178300" y="9147175"/>
            <a:ext cx="8394700" cy="763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3" type="body"/>
          </p:nvPr>
        </p:nvSpPr>
        <p:spPr>
          <a:xfrm>
            <a:off x="3048000" y="6094413"/>
            <a:ext cx="9525000" cy="762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1620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2762" y="9163028"/>
            <a:ext cx="757238" cy="74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1831" y="10292400"/>
            <a:ext cx="4191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idx="4" type="body"/>
          </p:nvPr>
        </p:nvSpPr>
        <p:spPr>
          <a:xfrm>
            <a:off x="3048000" y="7238999"/>
            <a:ext cx="9525000" cy="755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700" spcFirstLastPara="1" rIns="91425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5" type="body"/>
          </p:nvPr>
        </p:nvSpPr>
        <p:spPr>
          <a:xfrm>
            <a:off x="14482948" y="10292400"/>
            <a:ext cx="8392926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6" type="body"/>
          </p:nvPr>
        </p:nvSpPr>
        <p:spPr>
          <a:xfrm>
            <a:off x="14482948" y="9147175"/>
            <a:ext cx="8392926" cy="763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39855" y="9163028"/>
            <a:ext cx="757238" cy="74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8923" y="10292400"/>
            <a:ext cx="4191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>
            <p:ph idx="7" type="body"/>
          </p:nvPr>
        </p:nvSpPr>
        <p:spPr>
          <a:xfrm>
            <a:off x="3048000" y="2278800"/>
            <a:ext cx="18683381" cy="190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8" type="body"/>
          </p:nvPr>
        </p:nvSpPr>
        <p:spPr>
          <a:xfrm>
            <a:off x="13336005" y="6094413"/>
            <a:ext cx="9539870" cy="7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1620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9" type="body"/>
          </p:nvPr>
        </p:nvSpPr>
        <p:spPr>
          <a:xfrm>
            <a:off x="13336005" y="7238999"/>
            <a:ext cx="9539869" cy="755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700" spcFirstLastPara="1" rIns="91425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оветы">
  <p:cSld name="Советы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16002470" y="1869119"/>
            <a:ext cx="7027527" cy="955677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Логотипы сервисов для титульного слайда: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878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8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Слайды с кодом: 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Можно выбрать фотографию на фотостоке </a:t>
            </a:r>
            <a:br>
              <a:rPr lang="en-US" sz="2400">
                <a:solidFill>
                  <a:srgbClr val="3878B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3878BE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прислать нам ссылку,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мы купим её для  вас.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Подробный рецепт хорошей презентации –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endParaRPr sz="3600">
              <a:solidFill>
                <a:srgbClr val="3878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возникли вопросы, напишите </a:t>
            </a:r>
            <a:br>
              <a:rPr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endParaRPr sz="3600">
              <a:solidFill>
                <a:srgbClr val="3878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8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Чтобы мы проверили вашу презентацию, отправьте её на </a:t>
            </a:r>
            <a:endParaRPr sz="3600">
              <a:solidFill>
                <a:srgbClr val="3878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8052204" y="2479431"/>
            <a:ext cx="6735837" cy="14305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</a:t>
            </a:r>
            <a:r>
              <a:rPr lang="en-US" sz="6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</a:t>
            </a: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ня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й</a:t>
            </a: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</a:t>
            </a: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</a:t>
            </a:r>
            <a:r>
              <a:rPr lang="en-US" sz="6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</a:t>
            </a:r>
            <a:r>
              <a:rPr lang="en-US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ы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</a:t>
            </a:r>
            <a:r>
              <a:rPr lang="en-US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</a:t>
            </a:r>
            <a:r>
              <a:rPr lang="en-US" sz="4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7979110" y="12049174"/>
            <a:ext cx="7182919" cy="793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Страницу скрыть или удалить по прочтении!</a:t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1275006" y="4095444"/>
            <a:ext cx="4431607" cy="79375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выходите за поля слайда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5250806" y="3667044"/>
            <a:ext cx="148016" cy="1270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7618189" y="2858110"/>
            <a:ext cx="7622109" cy="885037"/>
          </a:xfrm>
          <a:prstGeom prst="rect">
            <a:avLst/>
          </a:prstGeom>
          <a:noFill/>
          <a:ln cap="flat" cmpd="sng" w="9525">
            <a:solidFill>
              <a:srgbClr val="FFCC07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7623584" y="4956549"/>
            <a:ext cx="7622110" cy="6850431"/>
          </a:xfrm>
          <a:prstGeom prst="rect">
            <a:avLst/>
          </a:prstGeom>
          <a:noFill/>
          <a:ln cap="flat" cmpd="sng" w="9525">
            <a:solidFill>
              <a:srgbClr val="FFCC07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7623584" y="3926059"/>
            <a:ext cx="7622109" cy="885678"/>
          </a:xfrm>
          <a:prstGeom prst="rect">
            <a:avLst/>
          </a:prstGeom>
          <a:noFill/>
          <a:ln cap="flat" cmpd="sng" w="9525">
            <a:solidFill>
              <a:srgbClr val="FFCC07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9978341" y="10734151"/>
            <a:ext cx="3316514" cy="27203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Группа презентационных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технологий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/>
        <p:spPr>
          <a:xfrm>
            <a:off x="18302692" y="10436207"/>
            <a:ext cx="1506047" cy="150604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/>
        <p:spPr>
          <a:xfrm>
            <a:off x="18302611" y="11665834"/>
            <a:ext cx="1506079" cy="107712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>
            <a:off x="8017209" y="1533441"/>
            <a:ext cx="7182920" cy="15060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 уверены, что и как делать дальше?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Вот несколько простых советов-рекомендаций: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889984" y="1890483"/>
            <a:ext cx="5729648" cy="802031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Привет!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шаблон презентации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выступлений с нашим корпоративным шрифтом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Yandex Sans Text.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 началом работы убедитесь,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шрифт уже установлен 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 компьютере. Если нет, то скачать его вместе с инструкцией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установке можно по ссылке: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878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878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878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8003067" y="5138513"/>
            <a:ext cx="7240939" cy="616120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расстановки акцентов пользуйтесь встроенными в шаблон стилями шрифтов: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FFCC00"/>
              </a:buClr>
              <a:buSzPts val="2880"/>
              <a:buFont typeface="Impact"/>
              <a:buChar char="▌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выделения ключевой мысли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80"/>
              <a:buFont typeface="Impact"/>
              <a:buChar char="▌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выделите абзац текста и нажмите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80"/>
              <a:buFont typeface="Impact"/>
              <a:buChar char="▌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клавишу Tab, а чтобы  жёлтая линия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80"/>
              <a:buFont typeface="Impact"/>
              <a:buChar char="▌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разрывалась, переносите текст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80"/>
              <a:buFont typeface="Impact"/>
              <a:buChar char="▌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следующую строку нажатием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2880"/>
              <a:buFont typeface="Impact"/>
              <a:buChar char="▌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клавиши Enter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9999" lvl="2" marL="15120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›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создания маркированного списка выделите текст и дважды нажмите клавишу Tab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9999" lvl="3" marL="15120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создания нумерованного списка выделите текст и трижды нажмите клавишу Tab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6007206" y="5681620"/>
            <a:ext cx="2671199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iStockphoto.com</a:t>
            </a:r>
            <a:r>
              <a:rPr lang="en-US" sz="2400">
                <a:solidFill>
                  <a:srgbClr val="3878B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6033263" y="6983673"/>
            <a:ext cx="6996736" cy="95698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https://wiki.yandex-team.ru/presentation/</a:t>
            </a:r>
            <a:b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</a:b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Kak-sdelat-krasivo/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https://yadi.sk/d/GPDyRyOPxejmK</a:t>
            </a:r>
            <a:endParaRPr sz="3600">
              <a:solidFill>
                <a:srgbClr val="3878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16388806" y="8292875"/>
            <a:ext cx="2671199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presentation@</a:t>
            </a:r>
            <a:endParaRPr sz="3600">
              <a:solidFill>
                <a:srgbClr val="3878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878B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18296806" y="9147600"/>
            <a:ext cx="2671199" cy="4721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prescheck@</a:t>
            </a:r>
            <a:endParaRPr sz="3600">
              <a:solidFill>
                <a:srgbClr val="3878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878B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16414863" y="3323550"/>
            <a:ext cx="5697944" cy="5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patterns.yandex-team.ru/presentations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16007206" y="4234173"/>
            <a:ext cx="5511688" cy="5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https://yadi.sk/d/ZpB_978TwmoNY</a:t>
            </a:r>
            <a:endParaRPr sz="3600">
              <a:solidFill>
                <a:srgbClr val="3878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8425613" y="4788600"/>
            <a:ext cx="4912176" cy="5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https://yadi.sk/d/YqwObUZxxesAJ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25"/>
          <p:cNvGrpSpPr/>
          <p:nvPr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187" name="Google Shape;187;p25"/>
            <p:cNvPicPr preferRelativeResize="0"/>
            <p:nvPr/>
          </p:nvPicPr>
          <p:blipFill rotWithShape="1">
            <a:blip r:embed="rId12">
              <a:alphaModFix/>
            </a:blip>
            <a:srcRect b="0" l="5664" r="0" t="0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5"/>
            <p:cNvSpPr/>
            <p:nvPr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екст или диаграмма 1" showMasterSp="0">
  <p:cSld name="Текст или диаграмма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143521" y="762000"/>
            <a:ext cx="221415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rt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1143521" y="3048000"/>
            <a:ext cx="19470300" cy="9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65760" lvl="1" marL="914400" rtl="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160"/>
              <a:buChar char="▌"/>
              <a:defRPr/>
            </a:lvl2pPr>
            <a:lvl3pPr indent="-400050" lvl="2" marL="1371600" rtl="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›"/>
              <a:defRPr/>
            </a:lvl3pPr>
            <a:lvl4pPr indent="-342900" lvl="3" marL="1828800" rtl="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  <a:defRPr/>
            </a:lvl4pPr>
            <a:lvl5pPr indent="-228600" lvl="4" marL="2286000" rtl="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22737826" y="12600606"/>
            <a:ext cx="5280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изображения">
  <p:cSld name="2 изображения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5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>
            <a:lvl1pPr lvl="0" algn="l">
              <a:lnSpc>
                <a:spcPct val="188888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5"/>
          <p:cNvSpPr/>
          <p:nvPr>
            <p:ph idx="2" type="pic"/>
          </p:nvPr>
        </p:nvSpPr>
        <p:spPr>
          <a:xfrm>
            <a:off x="13336588" y="3424238"/>
            <a:ext cx="8775699" cy="648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/>
          <p:nvPr>
            <p:ph idx="3" type="pic"/>
          </p:nvPr>
        </p:nvSpPr>
        <p:spPr>
          <a:xfrm>
            <a:off x="2270125" y="3424239"/>
            <a:ext cx="8775699" cy="6486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 title="Текст"/>
          <p:cNvSpPr txBox="1"/>
          <p:nvPr>
            <p:ph idx="1" type="body"/>
          </p:nvPr>
        </p:nvSpPr>
        <p:spPr>
          <a:xfrm>
            <a:off x="2270124" y="10290683"/>
            <a:ext cx="8775699" cy="191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 title="Текст"/>
          <p:cNvSpPr txBox="1"/>
          <p:nvPr>
            <p:ph idx="4" type="body"/>
          </p:nvPr>
        </p:nvSpPr>
        <p:spPr>
          <a:xfrm>
            <a:off x="13336652" y="10290683"/>
            <a:ext cx="8775699" cy="188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контакт">
  <p:cSld name="1 контакт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178300" y="10292400"/>
            <a:ext cx="8394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178300" y="9147175"/>
            <a:ext cx="8394700" cy="763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2762" y="9163028"/>
            <a:ext cx="757238" cy="747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1831" y="10292400"/>
            <a:ext cx="4191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idx="3" type="body"/>
          </p:nvPr>
        </p:nvSpPr>
        <p:spPr>
          <a:xfrm>
            <a:off x="3048000" y="2278800"/>
            <a:ext cx="18683381" cy="190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/>
            </a:lvl1pPr>
            <a:lvl2pPr indent="-365760" lvl="1" marL="9144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3048000" y="6094413"/>
            <a:ext cx="14501812" cy="7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16200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5" type="body"/>
          </p:nvPr>
        </p:nvSpPr>
        <p:spPr>
          <a:xfrm>
            <a:off x="3048000" y="7238999"/>
            <a:ext cx="14501812" cy="755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2700" spcFirstLastPara="1" rIns="91425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algn="l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2160"/>
              <a:buChar char="▌"/>
              <a:defRPr/>
            </a:lvl2pPr>
            <a:lvl3pPr indent="-400050" lvl="2" marL="13716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›"/>
              <a:defRPr/>
            </a:lvl3pPr>
            <a:lvl4pPr indent="-342900" lvl="3" marL="18288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indent="-228600" lvl="4" marL="2286000" algn="l">
              <a:lnSpc>
                <a:spcPct val="333333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улевой слайд">
  <p:cSld name="Нулевой слайд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8261" y="5475250"/>
            <a:ext cx="6401726" cy="2453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>
  <p:cSld name="Титульный слайд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86100" y="2033270"/>
            <a:ext cx="2289464" cy="87736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166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9"/>
              <a:buFont typeface="Arial"/>
              <a:buNone/>
              <a:defRPr sz="11999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048000" y="10674350"/>
            <a:ext cx="18302487" cy="114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2pPr>
            <a:lvl3pPr lvl="2" algn="ctr">
              <a:lnSpc>
                <a:spcPct val="166666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3600"/>
            </a:lvl3pPr>
            <a:lvl4pPr lvl="3" algn="ctr">
              <a:lnSpc>
                <a:spcPct val="1875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1875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5pPr>
            <a:lvl6pPr lvl="5" algn="ctr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3059811" y="1818513"/>
            <a:ext cx="876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8"/>
          <p:cNvSpPr/>
          <p:nvPr>
            <p:ph idx="3" type="pic"/>
          </p:nvPr>
        </p:nvSpPr>
        <p:spPr>
          <a:xfrm>
            <a:off x="16007206" y="1897063"/>
            <a:ext cx="53424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 NDA">
  <p:cSld name="Титульный слайд NDA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86100" y="2033270"/>
            <a:ext cx="2289464" cy="87736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166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9"/>
              <a:buFont typeface="Arial"/>
              <a:buNone/>
              <a:defRPr sz="11999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3048000" y="10674350"/>
            <a:ext cx="18302487" cy="1144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2pPr>
            <a:lvl3pPr lvl="2" algn="ctr">
              <a:lnSpc>
                <a:spcPct val="166666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3600"/>
            </a:lvl3pPr>
            <a:lvl4pPr lvl="3" algn="ctr">
              <a:lnSpc>
                <a:spcPct val="1875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1875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5pPr>
            <a:lvl6pPr lvl="5" algn="ctr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pic>
        <p:nvPicPr>
          <p:cNvPr id="52" name="Google Shape;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23206" y="1963435"/>
            <a:ext cx="1527082" cy="98732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>
            <p:ph idx="2" type="pic"/>
          </p:nvPr>
        </p:nvSpPr>
        <p:spPr>
          <a:xfrm>
            <a:off x="3059811" y="1818513"/>
            <a:ext cx="876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0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Нулевой слайд ENG">
  <p:cSld name="Нулевой слайд ENG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46833" y="5252224"/>
            <a:ext cx="6470897" cy="2383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94360" lvl="1" marL="91440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5760"/>
              <a:buFont typeface="Impact"/>
              <a:buChar char="▌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85800" lvl="2" marL="137160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›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33400" lvl="3" marL="182880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>
            <a:lvl1pPr lv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2" pos="3593">
          <p15:clr>
            <a:srgbClr val="F26B43"/>
          </p15:clr>
        </p15:guide>
        <p15:guide id="23" pos="7920">
          <p15:clr>
            <a:srgbClr val="F26B43"/>
          </p15:clr>
        </p15:guide>
        <p15:guide id="24" pos="8401">
          <p15:clr>
            <a:srgbClr val="F26B43"/>
          </p15:clr>
        </p15:guide>
        <p15:guide id="25" pos="8641">
          <p15:clr>
            <a:srgbClr val="F26B43"/>
          </p15:clr>
        </p15:guide>
        <p15:guide id="26" pos="8881">
          <p15:clr>
            <a:srgbClr val="F26B43"/>
          </p15:clr>
        </p15:guide>
        <p15:guide id="27" pos="9122">
          <p15:clr>
            <a:srgbClr val="F26B43"/>
          </p15:clr>
        </p15:guide>
        <p15:guide id="28" pos="9362">
          <p15:clr>
            <a:srgbClr val="F26B43"/>
          </p15:clr>
        </p15:guide>
        <p15:guide id="29" pos="9603">
          <p15:clr>
            <a:srgbClr val="F26B43"/>
          </p15:clr>
        </p15:guide>
        <p15:guide id="30" pos="10083">
          <p15:clr>
            <a:srgbClr val="F26B43"/>
          </p15:clr>
        </p15:guide>
        <p15:guide id="31" pos="9843">
          <p15:clr>
            <a:srgbClr val="F26B43"/>
          </p15:clr>
        </p15:guide>
        <p15:guide id="32" pos="10324">
          <p15:clr>
            <a:srgbClr val="F26B43"/>
          </p15:clr>
        </p15:guide>
        <p15:guide id="33" pos="11516">
          <p15:clr>
            <a:srgbClr val="F26B43"/>
          </p15:clr>
        </p15:guide>
        <p15:guide id="34" pos="10804">
          <p15:clr>
            <a:srgbClr val="F26B43"/>
          </p15:clr>
        </p15:guide>
        <p15:guide id="35" pos="10564">
          <p15:clr>
            <a:srgbClr val="F26B43"/>
          </p15:clr>
        </p15:guide>
        <p15:guide id="36" pos="11045">
          <p15:clr>
            <a:srgbClr val="F26B43"/>
          </p15:clr>
        </p15:guide>
        <p15:guide id="37" pos="11285">
          <p15:clr>
            <a:srgbClr val="F26B43"/>
          </p15:clr>
        </p15:guide>
        <p15:guide id="38" pos="11766">
          <p15:clr>
            <a:srgbClr val="F26B43"/>
          </p15:clr>
        </p15:guide>
        <p15:guide id="39" pos="12006">
          <p15:clr>
            <a:srgbClr val="F26B43"/>
          </p15:clr>
        </p15:guide>
        <p15:guide id="40" pos="12487">
          <p15:clr>
            <a:srgbClr val="F26B43"/>
          </p15:clr>
        </p15:guide>
        <p15:guide id="41" pos="12247">
          <p15:clr>
            <a:srgbClr val="F26B43"/>
          </p15:clr>
        </p15:guide>
        <p15:guide id="42" pos="12727">
          <p15:clr>
            <a:srgbClr val="F26B43"/>
          </p15:clr>
        </p15:guide>
        <p15:guide id="43" pos="12968">
          <p15:clr>
            <a:srgbClr val="F26B43"/>
          </p15:clr>
        </p15:guide>
        <p15:guide id="44" pos="13208">
          <p15:clr>
            <a:srgbClr val="F26B43"/>
          </p15:clr>
        </p15:guide>
        <p15:guide id="45" orient="horz" pos="4320">
          <p15:clr>
            <a:srgbClr val="F26B43"/>
          </p15:clr>
        </p15:guide>
        <p15:guide id="46" orient="horz" pos="4080">
          <p15:clr>
            <a:srgbClr val="F26B43"/>
          </p15:clr>
        </p15:guide>
        <p15:guide id="47" orient="horz" pos="3839">
          <p15:clr>
            <a:srgbClr val="F26B43"/>
          </p15:clr>
        </p15:guide>
        <p15:guide id="48" orient="horz" pos="3118">
          <p15:clr>
            <a:srgbClr val="F26B43"/>
          </p15:clr>
        </p15:guide>
        <p15:guide id="49" orient="horz" pos="2878">
          <p15:clr>
            <a:srgbClr val="F26B43"/>
          </p15:clr>
        </p15:guide>
        <p15:guide id="50" orient="horz" pos="2637">
          <p15:clr>
            <a:srgbClr val="F26B43"/>
          </p15:clr>
        </p15:guide>
        <p15:guide id="51" orient="horz" pos="2397">
          <p15:clr>
            <a:srgbClr val="F26B43"/>
          </p15:clr>
        </p15:guide>
        <p15:guide id="52" orient="horz" pos="2157">
          <p15:clr>
            <a:srgbClr val="F26B43"/>
          </p15:clr>
        </p15:guide>
        <p15:guide id="53" orient="horz" pos="1916">
          <p15:clr>
            <a:srgbClr val="F26B43"/>
          </p15:clr>
        </p15:guide>
        <p15:guide id="54" orient="horz" pos="1195">
          <p15:clr>
            <a:srgbClr val="F26B43"/>
          </p15:clr>
        </p15:guide>
        <p15:guide id="55" orient="horz" pos="955">
          <p15:clr>
            <a:srgbClr val="F26B43"/>
          </p15:clr>
        </p15:guide>
        <p15:guide id="56" orient="horz" pos="714">
          <p15:clr>
            <a:srgbClr val="F26B43"/>
          </p15:clr>
        </p15:guide>
        <p15:guide id="57" orient="horz" pos="4560">
          <p15:clr>
            <a:srgbClr val="F26B43"/>
          </p15:clr>
        </p15:guide>
        <p15:guide id="58" orient="horz" pos="4801">
          <p15:clr>
            <a:srgbClr val="F26B43"/>
          </p15:clr>
        </p15:guide>
        <p15:guide id="59" orient="horz" pos="5282">
          <p15:clr>
            <a:srgbClr val="F26B43"/>
          </p15:clr>
        </p15:guide>
        <p15:guide id="60" orient="horz" pos="5522">
          <p15:clr>
            <a:srgbClr val="F26B43"/>
          </p15:clr>
        </p15:guide>
        <p15:guide id="61" orient="horz" pos="5762">
          <p15:clr>
            <a:srgbClr val="F26B43"/>
          </p15:clr>
        </p15:guide>
        <p15:guide id="62" orient="horz" pos="6003">
          <p15:clr>
            <a:srgbClr val="F26B43"/>
          </p15:clr>
        </p15:guide>
        <p15:guide id="63" orient="horz" pos="6243">
          <p15:clr>
            <a:srgbClr val="F26B43"/>
          </p15:clr>
        </p15:guide>
        <p15:guide id="64" orient="horz" pos="6483">
          <p15:clr>
            <a:srgbClr val="F26B43"/>
          </p15:clr>
        </p15:guide>
        <p15:guide id="65" orient="horz" pos="6724">
          <p15:clr>
            <a:srgbClr val="F26B43"/>
          </p15:clr>
        </p15:guide>
        <p15:guide id="66" orient="horz" pos="6964">
          <p15:clr>
            <a:srgbClr val="F26B43"/>
          </p15:clr>
        </p15:guide>
        <p15:guide id="67" orient="horz" pos="7685">
          <p15:clr>
            <a:srgbClr val="F26B43"/>
          </p15:clr>
        </p15:guide>
        <p15:guide id="68" orient="horz" pos="7445">
          <p15:clr>
            <a:srgbClr val="F26B43"/>
          </p15:clr>
        </p15:guide>
        <p15:guide id="69" orient="horz" pos="7205">
          <p15:clr>
            <a:srgbClr val="F26B43"/>
          </p15:clr>
        </p15:guide>
        <p15:guide id="70" pos="8160">
          <p15:clr>
            <a:srgbClr val="F26B43"/>
          </p15:clr>
        </p15:guide>
        <p15:guide id="71" orient="horz" pos="3599">
          <p15:clr>
            <a:srgbClr val="F26B43"/>
          </p15:clr>
        </p15:guide>
        <p15:guide id="72" orient="horz" pos="3358">
          <p15:clr>
            <a:srgbClr val="F26B43"/>
          </p15:clr>
        </p15:guide>
        <p15:guide id="73" orient="horz" pos="5041">
          <p15:clr>
            <a:srgbClr val="F26B43"/>
          </p15:clr>
        </p15:guide>
        <p15:guide id="74" pos="2391">
          <p15:clr>
            <a:srgbClr val="F26B43"/>
          </p15:clr>
        </p15:guide>
        <p15:guide id="75" pos="2151">
          <p15:clr>
            <a:srgbClr val="F26B43"/>
          </p15:clr>
        </p15:guide>
        <p15:guide id="76" pos="1910">
          <p15:clr>
            <a:srgbClr val="F26B43"/>
          </p15:clr>
        </p15:guide>
        <p15:guide id="77" pos="1670">
          <p15:clr>
            <a:srgbClr val="F26B43"/>
          </p15:clr>
        </p15:guide>
        <p15:guide id="78" pos="1430">
          <p15:clr>
            <a:srgbClr val="F26B43"/>
          </p15:clr>
        </p15:guide>
        <p15:guide id="79" pos="1189">
          <p15:clr>
            <a:srgbClr val="F26B43"/>
          </p15:clr>
        </p15:guide>
        <p15:guide id="80" pos="949">
          <p15:clr>
            <a:srgbClr val="F26B43"/>
          </p15:clr>
        </p15:guide>
        <p15:guide id="81" pos="709">
          <p15:clr>
            <a:srgbClr val="F26B43"/>
          </p15:clr>
        </p15:guide>
        <p15:guide id="82" pos="13449">
          <p15:clr>
            <a:srgbClr val="F26B43"/>
          </p15:clr>
        </p15:guide>
        <p15:guide id="83" pos="13689">
          <p15:clr>
            <a:srgbClr val="F26B43"/>
          </p15:clr>
        </p15:guide>
        <p15:guide id="84" pos="13929">
          <p15:clr>
            <a:srgbClr val="F26B43"/>
          </p15:clr>
        </p15:guide>
        <p15:guide id="85" pos="14170">
          <p15:clr>
            <a:srgbClr val="F26B43"/>
          </p15:clr>
        </p15:guide>
        <p15:guide id="86" pos="14410">
          <p15:clr>
            <a:srgbClr val="F26B43"/>
          </p15:clr>
        </p15:guide>
        <p15:guide id="87" pos="14650">
          <p15:clr>
            <a:srgbClr val="F26B43"/>
          </p15:clr>
        </p15:guide>
        <p15:guide id="88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aniiarabdiev/catboost-kaggl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-11636" y="-12258"/>
            <a:ext cx="24480000" cy="14039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Prepare for the Catboost Workshop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1143000" y="3048000"/>
            <a:ext cx="19461000" cy="10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719999" lvl="2" marL="1512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Download the notebooks:</a:t>
            </a:r>
            <a:endParaRPr/>
          </a:p>
          <a:p>
            <a:pPr indent="0" lvl="2" marL="792000" rtl="0" algn="l">
              <a:lnSpc>
                <a:spcPct val="136363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</a:pPr>
            <a:r>
              <a:rPr lang="en-US">
                <a:solidFill>
                  <a:schemeClr val="lt1"/>
                </a:solidFill>
                <a:uFill>
                  <a:noFill/>
                </a:uFill>
                <a:hlinkClick r:id="rId3"/>
              </a:rPr>
              <a:t>https://github.com/daniiarabdiev/catboost-kaggle</a:t>
            </a:r>
            <a:endParaRPr/>
          </a:p>
          <a:p>
            <a:pPr indent="-719999" lvl="2" marL="151200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Install the libraries:</a:t>
            </a:r>
            <a:endParaRPr/>
          </a:p>
          <a:p>
            <a:pPr indent="0" lvl="2" marL="79200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rPr lang="en-US">
                <a:solidFill>
                  <a:schemeClr val="lt1"/>
                </a:solidFill>
              </a:rPr>
              <a:t>pip install catboost ipywidgets sklearn</a:t>
            </a:r>
            <a:endParaRPr>
              <a:solidFill>
                <a:schemeClr val="lt1"/>
              </a:solidFill>
            </a:endParaRPr>
          </a:p>
          <a:p>
            <a:pPr indent="0" lvl="2" marL="791999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rPr lang="en-US">
                <a:solidFill>
                  <a:schemeClr val="lt1"/>
                </a:solidFill>
              </a:rPr>
              <a:t>jupyter nbextension enable --py widgetsnbextension</a:t>
            </a:r>
            <a:endParaRPr>
              <a:solidFill>
                <a:schemeClr val="lt1"/>
              </a:solidFill>
            </a:endParaRPr>
          </a:p>
          <a:p>
            <a:pPr indent="0" lvl="2" marL="792000" rtl="0" algn="l">
              <a:lnSpc>
                <a:spcPct val="125000"/>
              </a:lnSpc>
              <a:spcBef>
                <a:spcPts val="6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/>
          <p:nvPr/>
        </p:nvSpPr>
        <p:spPr>
          <a:xfrm>
            <a:off x="-11636" y="-12258"/>
            <a:ext cx="24480000" cy="14039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6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CatBoost advantages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36"/>
          <p:cNvSpPr txBox="1"/>
          <p:nvPr>
            <p:ph idx="1" type="body"/>
          </p:nvPr>
        </p:nvSpPr>
        <p:spPr>
          <a:xfrm>
            <a:off x="1143000" y="3048000"/>
            <a:ext cx="19461162" cy="915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719999" lvl="2" marL="1512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Good quality with default parameters (Default number of trees, automatic best model usage, adaptive learning rate setting)</a:t>
            </a:r>
            <a:endParaRPr/>
          </a:p>
          <a:p>
            <a:pPr indent="-719999" lvl="2" marL="151200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Sophisticated categorical features support (Similar to target encoding but with solved overfitting issue)</a:t>
            </a:r>
            <a:endParaRPr>
              <a:solidFill>
                <a:schemeClr val="lt1"/>
              </a:solidFill>
            </a:endParaRPr>
          </a:p>
          <a:p>
            <a:pPr indent="-719999" lvl="2" marL="151200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Model analysis tools (SHAP values, Feature Statistics)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/>
              <a:t>Algorithm comparison</a:t>
            </a:r>
            <a:endParaRPr/>
          </a:p>
        </p:txBody>
      </p:sp>
      <p:graphicFrame>
        <p:nvGraphicFramePr>
          <p:cNvPr id="361" name="Google Shape;361;p37"/>
          <p:cNvGraphicFramePr/>
          <p:nvPr/>
        </p:nvGraphicFramePr>
        <p:xfrm>
          <a:off x="1125535" y="3051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{01619640-3F65-4871-9182-ABC3DDDBDE36}</a:tableStyleId>
              </a:tblPr>
              <a:tblGrid>
                <a:gridCol w="2669750"/>
                <a:gridCol w="3435125"/>
                <a:gridCol w="2880000"/>
                <a:gridCol w="2520000"/>
                <a:gridCol w="2880000"/>
                <a:gridCol w="2520000"/>
                <a:gridCol w="2880000"/>
                <a:gridCol w="2287275"/>
              </a:tblGrid>
              <a:tr h="142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CatBoost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LightGBM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XGBoost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H2O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96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Adult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0.269741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0.276018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+ 2.33 %</a:t>
                      </a:r>
                      <a:endParaRPr/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0.275423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+ 2.11%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0.275104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+ 1.99%</a:t>
                      </a:r>
                      <a:endParaRPr/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Amazon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950" marB="3595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0.137720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0.163600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+ 18.79 %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0.163271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+ 18.55%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0.162641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+ 18.09%</a:t>
                      </a:r>
                      <a:endParaRPr/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Appet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950" marB="3595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0.071511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0.071795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+ 0.40 %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0.071760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+ 0.35%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0.072457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+ 1.32%</a:t>
                      </a:r>
                      <a:endParaRPr/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Click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950" marB="3595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0.390902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0.396328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+ 1.39 %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0.396242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+ 1.37%</a:t>
                      </a:r>
                      <a:endParaRPr/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0.397595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+ 1.71%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950" marB="3595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0.208748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0.223154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+ 6.90 %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0.225323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+ 7.94%</a:t>
                      </a:r>
                      <a:endParaRPr/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0.222091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+ 6.39%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Kdd98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5950" marB="3595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0.194668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0.195759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+ 0.56 %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0.195677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+ 0.52%</a:t>
                      </a:r>
                      <a:endParaRPr/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0.195395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+ 0.37%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Kddchurn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0.231289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0.232049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+ 0.33 %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0.233123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+ 0.79%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0.232752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+ 0.63%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Kick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0.284793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0.295660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+ 3.82 %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0.294647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+ 3.46%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0.294814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381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+ 3.52%</a:t>
                      </a:r>
                      <a:endParaRPr b="0" i="0" sz="3200" u="none" cap="none" strike="noStrike">
                        <a:solidFill>
                          <a:schemeClr val="l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38100" marR="38160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2" name="Google Shape;362;p37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/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Logloss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/>
          <p:nvPr/>
        </p:nvSpPr>
        <p:spPr>
          <a:xfrm>
            <a:off x="-11636" y="-12258"/>
            <a:ext cx="24480000" cy="14039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8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Speed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38"/>
          <p:cNvSpPr txBox="1"/>
          <p:nvPr>
            <p:ph idx="1" type="body"/>
          </p:nvPr>
        </p:nvSpPr>
        <p:spPr>
          <a:xfrm>
            <a:off x="1143000" y="3048000"/>
            <a:ext cx="19461162" cy="9158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719999" lvl="2" marL="1512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Training on CPU</a:t>
            </a:r>
            <a:endParaRPr>
              <a:solidFill>
                <a:schemeClr val="lt1"/>
              </a:solidFill>
            </a:endParaRPr>
          </a:p>
          <a:p>
            <a:pPr indent="-719999" lvl="2" marL="1511999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Training on GPU</a:t>
            </a:r>
            <a:endParaRPr/>
          </a:p>
          <a:p>
            <a:pPr indent="-719999" lvl="2" marL="1511999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Prediction speed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9"/>
          <p:cNvSpPr txBox="1"/>
          <p:nvPr>
            <p:ph type="title"/>
          </p:nvPr>
        </p:nvSpPr>
        <p:spPr>
          <a:xfrm>
            <a:off x="1143000" y="762000"/>
            <a:ext cx="22131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C</a:t>
            </a:r>
            <a:r>
              <a:rPr lang="en-US">
                <a:solidFill>
                  <a:srgbClr val="FFFFFF"/>
                </a:solidFill>
              </a:rPr>
              <a:t>PU: Comparison with other libraries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76" name="Google Shape;3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5752" y="2535442"/>
            <a:ext cx="12476400" cy="96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9"/>
          <p:cNvSpPr txBox="1"/>
          <p:nvPr>
            <p:ph idx="1" type="body"/>
          </p:nvPr>
        </p:nvSpPr>
        <p:spPr>
          <a:xfrm>
            <a:off x="551840" y="4388552"/>
            <a:ext cx="11066100" cy="59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68580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Parameters: 1000 iterations</a:t>
            </a:r>
            <a:endParaRPr/>
          </a:p>
          <a:p>
            <a:pPr indent="0" lvl="1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Epsilon: 2k features, 400k objects</a:t>
            </a:r>
            <a:endParaRPr/>
          </a:p>
          <a:p>
            <a:pPr indent="-68580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Higgs: 28 features, 11kk objects</a:t>
            </a:r>
            <a:endParaRPr/>
          </a:p>
          <a:p>
            <a:pPr indent="-68580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Microsoft: 136 features, 1kk objects</a:t>
            </a:r>
            <a:endParaRPr/>
          </a:p>
          <a:p>
            <a:pPr indent="-32004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CPU: Intel® Xeon® E5-2660 v4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D85C6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0"/>
          <p:cNvSpPr txBox="1"/>
          <p:nvPr>
            <p:ph type="title"/>
          </p:nvPr>
        </p:nvSpPr>
        <p:spPr>
          <a:xfrm>
            <a:off x="1143000" y="762000"/>
            <a:ext cx="22131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GPU: Comparison with other libraries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40"/>
          <p:cNvSpPr txBox="1"/>
          <p:nvPr>
            <p:ph idx="12" type="sldNum"/>
          </p:nvPr>
        </p:nvSpPr>
        <p:spPr>
          <a:xfrm>
            <a:off x="22110700" y="12687300"/>
            <a:ext cx="1144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5" name="Google Shape;3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3152" y="2649592"/>
            <a:ext cx="12476400" cy="96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0"/>
          <p:cNvSpPr txBox="1"/>
          <p:nvPr>
            <p:ph idx="1" type="body"/>
          </p:nvPr>
        </p:nvSpPr>
        <p:spPr>
          <a:xfrm>
            <a:off x="541040" y="4466452"/>
            <a:ext cx="10325700" cy="6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68580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Parameters: 1000 iterations</a:t>
            </a:r>
            <a:endParaRPr/>
          </a:p>
          <a:p>
            <a:pPr indent="0" lvl="1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Epsilon: 2k features, 400k objects</a:t>
            </a:r>
            <a:endParaRPr/>
          </a:p>
          <a:p>
            <a:pPr indent="-68580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Higgs: 28 features, 11kk objects</a:t>
            </a:r>
            <a:endParaRPr/>
          </a:p>
          <a:p>
            <a:pPr indent="-68580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Cover Type: 54 features,</a:t>
            </a:r>
            <a:b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523k objects</a:t>
            </a:r>
            <a:endParaRPr/>
          </a:p>
          <a:p>
            <a:pPr indent="-32004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5760"/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GPU: GTX1080Ti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/>
              <a:t>CPU vs GPU</a:t>
            </a:r>
            <a:endParaRPr/>
          </a:p>
        </p:txBody>
      </p:sp>
      <p:sp>
        <p:nvSpPr>
          <p:cNvPr id="392" name="Google Shape;392;p41"/>
          <p:cNvSpPr txBox="1"/>
          <p:nvPr>
            <p:ph idx="1" type="body"/>
          </p:nvPr>
        </p:nvSpPr>
        <p:spPr>
          <a:xfrm>
            <a:off x="1143000" y="2723297"/>
            <a:ext cx="10320956" cy="91013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-32004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760"/>
              <a:buFont typeface="Arial"/>
              <a:buNone/>
            </a:pPr>
            <a:r>
              <a:t/>
            </a:r>
            <a:endParaRPr/>
          </a:p>
          <a:p>
            <a:pPr indent="-68580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760"/>
              <a:buFont typeface="Arial"/>
              <a:buChar char="•"/>
            </a:pPr>
            <a:r>
              <a:rPr lang="en-US"/>
              <a:t>Dual-Socket Intel Xeon E5-2660v4 as baseline</a:t>
            </a:r>
            <a:endParaRPr/>
          </a:p>
          <a:p>
            <a:pPr indent="-68580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760"/>
              <a:buFont typeface="Arial"/>
              <a:buChar char="•"/>
            </a:pPr>
            <a:r>
              <a:rPr lang="en-US"/>
              <a:t>Several modern GPU as competitors</a:t>
            </a:r>
            <a:endParaRPr/>
          </a:p>
          <a:p>
            <a:pPr indent="-685800" lvl="1" marL="6858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760"/>
              <a:buFont typeface="Arial"/>
              <a:buChar char="•"/>
            </a:pPr>
            <a:r>
              <a:rPr lang="en-US"/>
              <a:t>Dataset: 800 features</a:t>
            </a:r>
            <a:endParaRPr/>
          </a:p>
        </p:txBody>
      </p:sp>
      <p:sp>
        <p:nvSpPr>
          <p:cNvPr id="393" name="Google Shape;393;p41"/>
          <p:cNvSpPr txBox="1"/>
          <p:nvPr>
            <p:ph idx="11" type="ftr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324000">
            <a:noAutofit/>
          </a:bodyPr>
          <a:lstStyle/>
          <a:p>
            <a:pPr indent="0" lvl="0" marL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"/>
          <p:cNvSpPr txBox="1"/>
          <p:nvPr>
            <p:ph idx="12" type="sldNum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5" name="Google Shape;3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9606" y="2723297"/>
            <a:ext cx="11464731" cy="9101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/>
              <a:t>Prediction time</a:t>
            </a:r>
            <a:endParaRPr/>
          </a:p>
        </p:txBody>
      </p:sp>
      <p:grpSp>
        <p:nvGrpSpPr>
          <p:cNvPr id="401" name="Google Shape;401;p42"/>
          <p:cNvGrpSpPr/>
          <p:nvPr/>
        </p:nvGrpSpPr>
        <p:grpSpPr>
          <a:xfrm>
            <a:off x="2269606" y="2392573"/>
            <a:ext cx="19461601" cy="10952627"/>
            <a:chOff x="3032806" y="1897200"/>
            <a:chExt cx="19461601" cy="10952627"/>
          </a:xfrm>
        </p:grpSpPr>
        <p:pic>
          <p:nvPicPr>
            <p:cNvPr id="402" name="Google Shape;402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32806" y="1897200"/>
              <a:ext cx="19461601" cy="109526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42"/>
            <p:cNvSpPr/>
            <p:nvPr/>
          </p:nvSpPr>
          <p:spPr>
            <a:xfrm>
              <a:off x="3796006" y="2660400"/>
              <a:ext cx="12974400" cy="11448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3"/>
          <p:cNvSpPr txBox="1"/>
          <p:nvPr>
            <p:ph type="title"/>
          </p:nvPr>
        </p:nvSpPr>
        <p:spPr>
          <a:xfrm>
            <a:off x="1143000" y="762000"/>
            <a:ext cx="22131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Feature importance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0" name="Google Shape;410;p43"/>
          <p:cNvSpPr txBox="1"/>
          <p:nvPr>
            <p:ph idx="1" type="body"/>
          </p:nvPr>
        </p:nvSpPr>
        <p:spPr>
          <a:xfrm>
            <a:off x="1143000" y="3048000"/>
            <a:ext cx="19461000" cy="7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719999" lvl="2" marL="1511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Traditional Feature importance</a:t>
            </a:r>
            <a:endParaRPr/>
          </a:p>
          <a:p>
            <a:pPr indent="-719999" lvl="2" marL="1511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Feature interaction</a:t>
            </a:r>
            <a:endParaRPr>
              <a:solidFill>
                <a:schemeClr val="lt1"/>
              </a:solidFill>
            </a:endParaRPr>
          </a:p>
          <a:p>
            <a:pPr indent="-719999" lvl="2" marL="1511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Permutation Importance</a:t>
            </a:r>
            <a:endParaRPr>
              <a:solidFill>
                <a:schemeClr val="lt1"/>
              </a:solidFill>
            </a:endParaRPr>
          </a:p>
          <a:p>
            <a:pPr indent="-719999" lvl="2" marL="1511999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Per object feature importance (SHAP)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"/>
          <p:cNvSpPr txBox="1"/>
          <p:nvPr>
            <p:ph type="title"/>
          </p:nvPr>
        </p:nvSpPr>
        <p:spPr>
          <a:xfrm>
            <a:off x="1143000" y="762000"/>
            <a:ext cx="22131300" cy="15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417" name="Google Shape;417;p44"/>
          <p:cNvSpPr txBox="1"/>
          <p:nvPr>
            <p:ph idx="12" type="sldNum"/>
          </p:nvPr>
        </p:nvSpPr>
        <p:spPr>
          <a:xfrm>
            <a:off x="22110700" y="12687300"/>
            <a:ext cx="1144500" cy="38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7559903" y="8810625"/>
            <a:ext cx="11003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Library for categorical data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5402" y="4373873"/>
            <a:ext cx="9930426" cy="283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/>
          <p:nvPr/>
        </p:nvSpPr>
        <p:spPr>
          <a:xfrm>
            <a:off x="-11636" y="-12258"/>
            <a:ext cx="24480000" cy="14039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Plan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1143000" y="3048000"/>
            <a:ext cx="19461162" cy="9158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-719999" lvl="2" marL="1511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Intro to Catboost </a:t>
            </a:r>
            <a:r>
              <a:rPr lang="en-US">
                <a:solidFill>
                  <a:schemeClr val="lt1"/>
                </a:solidFill>
              </a:rPr>
              <a:t>and benchmarks</a:t>
            </a:r>
            <a:endParaRPr>
              <a:solidFill>
                <a:schemeClr val="lt1"/>
              </a:solidFill>
            </a:endParaRPr>
          </a:p>
          <a:p>
            <a:pPr indent="-719999" lvl="2" marL="1511999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Coding Sample</a:t>
            </a:r>
            <a:endParaRPr>
              <a:solidFill>
                <a:schemeClr val="lt1"/>
              </a:solidFill>
            </a:endParaRPr>
          </a:p>
          <a:p>
            <a:pPr indent="-262799" lvl="2" marL="151200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>
            <p:ph type="title"/>
          </p:nvPr>
        </p:nvSpPr>
        <p:spPr>
          <a:xfrm>
            <a:off x="1143000" y="762000"/>
            <a:ext cx="22131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Several tree growing strategies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22110700" y="12687300"/>
            <a:ext cx="1144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3" name="Google Shape;223;p30"/>
          <p:cNvGrpSpPr/>
          <p:nvPr/>
        </p:nvGrpSpPr>
        <p:grpSpPr>
          <a:xfrm>
            <a:off x="2651125" y="3826021"/>
            <a:ext cx="8394824" cy="6644542"/>
            <a:chOff x="2651125" y="3826021"/>
            <a:chExt cx="8394824" cy="6644542"/>
          </a:xfrm>
        </p:grpSpPr>
        <p:sp>
          <p:nvSpPr>
            <p:cNvPr id="224" name="Google Shape;224;p30"/>
            <p:cNvSpPr/>
            <p:nvPr/>
          </p:nvSpPr>
          <p:spPr>
            <a:xfrm>
              <a:off x="4178299" y="3826021"/>
              <a:ext cx="2670300" cy="912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Height &gt; 170</a:t>
              </a: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5703888" y="5712249"/>
              <a:ext cx="2670900" cy="789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Weight &gt; 65</a:t>
              </a: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7231063" y="7604624"/>
              <a:ext cx="2670300" cy="940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 &gt; 16</a:t>
              </a:r>
              <a:endParaRPr/>
            </a:p>
          </p:txBody>
        </p:sp>
        <p:cxnSp>
          <p:nvCxnSpPr>
            <p:cNvPr id="227" name="Google Shape;227;p30"/>
            <p:cNvCxnSpPr/>
            <p:nvPr/>
          </p:nvCxnSpPr>
          <p:spPr>
            <a:xfrm>
              <a:off x="5322888" y="4753006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30"/>
            <p:cNvCxnSpPr/>
            <p:nvPr/>
          </p:nvCxnSpPr>
          <p:spPr>
            <a:xfrm>
              <a:off x="6848475" y="5330825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30"/>
            <p:cNvCxnSpPr/>
            <p:nvPr/>
          </p:nvCxnSpPr>
          <p:spPr>
            <a:xfrm>
              <a:off x="3795713" y="5330824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30"/>
            <p:cNvCxnSpPr/>
            <p:nvPr/>
          </p:nvCxnSpPr>
          <p:spPr>
            <a:xfrm flipH="1">
              <a:off x="3795706" y="5356753"/>
              <a:ext cx="3053100" cy="39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1" name="Google Shape;231;p30"/>
            <p:cNvSpPr/>
            <p:nvPr/>
          </p:nvSpPr>
          <p:spPr>
            <a:xfrm>
              <a:off x="2651125" y="5713413"/>
              <a:ext cx="2289300" cy="94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" name="Google Shape;232;p30"/>
            <p:cNvCxnSpPr/>
            <p:nvPr/>
          </p:nvCxnSpPr>
          <p:spPr>
            <a:xfrm>
              <a:off x="6849103" y="6648043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30"/>
            <p:cNvCxnSpPr/>
            <p:nvPr/>
          </p:nvCxnSpPr>
          <p:spPr>
            <a:xfrm>
              <a:off x="8374690" y="7225862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30"/>
            <p:cNvCxnSpPr/>
            <p:nvPr/>
          </p:nvCxnSpPr>
          <p:spPr>
            <a:xfrm>
              <a:off x="5321928" y="7225861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30"/>
            <p:cNvCxnSpPr/>
            <p:nvPr/>
          </p:nvCxnSpPr>
          <p:spPr>
            <a:xfrm flipH="1">
              <a:off x="5321921" y="7251790"/>
              <a:ext cx="3053100" cy="39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6" name="Google Shape;236;p30"/>
            <p:cNvSpPr/>
            <p:nvPr/>
          </p:nvSpPr>
          <p:spPr>
            <a:xfrm>
              <a:off x="4177340" y="7608450"/>
              <a:ext cx="2289300" cy="94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Google Shape;237;p30"/>
            <p:cNvCxnSpPr/>
            <p:nvPr/>
          </p:nvCxnSpPr>
          <p:spPr>
            <a:xfrm>
              <a:off x="8375650" y="8479992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30"/>
            <p:cNvCxnSpPr/>
            <p:nvPr/>
          </p:nvCxnSpPr>
          <p:spPr>
            <a:xfrm>
              <a:off x="9901237" y="9057811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30"/>
            <p:cNvCxnSpPr/>
            <p:nvPr/>
          </p:nvCxnSpPr>
          <p:spPr>
            <a:xfrm>
              <a:off x="6848475" y="9057810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30"/>
            <p:cNvCxnSpPr/>
            <p:nvPr/>
          </p:nvCxnSpPr>
          <p:spPr>
            <a:xfrm flipH="1">
              <a:off x="6848468" y="9083739"/>
              <a:ext cx="3053100" cy="39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1" name="Google Shape;241;p30"/>
            <p:cNvSpPr/>
            <p:nvPr/>
          </p:nvSpPr>
          <p:spPr>
            <a:xfrm>
              <a:off x="5703887" y="9523130"/>
              <a:ext cx="2289300" cy="94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8756649" y="9529763"/>
              <a:ext cx="2289300" cy="94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30"/>
          <p:cNvGrpSpPr/>
          <p:nvPr/>
        </p:nvGrpSpPr>
        <p:grpSpPr>
          <a:xfrm>
            <a:off x="12066421" y="3826020"/>
            <a:ext cx="10974165" cy="4811964"/>
            <a:chOff x="12066421" y="3826020"/>
            <a:chExt cx="10974165" cy="4811964"/>
          </a:xfrm>
        </p:grpSpPr>
        <p:sp>
          <p:nvSpPr>
            <p:cNvPr id="244" name="Google Shape;244;p30"/>
            <p:cNvSpPr/>
            <p:nvPr/>
          </p:nvSpPr>
          <p:spPr>
            <a:xfrm>
              <a:off x="16007031" y="3826020"/>
              <a:ext cx="2836200" cy="96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Height &gt; 170</a:t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17915206" y="5712250"/>
              <a:ext cx="2688900" cy="900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Weight &gt; 65</a:t>
              </a:r>
              <a:endParaRPr/>
            </a:p>
          </p:txBody>
        </p:sp>
        <p:cxnSp>
          <p:nvCxnSpPr>
            <p:cNvPr id="246" name="Google Shape;246;p30"/>
            <p:cNvCxnSpPr/>
            <p:nvPr/>
          </p:nvCxnSpPr>
          <p:spPr>
            <a:xfrm>
              <a:off x="17534206" y="4753006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30"/>
            <p:cNvCxnSpPr/>
            <p:nvPr/>
          </p:nvCxnSpPr>
          <p:spPr>
            <a:xfrm>
              <a:off x="19059794" y="5330825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30"/>
            <p:cNvCxnSpPr/>
            <p:nvPr/>
          </p:nvCxnSpPr>
          <p:spPr>
            <a:xfrm>
              <a:off x="16007031" y="5330824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30"/>
            <p:cNvCxnSpPr/>
            <p:nvPr/>
          </p:nvCxnSpPr>
          <p:spPr>
            <a:xfrm flipH="1">
              <a:off x="16007023" y="5356753"/>
              <a:ext cx="3053100" cy="39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0" name="Google Shape;250;p30"/>
            <p:cNvSpPr/>
            <p:nvPr/>
          </p:nvSpPr>
          <p:spPr>
            <a:xfrm>
              <a:off x="14862444" y="5713414"/>
              <a:ext cx="2545800" cy="933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Weight &gt; 65</a:t>
              </a: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Google Shape;251;p30"/>
            <p:cNvCxnSpPr/>
            <p:nvPr/>
          </p:nvCxnSpPr>
          <p:spPr>
            <a:xfrm>
              <a:off x="15625606" y="6647413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2" name="Google Shape;252;p30"/>
            <p:cNvSpPr/>
            <p:nvPr/>
          </p:nvSpPr>
          <p:spPr>
            <a:xfrm>
              <a:off x="12066421" y="7690551"/>
              <a:ext cx="2289300" cy="94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30"/>
            <p:cNvCxnSpPr/>
            <p:nvPr/>
          </p:nvCxnSpPr>
          <p:spPr>
            <a:xfrm flipH="1">
              <a:off x="13211002" y="7251160"/>
              <a:ext cx="3053100" cy="39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4" name="Google Shape;254;p30"/>
            <p:cNvSpPr/>
            <p:nvPr/>
          </p:nvSpPr>
          <p:spPr>
            <a:xfrm>
              <a:off x="15119183" y="7697184"/>
              <a:ext cx="2289300" cy="94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30"/>
            <p:cNvCxnSpPr/>
            <p:nvPr/>
          </p:nvCxnSpPr>
          <p:spPr>
            <a:xfrm>
              <a:off x="19441606" y="6639021"/>
              <a:ext cx="0" cy="577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30"/>
            <p:cNvCxnSpPr/>
            <p:nvPr/>
          </p:nvCxnSpPr>
          <p:spPr>
            <a:xfrm flipH="1">
              <a:off x="18843105" y="7242768"/>
              <a:ext cx="3053100" cy="39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7" name="Google Shape;257;p30"/>
            <p:cNvSpPr/>
            <p:nvPr/>
          </p:nvSpPr>
          <p:spPr>
            <a:xfrm>
              <a:off x="17698523" y="7682159"/>
              <a:ext cx="2289300" cy="94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20751286" y="7688792"/>
              <a:ext cx="2289300" cy="940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30"/>
            <p:cNvCxnSpPr>
              <a:endCxn id="254" idx="0"/>
            </p:cNvCxnSpPr>
            <p:nvPr/>
          </p:nvCxnSpPr>
          <p:spPr>
            <a:xfrm>
              <a:off x="16263833" y="7234284"/>
              <a:ext cx="0" cy="4629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30"/>
            <p:cNvCxnSpPr/>
            <p:nvPr/>
          </p:nvCxnSpPr>
          <p:spPr>
            <a:xfrm>
              <a:off x="18863420" y="7232975"/>
              <a:ext cx="0" cy="4629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30"/>
            <p:cNvCxnSpPr/>
            <p:nvPr/>
          </p:nvCxnSpPr>
          <p:spPr>
            <a:xfrm>
              <a:off x="21895872" y="7239000"/>
              <a:ext cx="0" cy="4629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30"/>
            <p:cNvCxnSpPr/>
            <p:nvPr/>
          </p:nvCxnSpPr>
          <p:spPr>
            <a:xfrm>
              <a:off x="13228694" y="7257331"/>
              <a:ext cx="0" cy="4629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 txBox="1"/>
          <p:nvPr>
            <p:ph type="title"/>
          </p:nvPr>
        </p:nvSpPr>
        <p:spPr>
          <a:xfrm>
            <a:off x="1143000" y="762000"/>
            <a:ext cx="22131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Categorical features support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1143000" y="3048000"/>
            <a:ext cx="10302900" cy="9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-719999" lvl="2" marL="1511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One-hot encoding</a:t>
            </a:r>
            <a:endParaRPr/>
          </a:p>
          <a:p>
            <a:pPr indent="-719999" lvl="2" marL="1511999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Statistics based on category and category plus label value</a:t>
            </a:r>
            <a:endParaRPr>
              <a:solidFill>
                <a:schemeClr val="lt1"/>
              </a:solidFill>
            </a:endParaRPr>
          </a:p>
          <a:p>
            <a:pPr indent="-719999" lvl="2" marL="1511999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Usage of several permutations</a:t>
            </a:r>
            <a:endParaRPr>
              <a:solidFill>
                <a:schemeClr val="lt1"/>
              </a:solidFill>
            </a:endParaRPr>
          </a:p>
          <a:p>
            <a:pPr indent="-719999" lvl="2" marL="1511999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Greedy constructed feature combinations</a:t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14838173" y="7013534"/>
            <a:ext cx="5342400" cy="6144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31"/>
          <p:cNvGrpSpPr/>
          <p:nvPr/>
        </p:nvGrpSpPr>
        <p:grpSpPr>
          <a:xfrm>
            <a:off x="14838173" y="4179781"/>
            <a:ext cx="5342400" cy="4305900"/>
            <a:chOff x="14838173" y="4179781"/>
            <a:chExt cx="5342400" cy="4305900"/>
          </a:xfrm>
        </p:grpSpPr>
        <p:sp>
          <p:nvSpPr>
            <p:cNvPr id="272" name="Google Shape;272;p31"/>
            <p:cNvSpPr/>
            <p:nvPr/>
          </p:nvSpPr>
          <p:spPr>
            <a:xfrm>
              <a:off x="14838173" y="4186800"/>
              <a:ext cx="5342400" cy="614400"/>
            </a:xfrm>
            <a:prstGeom prst="roundRect">
              <a:avLst>
                <a:gd fmla="val 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SDE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4838173" y="4876352"/>
              <a:ext cx="5342400" cy="614400"/>
            </a:xfrm>
            <a:prstGeom prst="roundRect">
              <a:avLst>
                <a:gd fmla="val 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SDE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4838173" y="5565904"/>
              <a:ext cx="5342400" cy="614400"/>
            </a:xfrm>
            <a:prstGeom prst="roundRect">
              <a:avLst>
                <a:gd fmla="val 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SDE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14838173" y="6289719"/>
              <a:ext cx="5342400" cy="614400"/>
            </a:xfrm>
            <a:prstGeom prst="roundRect">
              <a:avLst>
                <a:gd fmla="val 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14838173" y="7741367"/>
              <a:ext cx="5342400" cy="614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31"/>
            <p:cNvCxnSpPr/>
            <p:nvPr/>
          </p:nvCxnSpPr>
          <p:spPr>
            <a:xfrm>
              <a:off x="16770406" y="4179781"/>
              <a:ext cx="0" cy="4305900"/>
            </a:xfrm>
            <a:prstGeom prst="straightConnector1">
              <a:avLst/>
            </a:prstGeom>
            <a:noFill/>
            <a:ln cap="flat" cmpd="sng" w="762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31"/>
            <p:cNvCxnSpPr/>
            <p:nvPr/>
          </p:nvCxnSpPr>
          <p:spPr>
            <a:xfrm>
              <a:off x="18296806" y="4186800"/>
              <a:ext cx="0" cy="4214100"/>
            </a:xfrm>
            <a:prstGeom prst="straightConnector1">
              <a:avLst/>
            </a:prstGeom>
            <a:noFill/>
            <a:ln cap="flat" cmpd="sng" w="762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9" name="Google Shape;279;p31"/>
          <p:cNvGrpSpPr/>
          <p:nvPr/>
        </p:nvGrpSpPr>
        <p:grpSpPr>
          <a:xfrm>
            <a:off x="20586619" y="4186800"/>
            <a:ext cx="749004" cy="4199947"/>
            <a:chOff x="7626351" y="4597848"/>
            <a:chExt cx="5342400" cy="4199947"/>
          </a:xfrm>
        </p:grpSpPr>
        <p:sp>
          <p:nvSpPr>
            <p:cNvPr id="280" name="Google Shape;280;p31"/>
            <p:cNvSpPr/>
            <p:nvPr/>
          </p:nvSpPr>
          <p:spPr>
            <a:xfrm>
              <a:off x="7626351" y="4597848"/>
              <a:ext cx="5342400" cy="614400"/>
            </a:xfrm>
            <a:prstGeom prst="roundRect">
              <a:avLst>
                <a:gd fmla="val 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7626351" y="5287400"/>
              <a:ext cx="5342400" cy="614400"/>
            </a:xfrm>
            <a:prstGeom prst="roundRect">
              <a:avLst>
                <a:gd fmla="val 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7626351" y="5976952"/>
              <a:ext cx="5342400" cy="614400"/>
            </a:xfrm>
            <a:prstGeom prst="roundRect">
              <a:avLst>
                <a:gd fmla="val 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7626351" y="6700767"/>
              <a:ext cx="5342400" cy="614400"/>
            </a:xfrm>
            <a:prstGeom prst="roundRect">
              <a:avLst>
                <a:gd fmla="val 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7626351" y="7424582"/>
              <a:ext cx="5342400" cy="614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7626351" y="8183395"/>
              <a:ext cx="5342400" cy="614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6" name="Google Shape;286;p31"/>
          <p:cNvCxnSpPr/>
          <p:nvPr/>
        </p:nvCxnSpPr>
        <p:spPr>
          <a:xfrm rot="10800000">
            <a:off x="14257980" y="4198217"/>
            <a:ext cx="381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87" name="Google Shape;287;p31"/>
          <p:cNvGrpSpPr/>
          <p:nvPr/>
        </p:nvGrpSpPr>
        <p:grpSpPr>
          <a:xfrm>
            <a:off x="14234413" y="4179781"/>
            <a:ext cx="381600" cy="2731200"/>
            <a:chOff x="15021845" y="4759072"/>
            <a:chExt cx="381600" cy="2731200"/>
          </a:xfrm>
        </p:grpSpPr>
        <p:cxnSp>
          <p:nvCxnSpPr>
            <p:cNvPr id="288" name="Google Shape;288;p31"/>
            <p:cNvCxnSpPr/>
            <p:nvPr/>
          </p:nvCxnSpPr>
          <p:spPr>
            <a:xfrm>
              <a:off x="15037733" y="4759072"/>
              <a:ext cx="0" cy="27312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31"/>
            <p:cNvCxnSpPr/>
            <p:nvPr/>
          </p:nvCxnSpPr>
          <p:spPr>
            <a:xfrm rot="10800000">
              <a:off x="15021845" y="7469696"/>
              <a:ext cx="3816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0" name="Google Shape;290;p31"/>
          <p:cNvSpPr/>
          <p:nvPr/>
        </p:nvSpPr>
        <p:spPr>
          <a:xfrm>
            <a:off x="13304695" y="7055567"/>
            <a:ext cx="1311300" cy="614400"/>
          </a:xfrm>
          <a:prstGeom prst="roundRect">
            <a:avLst>
              <a:gd fmla="val 0" name="adj"/>
            </a:avLst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/>
          <p:cNvSpPr txBox="1"/>
          <p:nvPr>
            <p:ph type="title"/>
          </p:nvPr>
        </p:nvSpPr>
        <p:spPr>
          <a:xfrm>
            <a:off x="1143000" y="762000"/>
            <a:ext cx="22131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Modes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1143000" y="3048000"/>
            <a:ext cx="19461300" cy="9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719999" lvl="2" marL="1511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Classification</a:t>
            </a:r>
            <a:endParaRPr/>
          </a:p>
          <a:p>
            <a:pPr indent="-719999" lvl="2" marL="1511999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Regression</a:t>
            </a:r>
            <a:endParaRPr/>
          </a:p>
          <a:p>
            <a:pPr indent="-719999" lvl="2" marL="1511999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7200"/>
              <a:buChar char="›"/>
            </a:pPr>
            <a:r>
              <a:rPr lang="en-US">
                <a:solidFill>
                  <a:schemeClr val="lt1"/>
                </a:solidFill>
              </a:rPr>
              <a:t>Ranking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0" y="0"/>
            <a:ext cx="24480000" cy="1404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 txBox="1"/>
          <p:nvPr>
            <p:ph type="title"/>
          </p:nvPr>
        </p:nvSpPr>
        <p:spPr>
          <a:xfrm>
            <a:off x="1143000" y="762000"/>
            <a:ext cx="22131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Neural networks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5" name="Google Shape;3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810" y="5148782"/>
            <a:ext cx="3206403" cy="328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7209" y="4774105"/>
            <a:ext cx="3662397" cy="372620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3"/>
          <p:cNvSpPr/>
          <p:nvPr/>
        </p:nvSpPr>
        <p:spPr>
          <a:xfrm>
            <a:off x="2804810" y="9412026"/>
            <a:ext cx="2212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11046406" y="9412026"/>
            <a:ext cx="1983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Sound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18534805" y="9412026"/>
            <a:ext cx="1382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3"/>
          <p:cNvPicPr preferRelativeResize="0"/>
          <p:nvPr/>
        </p:nvPicPr>
        <p:blipFill rotWithShape="1">
          <a:blip r:embed="rId5">
            <a:alphaModFix/>
          </a:blip>
          <a:srcRect b="0" l="0" r="71017" t="0"/>
          <a:stretch/>
        </p:blipFill>
        <p:spPr>
          <a:xfrm>
            <a:off x="9401617" y="3903730"/>
            <a:ext cx="4953450" cy="54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1143000" y="762000"/>
            <a:ext cx="22131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NN + GB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17" name="Google Shape;317;p34"/>
          <p:cNvGrpSpPr/>
          <p:nvPr/>
        </p:nvGrpSpPr>
        <p:grpSpPr>
          <a:xfrm>
            <a:off x="2580607" y="5298236"/>
            <a:ext cx="7161900" cy="3873904"/>
            <a:chOff x="1454001" y="2976866"/>
            <a:chExt cx="7161900" cy="3873904"/>
          </a:xfrm>
        </p:grpSpPr>
        <p:sp>
          <p:nvSpPr>
            <p:cNvPr id="318" name="Google Shape;318;p34"/>
            <p:cNvSpPr txBox="1"/>
            <p:nvPr/>
          </p:nvSpPr>
          <p:spPr>
            <a:xfrm>
              <a:off x="1454001" y="6019770"/>
              <a:ext cx="7161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Neural networks</a:t>
              </a:r>
              <a:endPara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9" name="Google Shape;319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68394" y="2976866"/>
              <a:ext cx="2973083" cy="29730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0" name="Google Shape;320;p34"/>
          <p:cNvGrpSpPr/>
          <p:nvPr/>
        </p:nvGrpSpPr>
        <p:grpSpPr>
          <a:xfrm>
            <a:off x="14445736" y="5328428"/>
            <a:ext cx="5359200" cy="3843712"/>
            <a:chOff x="9234533" y="3007058"/>
            <a:chExt cx="5359200" cy="3843712"/>
          </a:xfrm>
        </p:grpSpPr>
        <p:sp>
          <p:nvSpPr>
            <p:cNvPr id="321" name="Google Shape;321;p34"/>
            <p:cNvSpPr txBox="1"/>
            <p:nvPr/>
          </p:nvSpPr>
          <p:spPr>
            <a:xfrm>
              <a:off x="9234533" y="6019770"/>
              <a:ext cx="5359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Gradient boosting</a:t>
              </a:r>
              <a:endPara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34"/>
            <p:cNvGrpSpPr/>
            <p:nvPr/>
          </p:nvGrpSpPr>
          <p:grpSpPr>
            <a:xfrm>
              <a:off x="10797989" y="3007058"/>
              <a:ext cx="2363129" cy="2860661"/>
              <a:chOff x="9788422" y="1646395"/>
              <a:chExt cx="7293609" cy="8829199"/>
            </a:xfrm>
          </p:grpSpPr>
          <p:cxnSp>
            <p:nvCxnSpPr>
              <p:cNvPr id="323" name="Google Shape;323;p34"/>
              <p:cNvCxnSpPr/>
              <p:nvPr/>
            </p:nvCxnSpPr>
            <p:spPr>
              <a:xfrm flipH="1" rot="10800000">
                <a:off x="10539746" y="2908591"/>
                <a:ext cx="1796400" cy="2369100"/>
              </a:xfrm>
              <a:prstGeom prst="straightConnector1">
                <a:avLst/>
              </a:prstGeom>
              <a:noFill/>
              <a:ln cap="rnd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34"/>
              <p:cNvCxnSpPr/>
              <p:nvPr/>
            </p:nvCxnSpPr>
            <p:spPr>
              <a:xfrm rot="10800000">
                <a:off x="12922750" y="2927800"/>
                <a:ext cx="1810200" cy="2368200"/>
              </a:xfrm>
              <a:prstGeom prst="straightConnector1">
                <a:avLst/>
              </a:prstGeom>
              <a:noFill/>
              <a:ln cap="rnd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5" name="Google Shape;325;p34"/>
              <p:cNvCxnSpPr/>
              <p:nvPr/>
            </p:nvCxnSpPr>
            <p:spPr>
              <a:xfrm rot="10800000">
                <a:off x="15236170" y="5974323"/>
                <a:ext cx="1044900" cy="1377900"/>
              </a:xfrm>
              <a:prstGeom prst="straightConnector1">
                <a:avLst/>
              </a:prstGeom>
              <a:noFill/>
              <a:ln cap="rnd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34"/>
              <p:cNvCxnSpPr/>
              <p:nvPr/>
            </p:nvCxnSpPr>
            <p:spPr>
              <a:xfrm flipH="1" rot="10800000">
                <a:off x="13787302" y="6000826"/>
                <a:ext cx="899700" cy="1351500"/>
              </a:xfrm>
              <a:prstGeom prst="straightConnector1">
                <a:avLst/>
              </a:prstGeom>
              <a:noFill/>
              <a:ln cap="rnd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p34"/>
              <p:cNvCxnSpPr/>
              <p:nvPr/>
            </p:nvCxnSpPr>
            <p:spPr>
              <a:xfrm rot="10800000">
                <a:off x="13787256" y="8114034"/>
                <a:ext cx="1056900" cy="1373400"/>
              </a:xfrm>
              <a:prstGeom prst="straightConnector1">
                <a:avLst/>
              </a:prstGeom>
              <a:noFill/>
              <a:ln cap="rnd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8" name="Google Shape;328;p34"/>
              <p:cNvCxnSpPr/>
              <p:nvPr/>
            </p:nvCxnSpPr>
            <p:spPr>
              <a:xfrm flipH="1" rot="10800000">
                <a:off x="12375318" y="8111814"/>
                <a:ext cx="899700" cy="1351500"/>
              </a:xfrm>
              <a:prstGeom prst="straightConnector1">
                <a:avLst/>
              </a:prstGeom>
              <a:noFill/>
              <a:ln cap="rnd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29" name="Google Shape;329;p34"/>
              <p:cNvSpPr/>
              <p:nvPr/>
            </p:nvSpPr>
            <p:spPr>
              <a:xfrm flipH="1" rot="-5400000">
                <a:off x="13056022" y="7284377"/>
                <a:ext cx="1080000" cy="1080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4"/>
              <p:cNvSpPr/>
              <p:nvPr/>
            </p:nvSpPr>
            <p:spPr>
              <a:xfrm flipH="1" rot="-5400000">
                <a:off x="16002031" y="7284377"/>
                <a:ext cx="1080000" cy="1080000"/>
              </a:xfrm>
              <a:prstGeom prst="ellipse">
                <a:avLst/>
              </a:prstGeom>
              <a:solidFill>
                <a:srgbClr val="002060"/>
              </a:solidFill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 flipH="1" rot="-5400000">
                <a:off x="14458561" y="5177482"/>
                <a:ext cx="1080000" cy="1080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4"/>
              <p:cNvSpPr/>
              <p:nvPr/>
            </p:nvSpPr>
            <p:spPr>
              <a:xfrm flipH="1" rot="-5400000">
                <a:off x="9788422" y="5177482"/>
                <a:ext cx="1080000" cy="1080000"/>
              </a:xfrm>
              <a:prstGeom prst="ellipse">
                <a:avLst/>
              </a:prstGeom>
              <a:solidFill>
                <a:srgbClr val="002060"/>
              </a:solidFill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4"/>
              <p:cNvSpPr/>
              <p:nvPr/>
            </p:nvSpPr>
            <p:spPr>
              <a:xfrm flipH="1" rot="-5400000">
                <a:off x="11639624" y="9395594"/>
                <a:ext cx="1080000" cy="1080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4"/>
              <p:cNvSpPr/>
              <p:nvPr/>
            </p:nvSpPr>
            <p:spPr>
              <a:xfrm flipH="1" rot="-5400000">
                <a:off x="14585606" y="9395594"/>
                <a:ext cx="1080000" cy="1080000"/>
              </a:xfrm>
              <a:prstGeom prst="ellipse">
                <a:avLst/>
              </a:prstGeom>
              <a:solidFill>
                <a:srgbClr val="002060"/>
              </a:solidFill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4"/>
              <p:cNvSpPr/>
              <p:nvPr/>
            </p:nvSpPr>
            <p:spPr>
              <a:xfrm flipH="1" rot="-5400000">
                <a:off x="11714488" y="1646395"/>
                <a:ext cx="1908300" cy="190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36" name="Google Shape;336;p34"/>
          <p:cNvCxnSpPr/>
          <p:nvPr/>
        </p:nvCxnSpPr>
        <p:spPr>
          <a:xfrm>
            <a:off x="11428006" y="8002412"/>
            <a:ext cx="1792800" cy="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37" name="Google Shape;337;p34"/>
          <p:cNvCxnSpPr/>
          <p:nvPr/>
        </p:nvCxnSpPr>
        <p:spPr>
          <a:xfrm>
            <a:off x="11428006" y="8384012"/>
            <a:ext cx="1792800" cy="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38" name="Google Shape;338;p34"/>
          <p:cNvCxnSpPr/>
          <p:nvPr/>
        </p:nvCxnSpPr>
        <p:spPr>
          <a:xfrm>
            <a:off x="11428006" y="7620812"/>
            <a:ext cx="1792800" cy="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/>
          <p:nvPr/>
        </p:nvSpPr>
        <p:spPr>
          <a:xfrm>
            <a:off x="-48811" y="-8"/>
            <a:ext cx="24480000" cy="1404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5"/>
          <p:cNvSpPr txBox="1"/>
          <p:nvPr>
            <p:ph type="title"/>
          </p:nvPr>
        </p:nvSpPr>
        <p:spPr>
          <a:xfrm>
            <a:off x="1143000" y="762000"/>
            <a:ext cx="22131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NN + GB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45" name="Google Shape;3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5762" y="3700625"/>
            <a:ext cx="13389176" cy="81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350" y="8388250"/>
            <a:ext cx="7481298" cy="555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4188" y="2676674"/>
            <a:ext cx="7545626" cy="5308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