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0"/>
  </p:notesMasterIdLst>
  <p:sldIdLst>
    <p:sldId id="256" r:id="rId4"/>
    <p:sldId id="257" r:id="rId5"/>
    <p:sldId id="258" r:id="rId6"/>
    <p:sldId id="268" r:id="rId7"/>
    <p:sldId id="259" r:id="rId8"/>
    <p:sldId id="261" r:id="rId9"/>
    <p:sldId id="264" r:id="rId10"/>
    <p:sldId id="265" r:id="rId11"/>
    <p:sldId id="269" r:id="rId12"/>
    <p:sldId id="271" r:id="rId13"/>
    <p:sldId id="272" r:id="rId14"/>
    <p:sldId id="270" r:id="rId15"/>
    <p:sldId id="274" r:id="rId16"/>
    <p:sldId id="275" r:id="rId17"/>
    <p:sldId id="277" r:id="rId18"/>
    <p:sldId id="278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BD1A9-70D6-49C2-B1B0-0943606B1CCC}" type="datetimeFigureOut">
              <a:rPr lang="fr-FR" smtClean="0"/>
              <a:t>18/09/2017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3AE12-EE51-4D13-BF9E-A6D9E37A3C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862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3AE12-EE51-4D13-BF9E-A6D9E37A3C7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815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3AE12-EE51-4D13-BF9E-A6D9E37A3C7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775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CC05-5A69-4509-9250-0DD70118EACE}" type="datetimeFigureOut">
              <a:rPr lang="fr-FR" smtClean="0"/>
              <a:t>18/09/2017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98D7-6D94-47B4-A77E-B8F109ABF8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10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CC05-5A69-4509-9250-0DD70118EACE}" type="datetimeFigureOut">
              <a:rPr lang="fr-FR" smtClean="0"/>
              <a:t>18/09/2017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98D7-6D94-47B4-A77E-B8F109ABF8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04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CC05-5A69-4509-9250-0DD70118EACE}" type="datetimeFigureOut">
              <a:rPr lang="fr-FR" smtClean="0"/>
              <a:t>18/09/2017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98D7-6D94-47B4-A77E-B8F109ABF8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475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18/09/2017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549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18/09/2017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77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18/09/2017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503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18/09/2017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325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18/09/2017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856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18/09/2017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302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18/09/2017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2028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18/09/2017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56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CC05-5A69-4509-9250-0DD70118EACE}" type="datetimeFigureOut">
              <a:rPr lang="fr-FR" smtClean="0"/>
              <a:t>18/09/2017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98D7-6D94-47B4-A77E-B8F109ABF8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719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18/09/2017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2114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18/09/2017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6353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18/09/2017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0149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18/09/2017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8447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18/09/2017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8861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18/09/2017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6199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18/09/2017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834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18/09/2017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6920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18/09/2017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1689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18/09/2017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78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CC05-5A69-4509-9250-0DD70118EACE}" type="datetimeFigureOut">
              <a:rPr lang="fr-FR" smtClean="0"/>
              <a:t>18/09/2017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98D7-6D94-47B4-A77E-B8F109ABF8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5210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18/09/2017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4875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18/09/2017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9833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18/09/2017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3595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18/09/2017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43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CC05-5A69-4509-9250-0DD70118EACE}" type="datetimeFigureOut">
              <a:rPr lang="fr-FR" smtClean="0"/>
              <a:t>18/09/2017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98D7-6D94-47B4-A77E-B8F109ABF8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10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CC05-5A69-4509-9250-0DD70118EACE}" type="datetimeFigureOut">
              <a:rPr lang="fr-FR" smtClean="0"/>
              <a:t>18/09/2017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98D7-6D94-47B4-A77E-B8F109ABF8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17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CC05-5A69-4509-9250-0DD70118EACE}" type="datetimeFigureOut">
              <a:rPr lang="fr-FR" smtClean="0"/>
              <a:t>18/09/2017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98D7-6D94-47B4-A77E-B8F109ABF8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28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CC05-5A69-4509-9250-0DD70118EACE}" type="datetimeFigureOut">
              <a:rPr lang="fr-FR" smtClean="0"/>
              <a:t>18/09/2017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98D7-6D94-47B4-A77E-B8F109ABF8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90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CC05-5A69-4509-9250-0DD70118EACE}" type="datetimeFigureOut">
              <a:rPr lang="fr-FR" smtClean="0"/>
              <a:t>18/09/2017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98D7-6D94-47B4-A77E-B8F109ABF8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3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CC05-5A69-4509-9250-0DD70118EACE}" type="datetimeFigureOut">
              <a:rPr lang="fr-FR" smtClean="0"/>
              <a:t>18/09/2017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98D7-6D94-47B4-A77E-B8F109ABF8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1531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5CC05-5A69-4509-9250-0DD70118EACE}" type="datetimeFigureOut">
              <a:rPr lang="fr-FR" smtClean="0"/>
              <a:t>18/09/2017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A98D7-6D94-47B4-A77E-B8F109ABF8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90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18/09/2017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92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18/09/2017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79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kar" panose="02000000000000000000" pitchFamily="50" charset="0"/>
              </a:rPr>
              <a:t>Metodologías Agiles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884362"/>
          </a:xfrm>
        </p:spPr>
        <p:txBody>
          <a:bodyPr>
            <a:normAutofit fontScale="92500" lnSpcReduction="20000"/>
          </a:bodyPr>
          <a:lstStyle/>
          <a:p>
            <a:endParaRPr lang="es-CO" dirty="0" smtClean="0"/>
          </a:p>
          <a:p>
            <a:endParaRPr lang="es-CO" dirty="0"/>
          </a:p>
          <a:p>
            <a:endParaRPr lang="es-CO" dirty="0" smtClean="0"/>
          </a:p>
          <a:p>
            <a:pPr algn="r"/>
            <a:r>
              <a:rPr lang="es-CO" dirty="0" smtClean="0">
                <a:latin typeface="Dekar" panose="02000000000000000000" pitchFamily="50" charset="0"/>
              </a:rPr>
              <a:t>Daniel Buitrago</a:t>
            </a:r>
          </a:p>
          <a:p>
            <a:pPr algn="r"/>
            <a:r>
              <a:rPr lang="es-CO" dirty="0" smtClean="0">
                <a:latin typeface="Dekar" panose="02000000000000000000" pitchFamily="50" charset="0"/>
              </a:rPr>
              <a:t>Sept, 2017</a:t>
            </a:r>
            <a:endParaRPr lang="fr-FR" dirty="0">
              <a:latin typeface="Dekar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06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Scrum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>
                <a:latin typeface="+mj-lt"/>
              </a:rPr>
              <a:t>Características especificas de Scrum:</a:t>
            </a:r>
          </a:p>
          <a:p>
            <a:pPr marL="0" indent="0">
              <a:buNone/>
            </a:pPr>
            <a:endParaRPr lang="es-CO" dirty="0">
              <a:latin typeface="+mj-lt"/>
            </a:endParaRPr>
          </a:p>
          <a:p>
            <a:pPr marL="457200" lvl="1" indent="0">
              <a:buNone/>
            </a:pPr>
            <a:r>
              <a:rPr lang="es-CO" dirty="0" smtClean="0">
                <a:latin typeface="+mj-lt"/>
              </a:rPr>
              <a:t>1. Una de las </a:t>
            </a:r>
            <a:r>
              <a:rPr lang="es-CO" dirty="0" smtClean="0">
                <a:latin typeface="+mj-lt"/>
              </a:rPr>
              <a:t>bases, </a:t>
            </a:r>
            <a:r>
              <a:rPr lang="es-CO" dirty="0" smtClean="0">
                <a:latin typeface="+mj-lt"/>
              </a:rPr>
              <a:t>es el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ciclo de vida iterativo e incremental</a:t>
            </a:r>
            <a:r>
              <a:rPr lang="es-CO" dirty="0" smtClean="0">
                <a:latin typeface="+mj-lt"/>
              </a:rPr>
              <a:t>. El ciclo de vida iterativo o incremental es aquel en </a:t>
            </a:r>
            <a:r>
              <a:rPr lang="es-CO" dirty="0" smtClean="0">
                <a:latin typeface="+mj-lt"/>
              </a:rPr>
              <a:t>el que </a:t>
            </a:r>
            <a:r>
              <a:rPr lang="es-CO" dirty="0" smtClean="0">
                <a:latin typeface="+mj-lt"/>
              </a:rPr>
              <a:t>se va liberando el producto en pares, periódicamente, iterativamente, poco a poco y además, cada entrega es el incremento de funcionalidad respecto a la </a:t>
            </a:r>
            <a:r>
              <a:rPr lang="es-CO" dirty="0" smtClean="0">
                <a:latin typeface="+mj-lt"/>
              </a:rPr>
              <a:t>anterior.</a:t>
            </a:r>
            <a:endParaRPr lang="es-CO" dirty="0" smtClean="0">
              <a:latin typeface="+mj-lt"/>
            </a:endParaRPr>
          </a:p>
          <a:p>
            <a:pPr marL="0" indent="0">
              <a:buNone/>
            </a:pP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673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Scrum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CO" dirty="0" smtClean="0">
                <a:latin typeface="+mj-lt"/>
              </a:rPr>
              <a:t>2. El segundo pilar mas importante de Scrum son las revisiones. Su importancia reside en que las reuniones son la base para lograr transparencia y comunicación, y posibilitan algo característico en un equipo ágil:</a:t>
            </a:r>
          </a:p>
          <a:p>
            <a:pPr marL="0" indent="0">
              <a:buNone/>
            </a:pPr>
            <a:endParaRPr lang="es-CO" dirty="0" smtClean="0">
              <a:latin typeface="+mj-lt"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s-CO" dirty="0" smtClean="0">
                <a:solidFill>
                  <a:srgbClr val="C00000"/>
                </a:solidFill>
                <a:latin typeface="+mj-lt"/>
              </a:rPr>
              <a:t>Reunión de planificación del sprint</a:t>
            </a:r>
            <a:r>
              <a:rPr lang="es-CO" dirty="0" smtClean="0">
                <a:latin typeface="+mj-lt"/>
              </a:rPr>
              <a:t>. Al principio de cada sprint, para decidir que se va a realizar en ese sprint.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s-CO" dirty="0" smtClean="0">
                <a:solidFill>
                  <a:srgbClr val="C00000"/>
                </a:solidFill>
                <a:latin typeface="+mj-lt"/>
              </a:rPr>
              <a:t>Reunión diaria</a:t>
            </a:r>
            <a:r>
              <a:rPr lang="es-CO" dirty="0" smtClean="0">
                <a:latin typeface="+mj-lt"/>
              </a:rPr>
              <a:t>. Máximo 15 minutos. Se </a:t>
            </a:r>
            <a:r>
              <a:rPr lang="es-CO" dirty="0" smtClean="0">
                <a:latin typeface="+mj-lt"/>
              </a:rPr>
              <a:t>trata: </a:t>
            </a:r>
            <a:r>
              <a:rPr lang="es-CO" dirty="0" smtClean="0">
                <a:latin typeface="+mj-lt"/>
              </a:rPr>
              <a:t>que se hizo ayer, que vas a hacer hoy y que problemas </a:t>
            </a:r>
            <a:r>
              <a:rPr lang="es-CO" dirty="0" smtClean="0">
                <a:latin typeface="+mj-lt"/>
              </a:rPr>
              <a:t>se </a:t>
            </a:r>
            <a:r>
              <a:rPr lang="es-CO" dirty="0" smtClean="0">
                <a:latin typeface="+mj-lt"/>
              </a:rPr>
              <a:t>han encontrado.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s-CO" dirty="0" smtClean="0">
                <a:solidFill>
                  <a:srgbClr val="C00000"/>
                </a:solidFill>
                <a:latin typeface="+mj-lt"/>
              </a:rPr>
              <a:t>Reunión de revisiones del Sprint</a:t>
            </a:r>
            <a:r>
              <a:rPr lang="es-CO" dirty="0" smtClean="0">
                <a:latin typeface="+mj-lt"/>
              </a:rPr>
              <a:t>. Al final de cada sprint, se trata que </a:t>
            </a:r>
            <a:r>
              <a:rPr lang="es-CO" dirty="0" smtClean="0">
                <a:latin typeface="+mj-lt"/>
              </a:rPr>
              <a:t>se ha </a:t>
            </a:r>
            <a:r>
              <a:rPr lang="es-CO" dirty="0" smtClean="0">
                <a:latin typeface="+mj-lt"/>
              </a:rPr>
              <a:t>completado y que no.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s-CO" dirty="0" smtClean="0">
                <a:solidFill>
                  <a:srgbClr val="C00000"/>
                </a:solidFill>
                <a:latin typeface="+mj-lt"/>
              </a:rPr>
              <a:t>Retrospectiva del Sprint</a:t>
            </a:r>
            <a:r>
              <a:rPr lang="es-CO" dirty="0" smtClean="0">
                <a:latin typeface="+mj-lt"/>
              </a:rPr>
              <a:t>. También al final del sprint, y sirve para que los implicados den sus impresiones sobre </a:t>
            </a:r>
            <a:r>
              <a:rPr lang="es-CO" dirty="0" smtClean="0">
                <a:latin typeface="+mj-lt"/>
              </a:rPr>
              <a:t>el </a:t>
            </a:r>
            <a:r>
              <a:rPr lang="es-CO" dirty="0" smtClean="0">
                <a:latin typeface="+mj-lt"/>
              </a:rPr>
              <a:t>sprint y se utiliza para la mejora del proceso.</a:t>
            </a:r>
          </a:p>
          <a:p>
            <a:pPr marL="0" indent="0">
              <a:buNone/>
            </a:pP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246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541" y="972675"/>
            <a:ext cx="8544423" cy="46534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35201" y="5173783"/>
            <a:ext cx="169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C00000"/>
                </a:solidFill>
              </a:rPr>
              <a:t>Product </a:t>
            </a:r>
            <a:r>
              <a:rPr lang="es-CO" dirty="0">
                <a:solidFill>
                  <a:srgbClr val="C00000"/>
                </a:solidFill>
              </a:rPr>
              <a:t>B</a:t>
            </a:r>
            <a:r>
              <a:rPr lang="es-CO" dirty="0" smtClean="0">
                <a:solidFill>
                  <a:srgbClr val="C00000"/>
                </a:solidFill>
              </a:rPr>
              <a:t>acklog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5910" y="5173783"/>
            <a:ext cx="155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C00000"/>
                </a:solidFill>
              </a:rPr>
              <a:t>Sprint </a:t>
            </a:r>
            <a:r>
              <a:rPr lang="es-CO" dirty="0">
                <a:solidFill>
                  <a:srgbClr val="C00000"/>
                </a:solidFill>
              </a:rPr>
              <a:t>B</a:t>
            </a:r>
            <a:r>
              <a:rPr lang="es-CO" dirty="0" smtClean="0">
                <a:solidFill>
                  <a:srgbClr val="C00000"/>
                </a:solidFill>
              </a:rPr>
              <a:t>acklog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139" y="1871783"/>
            <a:ext cx="155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C00000"/>
                </a:solidFill>
              </a:rPr>
              <a:t>Daily stand-up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38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Extrem </a:t>
            </a:r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programing (XP)</a:t>
            </a:r>
            <a:endParaRPr lang="fr-FR" sz="3600" dirty="0">
              <a:solidFill>
                <a:srgbClr val="C00000"/>
              </a:solidFill>
              <a:latin typeface="Dekar" panose="02000000000000000000" pitchFamily="5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574800"/>
            <a:ext cx="10515600" cy="4602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CO" dirty="0" smtClean="0">
              <a:latin typeface="+mj-lt"/>
            </a:endParaRPr>
          </a:p>
          <a:p>
            <a:pPr marL="0" indent="0">
              <a:buNone/>
            </a:pPr>
            <a:endParaRPr lang="es-CO" dirty="0" smtClean="0">
              <a:latin typeface="+mj-lt"/>
            </a:endParaRPr>
          </a:p>
          <a:p>
            <a:pPr marL="0" indent="0" algn="ctr">
              <a:buNone/>
            </a:pPr>
            <a:r>
              <a:rPr lang="es-CO" dirty="0" smtClean="0">
                <a:latin typeface="+mj-lt"/>
              </a:rPr>
              <a:t>XP se basa en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retroalimentación </a:t>
            </a:r>
            <a:r>
              <a:rPr lang="es-CO" dirty="0" smtClean="0">
                <a:latin typeface="+mj-lt"/>
              </a:rPr>
              <a:t>continua entre cliente y el equipo de desarrollo. XP es especialmente adecuada para proyectos con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requisitos imprecisos y muy cambiantes</a:t>
            </a:r>
            <a:r>
              <a:rPr lang="es-CO" dirty="0" smtClean="0">
                <a:latin typeface="+mj-lt"/>
              </a:rPr>
              <a:t>.</a:t>
            </a:r>
          </a:p>
          <a:p>
            <a:pPr marL="0" indent="0">
              <a:buNone/>
            </a:pP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186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Extrem </a:t>
            </a:r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programing</a:t>
            </a:r>
            <a:endParaRPr lang="fr-FR" dirty="0">
              <a:solidFill>
                <a:srgbClr val="C00000"/>
              </a:solidFill>
              <a:latin typeface="Dekar" panose="02000000000000000000" pitchFamily="5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574800"/>
            <a:ext cx="10515600" cy="460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 smtClean="0">
                <a:latin typeface="+mj-lt"/>
              </a:rPr>
              <a:t>Características especificas XP</a:t>
            </a:r>
            <a:r>
              <a:rPr lang="es-CO" dirty="0" smtClean="0">
                <a:latin typeface="+mj-lt"/>
              </a:rPr>
              <a:t>:</a:t>
            </a:r>
          </a:p>
          <a:p>
            <a:pPr marL="0" indent="0">
              <a:buNone/>
            </a:pPr>
            <a:endParaRPr lang="es-CO" dirty="0" smtClean="0">
              <a:latin typeface="+mj-l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CO" dirty="0" smtClean="0">
                <a:latin typeface="+mj-lt"/>
              </a:rPr>
              <a:t>Se valora al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individuo y las interacciones </a:t>
            </a:r>
            <a:r>
              <a:rPr lang="es-CO" dirty="0" smtClean="0">
                <a:latin typeface="+mj-lt"/>
              </a:rPr>
              <a:t>del equipo de desarrollo sobre el proceso y las herramientas. La gente es el principal factor de éxito de un proyecto de software.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CO" dirty="0" smtClean="0">
                <a:latin typeface="+mj-lt"/>
              </a:rPr>
              <a:t>Desarrollar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software que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funciona </a:t>
            </a:r>
            <a:r>
              <a:rPr lang="es-CO" dirty="0" smtClean="0">
                <a:latin typeface="+mj-lt"/>
              </a:rPr>
              <a:t>más </a:t>
            </a:r>
            <a:r>
              <a:rPr lang="es-CO" dirty="0" smtClean="0">
                <a:latin typeface="+mj-lt"/>
              </a:rPr>
              <a:t>que conseguir una buena documentación.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CO" dirty="0" smtClean="0">
                <a:latin typeface="+mj-lt"/>
              </a:rPr>
              <a:t>La colaboración con el cliente. Se propone que exista una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interacción constante </a:t>
            </a:r>
            <a:r>
              <a:rPr lang="es-CO" dirty="0" smtClean="0">
                <a:latin typeface="+mj-lt"/>
              </a:rPr>
              <a:t>ente el cliente y el equipo de desarrollo.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CO" dirty="0" smtClean="0">
                <a:latin typeface="+mj-lt"/>
              </a:rPr>
              <a:t>Responder a los cambios. La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habilidad de responder a los cambios </a:t>
            </a:r>
            <a:r>
              <a:rPr lang="es-CO" dirty="0" smtClean="0">
                <a:latin typeface="+mj-lt"/>
              </a:rPr>
              <a:t>que pueden surgir a lo largo del proyecto determina también el éxito o fracaso del mismo. La planificación no debe ser estricta sino flexible y abierta.</a:t>
            </a:r>
          </a:p>
          <a:p>
            <a:pPr marL="514350" indent="-514350">
              <a:buFont typeface="+mj-lt"/>
              <a:buAutoNum type="arabicPeriod"/>
            </a:pPr>
            <a:endParaRPr lang="es-CO" dirty="0" smtClean="0">
              <a:latin typeface="+mj-lt"/>
            </a:endParaRPr>
          </a:p>
          <a:p>
            <a:pPr marL="0" indent="0">
              <a:buNone/>
            </a:pPr>
            <a:endParaRPr lang="es-CO" dirty="0" smtClean="0">
              <a:latin typeface="+mj-lt"/>
            </a:endParaRPr>
          </a:p>
          <a:p>
            <a:pPr marL="0" indent="0">
              <a:buNone/>
            </a:pP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95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Kanban</a:t>
            </a:r>
            <a:endParaRPr lang="fr-FR" dirty="0">
              <a:solidFill>
                <a:srgbClr val="C00000"/>
              </a:solidFill>
              <a:latin typeface="Dekar" panose="02000000000000000000" pitchFamily="5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574800"/>
            <a:ext cx="10515600" cy="460216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s-CO" dirty="0" smtClean="0">
                <a:solidFill>
                  <a:srgbClr val="C00000"/>
                </a:solidFill>
                <a:latin typeface="+mj-lt"/>
              </a:rPr>
              <a:t>Kanban</a:t>
            </a:r>
            <a:r>
              <a:rPr lang="es-CO" dirty="0" smtClean="0">
                <a:latin typeface="+mj-lt"/>
              </a:rPr>
              <a:t> </a:t>
            </a:r>
            <a:r>
              <a:rPr lang="es-CO" dirty="0" smtClean="0">
                <a:latin typeface="+mj-lt"/>
              </a:rPr>
              <a:t>es una palabra japonesa que significa “</a:t>
            </a:r>
            <a:r>
              <a:rPr lang="es-CO" i="1" dirty="0" smtClean="0">
                <a:latin typeface="+mj-lt"/>
              </a:rPr>
              <a:t>tarjetas visuales</a:t>
            </a:r>
            <a:r>
              <a:rPr lang="es-CO" dirty="0" smtClean="0">
                <a:latin typeface="+mj-lt"/>
              </a:rPr>
              <a:t>”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s-CO" dirty="0" smtClean="0">
                <a:latin typeface="+mj-lt"/>
              </a:rPr>
              <a:t> (kan: visual, ban: tarjeta</a:t>
            </a:r>
            <a:r>
              <a:rPr lang="es-CO" dirty="0" smtClean="0">
                <a:latin typeface="+mj-lt"/>
              </a:rPr>
              <a:t>).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s-CO" dirty="0" smtClean="0">
              <a:latin typeface="+mj-lt"/>
            </a:endParaRPr>
          </a:p>
          <a:p>
            <a:pPr marL="0" indent="0" algn="ctr">
              <a:buNone/>
            </a:pPr>
            <a:r>
              <a:rPr lang="es-CO" dirty="0" smtClean="0">
                <a:latin typeface="+mj-lt"/>
              </a:rPr>
              <a:t>Esta </a:t>
            </a:r>
            <a:r>
              <a:rPr lang="es-CO" dirty="0" smtClean="0">
                <a:latin typeface="+mj-lt"/>
              </a:rPr>
              <a:t>técnica se creo en Toyota, y se utiliza para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controlar el avance</a:t>
            </a:r>
          </a:p>
          <a:p>
            <a:pPr marL="0" indent="0" algn="ctr">
              <a:buNone/>
            </a:pPr>
            <a:r>
              <a:rPr lang="es-CO" dirty="0" smtClean="0">
                <a:latin typeface="+mj-lt"/>
              </a:rPr>
              <a:t>del trabajo, en el contexto de una línea de producción.</a:t>
            </a:r>
          </a:p>
          <a:p>
            <a:pPr marL="0" indent="0" algn="ctr">
              <a:buNone/>
            </a:pPr>
            <a:endParaRPr lang="es-CO" dirty="0">
              <a:latin typeface="+mj-lt"/>
            </a:endParaRPr>
          </a:p>
          <a:p>
            <a:pPr marL="0" indent="0" algn="ctr">
              <a:buNone/>
            </a:pPr>
            <a:r>
              <a:rPr lang="es-CO" dirty="0" smtClean="0">
                <a:latin typeface="+mj-lt"/>
              </a:rPr>
              <a:t>Actualmente se aplica a la gestión de proyectos de </a:t>
            </a:r>
            <a:r>
              <a:rPr lang="es-CO" dirty="0" smtClean="0">
                <a:latin typeface="+mj-lt"/>
              </a:rPr>
              <a:t>software.</a:t>
            </a:r>
            <a:endParaRPr lang="es-CO" dirty="0" smtClean="0">
              <a:latin typeface="+mj-lt"/>
            </a:endParaRPr>
          </a:p>
          <a:p>
            <a:pPr marL="0" indent="0">
              <a:buNone/>
            </a:pP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579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155" y="1257300"/>
            <a:ext cx="7751445" cy="4223544"/>
          </a:xfrm>
        </p:spPr>
      </p:pic>
    </p:spTree>
    <p:extLst>
      <p:ext uri="{BB962C8B-B14F-4D97-AF65-F5344CB8AC3E}">
        <p14:creationId xmlns:p14="http://schemas.microsoft.com/office/powerpoint/2010/main" val="271137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Que son las metodologías ágiles?</a:t>
            </a:r>
            <a:endParaRPr lang="fr-FR" dirty="0">
              <a:solidFill>
                <a:srgbClr val="C00000"/>
              </a:solidFill>
              <a:latin typeface="Dekar" panose="02000000000000000000" pitchFamily="50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CO" dirty="0" smtClean="0"/>
          </a:p>
          <a:p>
            <a:pPr marL="0" indent="0" algn="ctr">
              <a:buNone/>
            </a:pPr>
            <a:r>
              <a:rPr lang="es-CO" dirty="0" smtClean="0">
                <a:latin typeface="+mj-lt"/>
              </a:rPr>
              <a:t>Son una serie de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técnicas</a:t>
            </a:r>
            <a:r>
              <a:rPr lang="es-CO" dirty="0" smtClean="0">
                <a:latin typeface="+mj-lt"/>
              </a:rPr>
              <a:t> para la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gestión de proyectos </a:t>
            </a:r>
            <a:r>
              <a:rPr lang="es-CO" dirty="0" smtClean="0">
                <a:latin typeface="+mj-lt"/>
              </a:rPr>
              <a:t>que nacen como complemento a los métodos clásicos de gestión.</a:t>
            </a:r>
          </a:p>
          <a:p>
            <a:pPr marL="0" indent="0" algn="ctr">
              <a:buNone/>
            </a:pPr>
            <a:endParaRPr lang="es-CO" dirty="0">
              <a:latin typeface="+mj-lt"/>
            </a:endParaRPr>
          </a:p>
          <a:p>
            <a:pPr marL="0" indent="0" algn="ctr">
              <a:buNone/>
            </a:pPr>
            <a:r>
              <a:rPr lang="es-CO" dirty="0" smtClean="0">
                <a:latin typeface="+mj-lt"/>
              </a:rPr>
              <a:t>Aunque surgieron en el ámbito del desarrollo de software, también han sido tomas para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otros tipos de industria</a:t>
            </a:r>
            <a:r>
              <a:rPr lang="es-CO" dirty="0" smtClean="0">
                <a:latin typeface="+mj-lt"/>
              </a:rPr>
              <a:t>.</a:t>
            </a: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671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es-CO" dirty="0" smtClean="0"/>
          </a:p>
          <a:p>
            <a:pPr marL="0" indent="0" algn="ctr">
              <a:buNone/>
            </a:pPr>
            <a:endParaRPr lang="es-CO" dirty="0" smtClean="0">
              <a:latin typeface="+mj-lt"/>
            </a:endParaRPr>
          </a:p>
          <a:p>
            <a:pPr marL="0" indent="0" algn="ctr">
              <a:buNone/>
            </a:pPr>
            <a:r>
              <a:rPr lang="es-CO" dirty="0" smtClean="0">
                <a:latin typeface="+mj-lt"/>
              </a:rPr>
              <a:t>El </a:t>
            </a:r>
            <a:r>
              <a:rPr lang="es-CO" dirty="0" smtClean="0">
                <a:latin typeface="+mj-lt"/>
              </a:rPr>
              <a:t>enfoque ágil tiene la ventaja de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reducir el costo </a:t>
            </a:r>
            <a:r>
              <a:rPr lang="es-CO" dirty="0" smtClean="0">
                <a:latin typeface="+mj-lt"/>
              </a:rPr>
              <a:t>del </a:t>
            </a:r>
          </a:p>
          <a:p>
            <a:pPr marL="0" indent="0" algn="ctr">
              <a:buNone/>
            </a:pPr>
            <a:r>
              <a:rPr lang="es-CO" dirty="0" smtClean="0">
                <a:latin typeface="+mj-lt"/>
              </a:rPr>
              <a:t>cambio a través de todo el proceso de </a:t>
            </a:r>
            <a:r>
              <a:rPr lang="es-CO" dirty="0" smtClean="0">
                <a:latin typeface="+mj-lt"/>
              </a:rPr>
              <a:t>desarrollo.</a:t>
            </a:r>
            <a:endParaRPr lang="es-CO" dirty="0" smtClean="0">
              <a:latin typeface="+mj-lt"/>
            </a:endParaRPr>
          </a:p>
          <a:p>
            <a:pPr marL="0" indent="0" algn="ctr">
              <a:buNone/>
            </a:pPr>
            <a:endParaRPr lang="es-CO" dirty="0">
              <a:latin typeface="+mj-lt"/>
            </a:endParaRPr>
          </a:p>
          <a:p>
            <a:pPr marL="0" indent="0" algn="ctr">
              <a:buNone/>
            </a:pPr>
            <a:r>
              <a:rPr lang="es-CO" dirty="0" smtClean="0">
                <a:latin typeface="+mj-lt"/>
              </a:rPr>
              <a:t>Se trabaja realizando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entregas parciales </a:t>
            </a:r>
            <a:r>
              <a:rPr lang="es-CO" dirty="0" smtClean="0">
                <a:latin typeface="+mj-lt"/>
              </a:rPr>
              <a:t>funcionales</a:t>
            </a:r>
            <a:r>
              <a:rPr lang="es-CO" dirty="0" smtClean="0"/>
              <a:t> </a:t>
            </a:r>
            <a:r>
              <a:rPr lang="es-CO" dirty="0" smtClean="0">
                <a:latin typeface="+mj-lt"/>
              </a:rPr>
              <a:t>del producto. </a:t>
            </a:r>
            <a:endParaRPr lang="es-CO" dirty="0" smtClean="0">
              <a:latin typeface="+mj-lt"/>
            </a:endParaRPr>
          </a:p>
          <a:p>
            <a:pPr marL="0" indent="0" algn="ctr">
              <a:buNone/>
            </a:pPr>
            <a:endParaRPr lang="es-CO" dirty="0">
              <a:latin typeface="+mj-lt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s-CO" dirty="0" smtClean="0">
                <a:latin typeface="+mj-lt"/>
              </a:rPr>
              <a:t>La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continua interacción </a:t>
            </a:r>
            <a:r>
              <a:rPr lang="es-CO" dirty="0" smtClean="0">
                <a:latin typeface="+mj-lt"/>
              </a:rPr>
              <a:t>entre los desarrolladores y los clientes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s-CO" dirty="0" smtClean="0">
                <a:latin typeface="+mj-lt"/>
              </a:rPr>
              <a:t>tienen como objetivo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asegurar </a:t>
            </a:r>
            <a:r>
              <a:rPr lang="es-CO" dirty="0" smtClean="0">
                <a:latin typeface="+mj-lt"/>
              </a:rPr>
              <a:t>que el producto final sea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s-CO" dirty="0" smtClean="0">
                <a:latin typeface="+mj-lt"/>
              </a:rPr>
              <a:t>exactamente lo que el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cliente quiere y necesita</a:t>
            </a:r>
            <a:r>
              <a:rPr lang="es-CO" dirty="0" smtClean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217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es-CO" dirty="0" smtClean="0"/>
          </a:p>
          <a:p>
            <a:endParaRPr lang="es-CO" dirty="0" smtClean="0"/>
          </a:p>
          <a:p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 algn="ctr">
              <a:buNone/>
            </a:pPr>
            <a:r>
              <a:rPr lang="es-CO" dirty="0" smtClean="0">
                <a:latin typeface="+mj-lt"/>
              </a:rPr>
              <a:t>Las metodologías agiles permiten rentabilizar las inversiones mas </a:t>
            </a:r>
            <a:r>
              <a:rPr lang="es-CO" dirty="0" smtClean="0">
                <a:latin typeface="+mj-lt"/>
              </a:rPr>
              <a:t>rápidamente gracias </a:t>
            </a:r>
            <a:r>
              <a:rPr lang="es-CO" dirty="0" smtClean="0">
                <a:latin typeface="+mj-lt"/>
              </a:rPr>
              <a:t>a la realización de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entregas tempranas </a:t>
            </a:r>
            <a:r>
              <a:rPr lang="es-CO" dirty="0" smtClean="0">
                <a:latin typeface="+mj-lt"/>
              </a:rPr>
              <a:t>al </a:t>
            </a:r>
            <a:r>
              <a:rPr lang="es-CO" dirty="0" smtClean="0">
                <a:latin typeface="+mj-lt"/>
              </a:rPr>
              <a:t>cliente teniendo </a:t>
            </a:r>
            <a:r>
              <a:rPr lang="es-CO" dirty="0" smtClean="0">
                <a:latin typeface="+mj-lt"/>
              </a:rPr>
              <a:t>rápido acceso a aquellas funcionalidades que en verdad aportan </a:t>
            </a:r>
            <a:r>
              <a:rPr lang="es-CO" dirty="0" smtClean="0">
                <a:latin typeface="+mj-lt"/>
              </a:rPr>
              <a:t>valor, </a:t>
            </a:r>
            <a:r>
              <a:rPr lang="es-CO" dirty="0" smtClean="0">
                <a:latin typeface="+mj-lt"/>
              </a:rPr>
              <a:t>acelerando el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retorno de la inversión</a:t>
            </a:r>
            <a:r>
              <a:rPr lang="es-CO" dirty="0" smtClean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362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es-CO" dirty="0" smtClean="0"/>
          </a:p>
          <a:p>
            <a:pPr marL="0" indent="0" algn="ctr">
              <a:buNone/>
            </a:pPr>
            <a:r>
              <a:rPr lang="es-CO" dirty="0" smtClean="0">
                <a:latin typeface="+mj-lt"/>
              </a:rPr>
              <a:t>Para </a:t>
            </a:r>
            <a:r>
              <a:rPr lang="es-CO" dirty="0" smtClean="0">
                <a:latin typeface="+mj-lt"/>
              </a:rPr>
              <a:t>que una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metodología</a:t>
            </a:r>
            <a:r>
              <a:rPr lang="es-CO" dirty="0" smtClean="0">
                <a:latin typeface="+mj-lt"/>
              </a:rPr>
              <a:t> pueda ser considerada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ágil</a:t>
            </a:r>
          </a:p>
          <a:p>
            <a:pPr marL="0" indent="0" algn="ctr">
              <a:buNone/>
            </a:pPr>
            <a:r>
              <a:rPr lang="es-CO" dirty="0" smtClean="0">
                <a:latin typeface="+mj-lt"/>
              </a:rPr>
              <a:t>debe cumplir con los </a:t>
            </a:r>
            <a:r>
              <a:rPr lang="es-CO" dirty="0" smtClean="0">
                <a:latin typeface="+mj-lt"/>
              </a:rPr>
              <a:t>4 postulados </a:t>
            </a:r>
            <a:r>
              <a:rPr lang="es-CO" dirty="0" smtClean="0">
                <a:latin typeface="+mj-lt"/>
              </a:rPr>
              <a:t>del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manifiesto </a:t>
            </a:r>
            <a:r>
              <a:rPr lang="es-CO" dirty="0">
                <a:solidFill>
                  <a:srgbClr val="C00000"/>
                </a:solidFill>
                <a:latin typeface="+mj-lt"/>
              </a:rPr>
              <a:t>á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gil </a:t>
            </a:r>
            <a:endParaRPr lang="es-CO" dirty="0" smtClean="0">
              <a:solidFill>
                <a:srgbClr val="C00000"/>
              </a:solidFill>
              <a:latin typeface="+mj-lt"/>
            </a:endParaRPr>
          </a:p>
          <a:p>
            <a:pPr marL="0" indent="0" algn="ctr">
              <a:buNone/>
            </a:pPr>
            <a:endParaRPr lang="es-CO" dirty="0" smtClean="0">
              <a:solidFill>
                <a:srgbClr val="C00000"/>
              </a:solidFill>
              <a:latin typeface="+mj-lt"/>
            </a:endParaRPr>
          </a:p>
          <a:p>
            <a:pPr marL="0" indent="0" algn="ctr">
              <a:buNone/>
            </a:pPr>
            <a:endParaRPr lang="es-CO" dirty="0">
              <a:solidFill>
                <a:srgbClr val="C00000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Pero, </a:t>
            </a:r>
            <a:r>
              <a:rPr lang="es-CO" dirty="0">
                <a:solidFill>
                  <a:srgbClr val="C00000"/>
                </a:solidFill>
                <a:latin typeface="Dekar" panose="02000000000000000000" pitchFamily="50" charset="0"/>
              </a:rPr>
              <a:t>que es el manifiesto </a:t>
            </a:r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Ágil?</a:t>
            </a:r>
            <a:endParaRPr lang="fr-FR" dirty="0">
              <a:solidFill>
                <a:srgbClr val="C00000"/>
              </a:solidFill>
              <a:latin typeface="Dekar" panose="02000000000000000000" pitchFamily="50" charset="0"/>
            </a:endParaRPr>
          </a:p>
          <a:p>
            <a:pPr marL="0" indent="0" algn="ctr">
              <a:buNone/>
            </a:pPr>
            <a:endParaRPr lang="fr-FR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384300" y="6330950"/>
            <a:ext cx="9690100" cy="365125"/>
          </a:xfrm>
        </p:spPr>
        <p:txBody>
          <a:bodyPr/>
          <a:lstStyle/>
          <a:p>
            <a:r>
              <a:rPr lang="fr-FR" dirty="0">
                <a:solidFill>
                  <a:prstClr val="black">
                    <a:tint val="75000"/>
                  </a:prstClr>
                </a:solidFill>
              </a:rPr>
              <a:t>1</a:t>
            </a:r>
            <a:r>
              <a:rPr lang="fr-FR" dirty="0" smtClean="0">
                <a:solidFill>
                  <a:prstClr val="black">
                    <a:tint val="75000"/>
                  </a:prstClr>
                </a:solidFill>
              </a:rPr>
              <a:t>. Postulado: </a:t>
            </a:r>
            <a:r>
              <a:rPr lang="es-CO" dirty="0">
                <a:solidFill>
                  <a:prstClr val="black">
                    <a:tint val="75000"/>
                  </a:prstClr>
                </a:solidFill>
              </a:rPr>
              <a:t>principio que se admite como cierto sin necesidad de ser demostrado y que sirve como base para otros lanzamientos.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1" t="6186" r="20040" b="6725"/>
          <a:stretch/>
        </p:blipFill>
        <p:spPr>
          <a:xfrm>
            <a:off x="4743938" y="3704492"/>
            <a:ext cx="2407139" cy="189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2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82335" y="502695"/>
            <a:ext cx="37211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CO" sz="4400" dirty="0" smtClean="0">
                <a:solidFill>
                  <a:srgbClr val="C00000"/>
                </a:solidFill>
                <a:latin typeface="Dekar" panose="02000000000000000000" pitchFamily="50" charset="0"/>
              </a:rPr>
              <a:t>Manifiesto ágil</a:t>
            </a:r>
            <a:endParaRPr lang="fr-FR" sz="4400" dirty="0">
              <a:solidFill>
                <a:srgbClr val="C00000"/>
              </a:solidFill>
              <a:latin typeface="Dekar" panose="02000000000000000000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1" y="1378733"/>
            <a:ext cx="86435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600" dirty="0" smtClean="0">
                <a:solidFill>
                  <a:prstClr val="black"/>
                </a:solidFill>
              </a:rPr>
              <a:t>Postulados:</a:t>
            </a:r>
          </a:p>
          <a:p>
            <a:endParaRPr lang="es-CO" sz="2600" dirty="0" smtClean="0">
              <a:solidFill>
                <a:prstClr val="black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s-CO" sz="2000" dirty="0" smtClean="0">
                <a:solidFill>
                  <a:prstClr val="black"/>
                </a:solidFill>
              </a:rPr>
              <a:t>  </a:t>
            </a:r>
            <a:r>
              <a:rPr lang="es-CO" sz="2000" dirty="0" smtClean="0">
                <a:solidFill>
                  <a:srgbClr val="C00000"/>
                </a:solidFill>
              </a:rPr>
              <a:t>Individuos e interacciones </a:t>
            </a:r>
            <a:r>
              <a:rPr lang="es-CO" sz="2000" dirty="0" smtClean="0">
                <a:solidFill>
                  <a:prstClr val="black"/>
                </a:solidFill>
              </a:rPr>
              <a:t>sobre procesos y herramientas</a:t>
            </a:r>
            <a:endParaRPr lang="es-CO" sz="2000" dirty="0">
              <a:solidFill>
                <a:prstClr val="black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es-CO" sz="2000" dirty="0">
              <a:solidFill>
                <a:prstClr val="black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s-CO" sz="2000" dirty="0">
                <a:solidFill>
                  <a:prstClr val="black"/>
                </a:solidFill>
              </a:rPr>
              <a:t>  </a:t>
            </a:r>
            <a:r>
              <a:rPr lang="es-CO" sz="2000" dirty="0" smtClean="0">
                <a:solidFill>
                  <a:srgbClr val="C00000"/>
                </a:solidFill>
              </a:rPr>
              <a:t>Software funcionando</a:t>
            </a:r>
            <a:r>
              <a:rPr lang="es-CO" sz="2000" dirty="0" smtClean="0">
                <a:solidFill>
                  <a:prstClr val="black"/>
                </a:solidFill>
              </a:rPr>
              <a:t> sobre documentación extensiva</a:t>
            </a:r>
            <a:endParaRPr lang="es-CO" sz="2000" dirty="0">
              <a:solidFill>
                <a:prstClr val="black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es-CO" sz="2000" dirty="0">
              <a:solidFill>
                <a:prstClr val="black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s-CO" sz="2000" dirty="0">
                <a:solidFill>
                  <a:prstClr val="black"/>
                </a:solidFill>
              </a:rPr>
              <a:t>  </a:t>
            </a:r>
            <a:r>
              <a:rPr lang="es-CO" sz="2000" dirty="0" smtClean="0">
                <a:solidFill>
                  <a:srgbClr val="C00000"/>
                </a:solidFill>
              </a:rPr>
              <a:t>Colaboración con el cliente </a:t>
            </a:r>
            <a:r>
              <a:rPr lang="es-CO" sz="2000" dirty="0" smtClean="0">
                <a:solidFill>
                  <a:prstClr val="black"/>
                </a:solidFill>
              </a:rPr>
              <a:t>sobre negociación contractual</a:t>
            </a:r>
            <a:endParaRPr lang="es-CO" sz="2000" dirty="0">
              <a:solidFill>
                <a:prstClr val="black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es-CO" sz="2000" dirty="0">
              <a:solidFill>
                <a:prstClr val="black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s-CO" sz="2000" dirty="0">
                <a:solidFill>
                  <a:prstClr val="black"/>
                </a:solidFill>
              </a:rPr>
              <a:t>  </a:t>
            </a:r>
            <a:r>
              <a:rPr lang="es-CO" sz="2000" dirty="0" smtClean="0">
                <a:solidFill>
                  <a:srgbClr val="C00000"/>
                </a:solidFill>
              </a:rPr>
              <a:t>Respuesta ante el cambio </a:t>
            </a:r>
            <a:r>
              <a:rPr lang="es-CO" sz="2000" dirty="0" smtClean="0">
                <a:solidFill>
                  <a:prstClr val="black"/>
                </a:solidFill>
              </a:rPr>
              <a:t>sobre seguir un plan</a:t>
            </a:r>
            <a:endParaRPr lang="es-CO" sz="20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7632" y="4975537"/>
            <a:ext cx="10402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 smtClean="0"/>
              <a:t>Aunque valoramos los elementos de la derecha, </a:t>
            </a:r>
          </a:p>
          <a:p>
            <a:pPr algn="ctr"/>
            <a:r>
              <a:rPr lang="es-CO" sz="2400" dirty="0" smtClean="0"/>
              <a:t>valoramos más los de la </a:t>
            </a:r>
            <a:r>
              <a:rPr lang="es-CO" sz="2400" dirty="0" smtClean="0">
                <a:solidFill>
                  <a:srgbClr val="C00000"/>
                </a:solidFill>
              </a:rPr>
              <a:t>izquierda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755" y="6356350"/>
            <a:ext cx="10582030" cy="365125"/>
          </a:xfrm>
        </p:spPr>
        <p:txBody>
          <a:bodyPr/>
          <a:lstStyle/>
          <a:p>
            <a:r>
              <a:rPr lang="es-CO" dirty="0">
                <a:solidFill>
                  <a:prstClr val="black">
                    <a:tint val="75000"/>
                  </a:prstClr>
                </a:solidFill>
              </a:rPr>
              <a:t>*</a:t>
            </a:r>
            <a:r>
              <a:rPr lang="es-CO" dirty="0" smtClean="0">
                <a:solidFill>
                  <a:prstClr val="black">
                    <a:tint val="75000"/>
                  </a:prstClr>
                </a:solidFill>
              </a:rPr>
              <a:t> Manifiesto: Escrito breve que un grupo o movimiento político, religioso, filosófico, artístico o literario dirige a la opinión pública para exponer y defender su programa de acción considerado revolucionario o novedoso con respecto a lo establecido anteriormente.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07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Principales metodologías </a:t>
            </a:r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ágiles</a:t>
            </a:r>
            <a:endParaRPr lang="fr-FR" dirty="0">
              <a:solidFill>
                <a:srgbClr val="C00000"/>
              </a:solidFill>
              <a:latin typeface="Dekar" panose="02000000000000000000" pitchFamily="50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>
                <a:solidFill>
                  <a:srgbClr val="C00000"/>
                </a:solidFill>
                <a:latin typeface="+mj-lt"/>
              </a:rPr>
              <a:t>SCRUM</a:t>
            </a:r>
            <a:r>
              <a:rPr lang="es-CO" dirty="0" smtClean="0">
                <a:latin typeface="+mj-lt"/>
              </a:rPr>
              <a:t>. Marco de trabajo que proporciona una serie de herramientas y roles para, de una forma iterativa, poder ver el progreso y los resultados de un </a:t>
            </a:r>
            <a:r>
              <a:rPr lang="es-CO" dirty="0" smtClean="0">
                <a:latin typeface="+mj-lt"/>
              </a:rPr>
              <a:t>proyecto.</a:t>
            </a:r>
            <a:endParaRPr lang="es-CO" dirty="0" smtClean="0">
              <a:latin typeface="+mj-lt"/>
            </a:endParaRPr>
          </a:p>
          <a:p>
            <a:pPr marL="0" indent="0" algn="ctr">
              <a:buNone/>
            </a:pPr>
            <a:endParaRPr lang="es-CO" dirty="0">
              <a:latin typeface="+mj-lt"/>
            </a:endParaRPr>
          </a:p>
          <a:p>
            <a:pPr marL="0" indent="0">
              <a:buNone/>
            </a:pPr>
            <a:r>
              <a:rPr lang="es-CO" dirty="0" smtClean="0">
                <a:solidFill>
                  <a:srgbClr val="C00000"/>
                </a:solidFill>
                <a:latin typeface="+mj-lt"/>
              </a:rPr>
              <a:t>KANBAN</a:t>
            </a:r>
            <a:r>
              <a:rPr lang="es-CO" dirty="0" smtClean="0">
                <a:latin typeface="+mj-lt"/>
              </a:rPr>
              <a:t>. Se basa en una idea simple. El trabajo en curso (</a:t>
            </a:r>
            <a:r>
              <a:rPr lang="es-CO" i="1" dirty="0" err="1" smtClean="0">
                <a:latin typeface="+mj-lt"/>
              </a:rPr>
              <a:t>work</a:t>
            </a:r>
            <a:r>
              <a:rPr lang="es-CO" i="1" dirty="0" smtClean="0">
                <a:latin typeface="+mj-lt"/>
              </a:rPr>
              <a:t> in </a:t>
            </a:r>
            <a:r>
              <a:rPr lang="es-CO" i="1" dirty="0" err="1" smtClean="0">
                <a:latin typeface="+mj-lt"/>
              </a:rPr>
              <a:t>progress</a:t>
            </a:r>
            <a:r>
              <a:rPr lang="es-CO" dirty="0" smtClean="0">
                <a:latin typeface="+mj-lt"/>
              </a:rPr>
              <a:t>, </a:t>
            </a:r>
            <a:r>
              <a:rPr lang="es-CO" dirty="0" err="1" smtClean="0">
                <a:latin typeface="+mj-lt"/>
              </a:rPr>
              <a:t>wip</a:t>
            </a:r>
            <a:r>
              <a:rPr lang="es-CO" dirty="0" smtClean="0">
                <a:latin typeface="+mj-lt"/>
              </a:rPr>
              <a:t>) debería limitarse y solo se debe empezar con algo nuevo cuando un bloque de trabajo anterior haya sido entregado o ha pasado a otra función </a:t>
            </a:r>
            <a:r>
              <a:rPr lang="es-CO" dirty="0" smtClean="0">
                <a:latin typeface="+mj-lt"/>
              </a:rPr>
              <a:t>posterior.</a:t>
            </a: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119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Principales metodologías </a:t>
            </a:r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ágiles</a:t>
            </a:r>
            <a:endParaRPr lang="fr-FR" dirty="0">
              <a:solidFill>
                <a:srgbClr val="C00000"/>
              </a:solidFill>
              <a:latin typeface="Dekar" panose="02000000000000000000" pitchFamily="50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>
                <a:solidFill>
                  <a:srgbClr val="C00000"/>
                </a:solidFill>
                <a:latin typeface="+mj-lt"/>
              </a:rPr>
              <a:t>Extreme Programing (XP)</a:t>
            </a:r>
            <a:r>
              <a:rPr lang="es-CO" dirty="0" smtClean="0">
                <a:latin typeface="+mj-lt"/>
              </a:rPr>
              <a:t>. </a:t>
            </a:r>
            <a:r>
              <a:rPr lang="es-CO" dirty="0" smtClean="0">
                <a:latin typeface="+mj-lt"/>
              </a:rPr>
              <a:t>Metodología centrada en potenciar las relaciones interpersonales como clave para el éxito en </a:t>
            </a:r>
            <a:r>
              <a:rPr lang="es-CO" dirty="0" smtClean="0">
                <a:latin typeface="+mj-lt"/>
              </a:rPr>
              <a:t>el desarrollo </a:t>
            </a:r>
            <a:r>
              <a:rPr lang="es-CO" dirty="0" smtClean="0">
                <a:latin typeface="+mj-lt"/>
              </a:rPr>
              <a:t>de software, promoviendo el trabajo en equipo, preocupándose por el aprendizaje de los desarrolladores y propiciando un buen CLIO.</a:t>
            </a:r>
          </a:p>
        </p:txBody>
      </p:sp>
    </p:spTree>
    <p:extLst>
      <p:ext uri="{BB962C8B-B14F-4D97-AF65-F5344CB8AC3E}">
        <p14:creationId xmlns:p14="http://schemas.microsoft.com/office/powerpoint/2010/main" val="129882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Metodología Scrum</a:t>
            </a:r>
            <a:endParaRPr lang="fr-FR" dirty="0">
              <a:solidFill>
                <a:srgbClr val="C00000"/>
              </a:solidFill>
              <a:latin typeface="Dekar" panose="02000000000000000000" pitchFamily="5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574800"/>
            <a:ext cx="10515600" cy="460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 smtClean="0">
                <a:latin typeface="+mj-lt"/>
              </a:rPr>
              <a:t>Características:</a:t>
            </a:r>
          </a:p>
          <a:p>
            <a:pPr marL="0" indent="0">
              <a:buNone/>
            </a:pPr>
            <a:endParaRPr lang="es-CO" dirty="0" smtClean="0">
              <a:latin typeface="+mj-lt"/>
            </a:endParaRPr>
          </a:p>
          <a:p>
            <a:pPr marL="971550" lvl="1" indent="-514350">
              <a:buAutoNum type="arabicPeriod"/>
            </a:pPr>
            <a:r>
              <a:rPr lang="es-CO" dirty="0" smtClean="0">
                <a:latin typeface="+mj-lt"/>
              </a:rPr>
              <a:t>Aporta </a:t>
            </a:r>
            <a:r>
              <a:rPr lang="es-CO" dirty="0" smtClean="0">
                <a:latin typeface="+mj-lt"/>
              </a:rPr>
              <a:t>una estrategia de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desarrollo incremental</a:t>
            </a:r>
            <a:r>
              <a:rPr lang="es-CO" dirty="0" smtClean="0">
                <a:latin typeface="+mj-lt"/>
              </a:rPr>
              <a:t>, en lugar de la planificación y ejecución completa del producto.</a:t>
            </a:r>
          </a:p>
          <a:p>
            <a:pPr marL="971550" lvl="1" indent="-514350">
              <a:buAutoNum type="arabicPeriod"/>
            </a:pPr>
            <a:r>
              <a:rPr lang="es-CO" dirty="0" smtClean="0">
                <a:latin typeface="+mj-lt"/>
              </a:rPr>
              <a:t>La calidad del resultado se basa principalmente en el conocimiento innato de las personas en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equipos auto organizados</a:t>
            </a:r>
            <a:r>
              <a:rPr lang="es-CO" dirty="0" smtClean="0">
                <a:latin typeface="+mj-lt"/>
              </a:rPr>
              <a:t>, antes que en la calidad de los procesos empleados.</a:t>
            </a:r>
          </a:p>
          <a:p>
            <a:pPr marL="971550" lvl="1" indent="-514350">
              <a:buAutoNum type="arabicPeriod"/>
            </a:pPr>
            <a:r>
              <a:rPr lang="es-CO" dirty="0" smtClean="0">
                <a:latin typeface="+mj-lt"/>
              </a:rPr>
              <a:t>Seguir los pasos del desarrollo ágil: Desde el concepto o visión general de la necesidad del cliente, construcción del producto de forma incremental a través de iteraciones. Estas iteraciones se repiten de forma continua hasta que el cliente da por cerrada la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evolución del producto</a:t>
            </a:r>
            <a:r>
              <a:rPr lang="es-CO" dirty="0" smtClean="0">
                <a:latin typeface="+mj-lt"/>
              </a:rPr>
              <a:t>.</a:t>
            </a:r>
          </a:p>
          <a:p>
            <a:pPr marL="0" indent="0">
              <a:buNone/>
            </a:pP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566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931</Words>
  <Application>Microsoft Office PowerPoint</Application>
  <PresentationFormat>Widescreen</PresentationFormat>
  <Paragraphs>94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Dekar</vt:lpstr>
      <vt:lpstr>Wingdings</vt:lpstr>
      <vt:lpstr>Office Theme</vt:lpstr>
      <vt:lpstr>1_Office Theme</vt:lpstr>
      <vt:lpstr>2_Office Theme</vt:lpstr>
      <vt:lpstr>Metodologías Agiles</vt:lpstr>
      <vt:lpstr>Que son las metodologías ágiles?</vt:lpstr>
      <vt:lpstr>PowerPoint Presentation</vt:lpstr>
      <vt:lpstr>PowerPoint Presentation</vt:lpstr>
      <vt:lpstr>PowerPoint Presentation</vt:lpstr>
      <vt:lpstr>PowerPoint Presentation</vt:lpstr>
      <vt:lpstr>Principales metodologías ágiles</vt:lpstr>
      <vt:lpstr>Principales metodologías ágiles</vt:lpstr>
      <vt:lpstr>Metodología Scrum</vt:lpstr>
      <vt:lpstr>Scrum</vt:lpstr>
      <vt:lpstr>Scrum</vt:lpstr>
      <vt:lpstr>PowerPoint Presentation</vt:lpstr>
      <vt:lpstr>Extrem programing (XP)</vt:lpstr>
      <vt:lpstr>Extrem programing</vt:lpstr>
      <vt:lpstr>Kanban</vt:lpstr>
      <vt:lpstr>PowerPoint Presentation</vt:lpstr>
    </vt:vector>
  </TitlesOfParts>
  <Company>Gemalto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Metodologías Agiles</dc:title>
  <dc:creator>user</dc:creator>
  <cp:lastModifiedBy>user</cp:lastModifiedBy>
  <cp:revision>82</cp:revision>
  <dcterms:created xsi:type="dcterms:W3CDTF">2017-09-15T00:14:33Z</dcterms:created>
  <dcterms:modified xsi:type="dcterms:W3CDTF">2017-09-19T00:41:07Z</dcterms:modified>
</cp:coreProperties>
</file>