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59" r:id="rId9"/>
    <p:sldId id="260" r:id="rId10"/>
    <p:sldId id="263" r:id="rId11"/>
    <p:sldId id="264" r:id="rId12"/>
    <p:sldId id="265" r:id="rId13"/>
    <p:sldId id="267" r:id="rId14"/>
    <p:sldId id="269" r:id="rId15"/>
    <p:sldId id="279" r:id="rId16"/>
    <p:sldId id="277" r:id="rId17"/>
    <p:sldId id="261" r:id="rId18"/>
    <p:sldId id="271" r:id="rId19"/>
    <p:sldId id="280" r:id="rId20"/>
    <p:sldId id="278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DB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7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58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4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9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0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7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8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/>
              <a:t>03/10/2017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3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INTRODUCCIÓN A SCRUM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s-CO" dirty="0" smtClean="0">
              <a:latin typeface="Dekar Light" panose="02000000000000000000" pitchFamily="50" charset="0"/>
            </a:endParaRPr>
          </a:p>
          <a:p>
            <a:pPr algn="r"/>
            <a:r>
              <a:rPr lang="es-CO" dirty="0" smtClean="0">
                <a:latin typeface="Dekar Light" panose="02000000000000000000" pitchFamily="50" charset="0"/>
              </a:rPr>
              <a:t>Expositor: Daniel Buitrago </a:t>
            </a:r>
          </a:p>
          <a:p>
            <a:pPr algn="r"/>
            <a:r>
              <a:rPr lang="es-CO" dirty="0" smtClean="0">
                <a:latin typeface="Dekar Light" panose="02000000000000000000" pitchFamily="50" charset="0"/>
              </a:rPr>
              <a:t>Certificado Scrum Master</a:t>
            </a:r>
            <a:endParaRPr lang="fr-FR" dirty="0">
              <a:latin typeface="Dekar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85" y="3167278"/>
            <a:ext cx="1922896" cy="202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5683" y="24655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>
                <a:solidFill>
                  <a:srgbClr val="C00000"/>
                </a:solidFill>
                <a:latin typeface="Dekar" panose="02000000000000000000" pitchFamily="50" charset="0"/>
                <a:ea typeface="+mj-ea"/>
                <a:cs typeface="+mj-cs"/>
              </a:rPr>
              <a:t>Por qué SCRUM?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5583" y="1376109"/>
            <a:ext cx="6510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Metodología Ágil mas popular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Adaptativa, iterativa, rápida, flexible y eficaz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Asegura la transparencia en la comunicación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Crea responsabilidad colectiva y progreso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El </a:t>
            </a:r>
            <a:r>
              <a:rPr lang="es-CO" sz="2400" dirty="0">
                <a:latin typeface="+mj-lt"/>
              </a:rPr>
              <a:t>f</a:t>
            </a:r>
            <a:r>
              <a:rPr lang="es-CO" sz="2400" dirty="0" smtClean="0">
                <a:latin typeface="+mj-lt"/>
              </a:rPr>
              <a:t>ramework Scrum </a:t>
            </a:r>
            <a:r>
              <a:rPr lang="es-CO" sz="2400" dirty="0" smtClean="0">
                <a:solidFill>
                  <a:srgbClr val="C00000"/>
                </a:solidFill>
                <a:latin typeface="+mj-lt"/>
              </a:rPr>
              <a:t>soporta todo tipo de proyectos</a:t>
            </a:r>
            <a:endParaRPr lang="fr-FR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5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Soporta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productos</a:t>
            </a:r>
            <a:r>
              <a:rPr lang="es-CO" sz="3200" dirty="0" smtClean="0">
                <a:latin typeface="+mj-lt"/>
              </a:rPr>
              <a:t> y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desarrollo de servicios </a:t>
            </a:r>
            <a:r>
              <a:rPr lang="es-CO" sz="3200" dirty="0" smtClean="0">
                <a:latin typeface="+mj-lt"/>
              </a:rPr>
              <a:t>en todos los tipos de industrias y en cualquier tipo de proyecto, sin tener en cuenta su complejidad.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49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Por qué SCRUM es mejor que otras técnicas de </a:t>
            </a: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Gerencia de Proyectos </a:t>
            </a:r>
            <a:endParaRPr lang="es-CO" sz="36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851150"/>
            <a:ext cx="3860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1695767"/>
            <a:ext cx="9029700" cy="30194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839200" y="234462"/>
            <a:ext cx="2430585" cy="1242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Permite a los empleados que estimen y tomen posesión de las tareas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5091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Los </a:t>
            </a:r>
            <a:r>
              <a:rPr lang="es-CO" sz="3200" b="1" dirty="0" smtClean="0">
                <a:latin typeface="+mj-lt"/>
              </a:rPr>
              <a:t>Sprints  </a:t>
            </a:r>
            <a:r>
              <a:rPr lang="es-CO" sz="3200" dirty="0" smtClean="0">
                <a:latin typeface="+mj-lt"/>
              </a:rPr>
              <a:t>son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bloques de tiempo </a:t>
            </a:r>
            <a:r>
              <a:rPr lang="es-CO" sz="3200" dirty="0" smtClean="0">
                <a:latin typeface="+mj-lt"/>
              </a:rPr>
              <a:t>en los cuales una cierta cantidad de trabajo debe ser realizada.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El </a:t>
            </a:r>
            <a:r>
              <a:rPr lang="es-CO" sz="3200" b="1" dirty="0" smtClean="0">
                <a:latin typeface="+mj-lt"/>
              </a:rPr>
              <a:t>Time-box  </a:t>
            </a:r>
            <a:r>
              <a:rPr lang="es-CO" sz="3200" dirty="0" smtClean="0">
                <a:latin typeface="+mj-lt"/>
              </a:rPr>
              <a:t>es una técnica que consiste en establecer un 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tiempo máximo</a:t>
            </a:r>
            <a:r>
              <a:rPr lang="es-CO" sz="3200" dirty="0" smtClean="0">
                <a:latin typeface="+mj-lt"/>
              </a:rPr>
              <a:t> para cumplir una serie de tareas,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alcanzar un objetivo o tomar una decisión.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sz="3200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La consciencia de esta limitación temporal 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favorece la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Priorización de objetivos/tareas y fuerza la toma de decisiones</a:t>
            </a:r>
            <a:r>
              <a:rPr lang="es-CO" sz="3200" dirty="0" smtClean="0">
                <a:latin typeface="+mj-lt"/>
              </a:rPr>
              <a:t>.</a:t>
            </a:r>
            <a:endParaRPr lang="fr-FR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04" y="4900246"/>
            <a:ext cx="2761192" cy="14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707" y="1125416"/>
            <a:ext cx="3493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Project Vision Statement</a:t>
            </a:r>
          </a:p>
          <a:p>
            <a:r>
              <a:rPr lang="es-CO" dirty="0" smtClean="0"/>
              <a:t>Es </a:t>
            </a:r>
            <a:r>
              <a:rPr lang="es-CO" dirty="0"/>
              <a:t>una visión idealista de los resultados deseados que se </a:t>
            </a:r>
            <a:r>
              <a:rPr lang="es-CO" dirty="0">
                <a:solidFill>
                  <a:srgbClr val="FF0000"/>
                </a:solidFill>
              </a:rPr>
              <a:t>producirán </a:t>
            </a:r>
            <a:r>
              <a:rPr lang="es-CO" dirty="0"/>
              <a:t>para el negocio después de la </a:t>
            </a:r>
            <a:r>
              <a:rPr lang="es-CO" dirty="0">
                <a:solidFill>
                  <a:srgbClr val="FF0000"/>
                </a:solidFill>
              </a:rPr>
              <a:t>terminación exitosa del proyecto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6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2707" y="1125416"/>
            <a:ext cx="3493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/>
              <a:t>Prioritized</a:t>
            </a:r>
            <a:r>
              <a:rPr lang="es-CO" b="1" dirty="0" smtClean="0"/>
              <a:t> </a:t>
            </a:r>
            <a:r>
              <a:rPr lang="es-CO" b="1" dirty="0" err="1" smtClean="0"/>
              <a:t>Product</a:t>
            </a:r>
            <a:r>
              <a:rPr lang="es-CO" b="1" dirty="0" smtClean="0"/>
              <a:t> </a:t>
            </a:r>
            <a:r>
              <a:rPr lang="es-CO" b="1" dirty="0" err="1" smtClean="0"/>
              <a:t>Backlog</a:t>
            </a:r>
            <a:endParaRPr lang="es-CO" b="1" dirty="0" smtClean="0"/>
          </a:p>
          <a:p>
            <a:r>
              <a:rPr lang="es-CO" dirty="0" smtClean="0">
                <a:solidFill>
                  <a:srgbClr val="C00000"/>
                </a:solidFill>
              </a:rPr>
              <a:t>Contiene </a:t>
            </a:r>
            <a:r>
              <a:rPr lang="es-CO" dirty="0">
                <a:solidFill>
                  <a:srgbClr val="C00000"/>
                </a:solidFill>
              </a:rPr>
              <a:t>una lista </a:t>
            </a:r>
            <a:r>
              <a:rPr lang="es-CO" dirty="0"/>
              <a:t>priorizada de requerimientos de negocios </a:t>
            </a:r>
            <a:r>
              <a:rPr lang="es-CO" dirty="0">
                <a:solidFill>
                  <a:srgbClr val="C00000"/>
                </a:solidFill>
              </a:rPr>
              <a:t>escrita en forma </a:t>
            </a:r>
            <a:r>
              <a:rPr lang="es-CO" dirty="0"/>
              <a:t>de Historias de usuario.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3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es Scrum?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Scrum es un proceso en el que se aplican de manera regular un conjunto de buenas practicas para trabajar colaborativamente, en equipo y obtener el mejor resultado posible de un proyecto.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5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Que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son las historias de usuario?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Descripción de una funcionalidad que debe incorporar un sistema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Son descripciones cortas de una necesidad de un cliente.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Es una representación de un requisito escrito en una o dos frases utilizando el lenguaje común del usuario.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093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58" y="1622423"/>
            <a:ext cx="7832408" cy="4351338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Roles principales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211058" y="6205415"/>
            <a:ext cx="7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i="1" dirty="0" smtClean="0"/>
              <a:t>Ningún rol tiene autoridad sobre los otros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5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Scrum se puede implementar ya sea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pequeños </a:t>
            </a:r>
            <a:r>
              <a:rPr lang="es-CO" dirty="0" smtClean="0">
                <a:latin typeface="+mj-lt"/>
              </a:rPr>
              <a:t>con equipos de 6 personas 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grandes y complejos </a:t>
            </a:r>
            <a:r>
              <a:rPr lang="es-CO" dirty="0" smtClean="0">
                <a:latin typeface="+mj-lt"/>
              </a:rPr>
              <a:t>con hasta varios cientos de miembros por equipo</a:t>
            </a:r>
            <a:endParaRPr lang="fr-FR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365125"/>
            <a:ext cx="5276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27" y="0"/>
            <a:ext cx="6991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9" y="0"/>
            <a:ext cx="7243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41" y="0"/>
            <a:ext cx="7234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2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2" y="0"/>
            <a:ext cx="691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</a:rPr>
              <a:t>Los proyectos son impactados por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64154" y="1854994"/>
            <a:ext cx="4252646" cy="438324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Tiempo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Costo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Alcance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Calidad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Recursos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Capacidades de organización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Otras limitaciones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Un proyecto Scrum involucra un esfuerzo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colaborativo</a:t>
            </a:r>
            <a:r>
              <a:rPr lang="es-CO" sz="3200" dirty="0" smtClean="0">
                <a:latin typeface="+mj-lt"/>
              </a:rPr>
              <a:t> para crear un nuevo producto, servicio o cualquier otro resultado como se definió en la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Declaración de Visión del Proyecto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365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Dekar</vt:lpstr>
      <vt:lpstr>Dekar Light</vt:lpstr>
      <vt:lpstr>Wingdings</vt:lpstr>
      <vt:lpstr>Office Theme</vt:lpstr>
      <vt:lpstr>INTRODUCCIÓN A SCRUM</vt:lpstr>
      <vt:lpstr>Que es Scrum?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 proyectos son impactados por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 son las historias de usuario?</vt:lpstr>
      <vt:lpstr>Roles principales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Dasdsa dsa dsa</dc:title>
  <dc:creator>user</dc:creator>
  <cp:lastModifiedBy>user</cp:lastModifiedBy>
  <cp:revision>56</cp:revision>
  <dcterms:created xsi:type="dcterms:W3CDTF">2017-09-13T02:06:04Z</dcterms:created>
  <dcterms:modified xsi:type="dcterms:W3CDTF">2017-10-04T00:10:35Z</dcterms:modified>
</cp:coreProperties>
</file>