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56" r:id="rId4"/>
    <p:sldId id="257" r:id="rId5"/>
    <p:sldId id="258" r:id="rId6"/>
    <p:sldId id="268" r:id="rId7"/>
    <p:sldId id="259" r:id="rId8"/>
    <p:sldId id="260" r:id="rId9"/>
    <p:sldId id="261" r:id="rId10"/>
    <p:sldId id="263" r:id="rId11"/>
    <p:sldId id="264" r:id="rId12"/>
    <p:sldId id="265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7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D1A9-70D6-49C2-B1B0-0943606B1CCC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3AE12-EE51-4D13-BF9E-A6D9E37A3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86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AE12-EE51-4D13-BF9E-A6D9E37A3C7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1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47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4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7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03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2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5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02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02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6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71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1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35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14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44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8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19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3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92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68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7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210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87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83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595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3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0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7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8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53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CC05-5A69-4509-9250-0DD70118EACE}" type="datetimeFigureOut">
              <a:rPr lang="fr-FR" smtClean="0"/>
              <a:t>17/09/2017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98D7-6D94-47B4-A77E-B8F109ABF8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9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17/09/2017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Metodologías Agiles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 fontScale="92500" lnSpcReduction="20000"/>
          </a:bodyPr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algn="r"/>
            <a:r>
              <a:rPr lang="es-CO" dirty="0" smtClean="0"/>
              <a:t>Daniel </a:t>
            </a:r>
            <a:r>
              <a:rPr lang="es-CO" dirty="0" smtClean="0"/>
              <a:t>Buitrago</a:t>
            </a:r>
          </a:p>
          <a:p>
            <a:pPr algn="r"/>
            <a:r>
              <a:rPr lang="es-CO" dirty="0" smtClean="0"/>
              <a:t>Sept,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06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Principales metodologías ágiles (2</a:t>
            </a:r>
            <a:r>
              <a:rPr lang="es-CO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 /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2)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XP</a:t>
            </a:r>
            <a:r>
              <a:rPr lang="es-CO" dirty="0" smtClean="0">
                <a:latin typeface="+mj-lt"/>
              </a:rPr>
              <a:t>. Metodología centrada en potenciar las relaciones interpersonales como clave para el éxito en desarrollo de software, promoviendo el trabajo en equipo, preocupándose por el aprendizaje de los desarrolladores y propiciando un buen CLIO.</a:t>
            </a:r>
          </a:p>
        </p:txBody>
      </p:sp>
    </p:spTree>
    <p:extLst>
      <p:ext uri="{BB962C8B-B14F-4D97-AF65-F5344CB8AC3E}">
        <p14:creationId xmlns:p14="http://schemas.microsoft.com/office/powerpoint/2010/main" val="12988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 (1</a:t>
            </a:r>
            <a:r>
              <a:rPr lang="es-CO" dirty="0" smtClean="0">
                <a:solidFill>
                  <a:srgbClr val="C00000"/>
                </a:solidFill>
              </a:rPr>
              <a:t>/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3)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Modelo de desarrollo ágil caracterizado por:</a:t>
            </a:r>
          </a:p>
          <a:p>
            <a:pPr marL="0" indent="0">
              <a:buNone/>
            </a:pPr>
            <a:endParaRPr lang="es-CO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s-CO" dirty="0" smtClean="0">
                <a:latin typeface="+mj-lt"/>
              </a:rPr>
              <a:t>Aportar una estrategia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desarrollo incremental</a:t>
            </a:r>
            <a:r>
              <a:rPr lang="es-CO" dirty="0" smtClean="0">
                <a:latin typeface="+mj-lt"/>
              </a:rPr>
              <a:t>, en lugar de la planificación y ejecución completa del producto.</a:t>
            </a:r>
          </a:p>
          <a:p>
            <a:pPr marL="514350" indent="-514350">
              <a:buAutoNum type="arabicPeriod"/>
            </a:pPr>
            <a:r>
              <a:rPr lang="es-CO" dirty="0" smtClean="0">
                <a:latin typeface="+mj-lt"/>
              </a:rPr>
              <a:t>La calidad del resultado se basa principalmente en el conocimiento innato de las personas en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equipos auto organizados</a:t>
            </a:r>
            <a:r>
              <a:rPr lang="es-CO" dirty="0" smtClean="0">
                <a:latin typeface="+mj-lt"/>
              </a:rPr>
              <a:t>, antes que en la calidad de los procesos empleados.</a:t>
            </a:r>
          </a:p>
          <a:p>
            <a:pPr marL="514350" indent="-514350">
              <a:buAutoNum type="arabicPeriod"/>
            </a:pPr>
            <a:r>
              <a:rPr lang="es-CO" dirty="0" smtClean="0">
                <a:latin typeface="+mj-lt"/>
              </a:rPr>
              <a:t>Seguir los pasos del desarrollo ágil: Desde el concepto o visión general de la necesidad del cliente, construcción del producto de forma incremental a través de iteraciones. Estas iteraciones se repiten de forma continua hasta que el cliente da por cerrada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evolución del producto</a:t>
            </a:r>
            <a:r>
              <a:rPr lang="es-CO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56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Scrum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(2</a:t>
            </a:r>
            <a:r>
              <a:rPr lang="es-CO" dirty="0" smtClean="0">
                <a:solidFill>
                  <a:srgbClr val="C00000"/>
                </a:solidFill>
              </a:rPr>
              <a:t>/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3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 especificas de Scrum:</a:t>
            </a:r>
          </a:p>
          <a:p>
            <a:pPr marL="0" indent="0">
              <a:buNone/>
            </a:pPr>
            <a:endParaRPr lang="es-CO" dirty="0">
              <a:latin typeface="+mj-lt"/>
            </a:endParaRPr>
          </a:p>
          <a:p>
            <a:pPr marL="0" indent="0">
              <a:buNone/>
            </a:pPr>
            <a:r>
              <a:rPr lang="es-CO" dirty="0" smtClean="0">
                <a:latin typeface="+mj-lt"/>
              </a:rPr>
              <a:t>1. Una de las bases es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ciclo de vida iterativo e incremental</a:t>
            </a:r>
            <a:r>
              <a:rPr lang="es-CO" dirty="0" smtClean="0">
                <a:latin typeface="+mj-lt"/>
              </a:rPr>
              <a:t>. El ciclo de vida iterativo o incremental es aquel en que se va liberando el producto en pares, periódicamente, iterativamente, poco a poco y además, cada entrega es el incremento de funcionalidad respecto a la anterior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73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Scrum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(3</a:t>
            </a:r>
            <a:r>
              <a:rPr lang="es-CO" dirty="0" smtClean="0">
                <a:solidFill>
                  <a:srgbClr val="C00000"/>
                </a:solidFill>
              </a:rPr>
              <a:t>/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3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2. El segundo pilar mas importante de Scrum son las revisiones. Su importancia reside en que las reuniones son la base para lograr transparencia y comunicación, y posibilitan algo característico en un equipo ágil: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de planificación del sprint</a:t>
            </a:r>
            <a:r>
              <a:rPr lang="es-CO" dirty="0" smtClean="0">
                <a:latin typeface="+mj-lt"/>
              </a:rPr>
              <a:t>. Al principio de cada sprint, para decidir que se va a realizar en ese sprint.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diaria</a:t>
            </a:r>
            <a:r>
              <a:rPr lang="es-CO" dirty="0" smtClean="0">
                <a:latin typeface="+mj-lt"/>
              </a:rPr>
              <a:t>. Máximo 15 minutos. Se trata que se hizo ayer, que vas a hacer hoy y que problemas  se han encontrado.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de revisiones del Sprint</a:t>
            </a:r>
            <a:r>
              <a:rPr lang="es-CO" dirty="0" smtClean="0">
                <a:latin typeface="+mj-lt"/>
              </a:rPr>
              <a:t>. Al final de cada sprint, se trata que ha completado y que no.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Retrospectiva del Sprint</a:t>
            </a:r>
            <a:r>
              <a:rPr lang="es-CO" dirty="0" smtClean="0">
                <a:latin typeface="+mj-lt"/>
              </a:rPr>
              <a:t>. También al final del sprint, y sirve para que los implicados den sus impresiones sobre le sprint y se utiliza para la mejora del proceso.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46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541" y="972675"/>
            <a:ext cx="8544423" cy="46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8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programing (1</a:t>
            </a:r>
            <a:r>
              <a:rPr lang="es-CO" dirty="0" smtClean="0">
                <a:solidFill>
                  <a:srgbClr val="C00000"/>
                </a:solidFill>
              </a:rPr>
              <a:t>/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3)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Metodología ágil centrada en potenciar las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relaciones interpersonales </a:t>
            </a:r>
            <a:r>
              <a:rPr lang="es-CO" dirty="0" smtClean="0">
                <a:latin typeface="+mj-lt"/>
              </a:rPr>
              <a:t>como clave para el éxito en desarrollo de software, promoviendo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trabajo en equipo</a:t>
            </a:r>
            <a:r>
              <a:rPr lang="es-CO" dirty="0" smtClean="0">
                <a:latin typeface="+mj-lt"/>
              </a:rPr>
              <a:t>, preocupándose por el aprendizaje de los desarrolladores y propiciando un buen clima de trabajo.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1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programing (2</a:t>
            </a:r>
            <a:r>
              <a:rPr lang="es-CO" dirty="0" smtClean="0">
                <a:solidFill>
                  <a:srgbClr val="C00000"/>
                </a:solidFill>
              </a:rPr>
              <a:t>/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3)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XP se basa en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retroalimentación </a:t>
            </a:r>
            <a:r>
              <a:rPr lang="es-CO" dirty="0" smtClean="0">
                <a:latin typeface="+mj-lt"/>
              </a:rPr>
              <a:t>continua entre cliente y el equipo de desarrollo. XP es especialmente adecuada para proyectos con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requisitos imprecisos y muy cambiantes</a:t>
            </a:r>
            <a:r>
              <a:rPr lang="es-CO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8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programing (3</a:t>
            </a:r>
            <a:r>
              <a:rPr lang="es-CO" dirty="0" smtClean="0">
                <a:solidFill>
                  <a:srgbClr val="C00000"/>
                </a:solidFill>
              </a:rPr>
              <a:t>/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3)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 especificas XP: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Se valora al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individuo y las interacciones </a:t>
            </a:r>
            <a:r>
              <a:rPr lang="es-CO" dirty="0" smtClean="0">
                <a:latin typeface="+mj-lt"/>
              </a:rPr>
              <a:t>del equipo de desarrollo sobre el proceso y las herramientas. La gente es el principal factor de éxito de un proyecto de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Desarrollar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software que funciona </a:t>
            </a:r>
            <a:r>
              <a:rPr lang="es-CO" dirty="0" smtClean="0">
                <a:latin typeface="+mj-lt"/>
              </a:rPr>
              <a:t>mas que conseguir una buena documentación.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La colaboración con el cliente. Se propone que exista una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interacción constante </a:t>
            </a:r>
            <a:r>
              <a:rPr lang="es-CO" dirty="0" smtClean="0">
                <a:latin typeface="+mj-lt"/>
              </a:rPr>
              <a:t>ente el cliente y el equipo de desarrollo.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Responder a los cambios.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habilidad de responder a los cambios </a:t>
            </a:r>
            <a:r>
              <a:rPr lang="es-CO" dirty="0" smtClean="0">
                <a:latin typeface="+mj-lt"/>
              </a:rPr>
              <a:t>que pueden surgir a lo largo del proyecto determina también el éxito o fracaso del mismo. La planificación no debe ser estricta sino flexible y abierta.</a:t>
            </a:r>
          </a:p>
          <a:p>
            <a:pPr marL="514350" indent="-514350">
              <a:buFont typeface="+mj-lt"/>
              <a:buAutoNum type="arabicPeriod"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99" y="1073944"/>
            <a:ext cx="8191387" cy="4463256"/>
          </a:xfrm>
        </p:spPr>
      </p:pic>
    </p:spTree>
    <p:extLst>
      <p:ext uri="{BB962C8B-B14F-4D97-AF65-F5344CB8AC3E}">
        <p14:creationId xmlns:p14="http://schemas.microsoft.com/office/powerpoint/2010/main" val="22519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Kanban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Kanban</a:t>
            </a:r>
            <a:r>
              <a:rPr lang="es-CO" dirty="0" smtClean="0">
                <a:latin typeface="+mj-lt"/>
              </a:rPr>
              <a:t> es una palabra japonesa que significa “tarjetas visuales”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 (kan: visual, ban: tarjeta).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Esta técnica se creo en Toyota, y se utiliza para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controlar el avance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del trabajo, en el contexto de una línea de producción.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Actualmente se aplica a la gestión de proyectos de software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57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son las metodologías ágiles?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Son una serie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técnicas</a:t>
            </a:r>
            <a:r>
              <a:rPr lang="es-CO" dirty="0" smtClean="0">
                <a:latin typeface="+mj-lt"/>
              </a:rPr>
              <a:t> para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gestión de proyectos </a:t>
            </a:r>
            <a:r>
              <a:rPr lang="es-CO" dirty="0" smtClean="0">
                <a:latin typeface="+mj-lt"/>
              </a:rPr>
              <a:t>que nacen como complemento a los métodos clásicos de gestión.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Aunque surgieron en el ámbito del desarrollo de software, también han sido tomas para otros tipos de industria.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7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5" y="1257300"/>
            <a:ext cx="7751445" cy="4223544"/>
          </a:xfrm>
        </p:spPr>
      </p:pic>
    </p:spTree>
    <p:extLst>
      <p:ext uri="{BB962C8B-B14F-4D97-AF65-F5344CB8AC3E}">
        <p14:creationId xmlns:p14="http://schemas.microsoft.com/office/powerpoint/2010/main" val="271137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El </a:t>
            </a:r>
            <a:r>
              <a:rPr lang="es-CO" dirty="0" smtClean="0">
                <a:latin typeface="+mj-lt"/>
              </a:rPr>
              <a:t>enfoque ágil tiene la ventaja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reducir el costo </a:t>
            </a:r>
            <a:r>
              <a:rPr lang="es-CO" dirty="0" smtClean="0">
                <a:latin typeface="+mj-lt"/>
              </a:rPr>
              <a:t>del 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cambio a través de todo el proceso de </a:t>
            </a:r>
            <a:r>
              <a:rPr lang="es-CO" dirty="0" smtClean="0">
                <a:latin typeface="+mj-lt"/>
              </a:rPr>
              <a:t>desarrollo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Se trabaja realizando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entregas parciales </a:t>
            </a:r>
            <a:r>
              <a:rPr lang="es-CO" dirty="0" smtClean="0">
                <a:latin typeface="+mj-lt"/>
              </a:rPr>
              <a:t>del producto, 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pero funcionales del producto.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continua interacción </a:t>
            </a:r>
            <a:r>
              <a:rPr lang="es-CO" dirty="0" smtClean="0">
                <a:latin typeface="+mj-lt"/>
              </a:rPr>
              <a:t>entre los desarrolladores y los clientes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tienen como objetivo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asegurar </a:t>
            </a:r>
            <a:r>
              <a:rPr lang="es-CO" dirty="0" smtClean="0">
                <a:latin typeface="+mj-lt"/>
              </a:rPr>
              <a:t>que el producto final sea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exactamente lo que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cliente quiere y necesita</a:t>
            </a:r>
            <a:r>
              <a:rPr lang="es-CO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1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Las metodologías agiles permiten rentabilizar las inversiones mas rápidamente.  Gracias a la realización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entregas tempranas </a:t>
            </a:r>
            <a:r>
              <a:rPr lang="es-CO" dirty="0" smtClean="0">
                <a:latin typeface="+mj-lt"/>
              </a:rPr>
              <a:t>al cliente tendrá rápido acceso a aquellas funcionalidades que en verdad aportan valor acelerando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retorno de la inversión</a:t>
            </a:r>
            <a:r>
              <a:rPr lang="es-CO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62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Para que una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metodología</a:t>
            </a:r>
            <a:r>
              <a:rPr lang="es-CO" dirty="0" smtClean="0">
                <a:latin typeface="+mj-lt"/>
              </a:rPr>
              <a:t> pueda ser considerada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ágil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debe cumplir con </a:t>
            </a:r>
            <a:r>
              <a:rPr lang="es-CO" dirty="0" smtClean="0">
                <a:latin typeface="+mj-lt"/>
              </a:rPr>
              <a:t>los 4 postulados</a:t>
            </a:r>
            <a:r>
              <a:rPr lang="es-CO" baseline="30000" dirty="0" smtClean="0">
                <a:latin typeface="+mj-lt"/>
              </a:rPr>
              <a:t>1</a:t>
            </a:r>
            <a:r>
              <a:rPr lang="es-CO" dirty="0" smtClean="0">
                <a:latin typeface="+mj-lt"/>
              </a:rPr>
              <a:t> del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manifiesto </a:t>
            </a:r>
            <a:r>
              <a:rPr lang="es-CO" dirty="0">
                <a:solidFill>
                  <a:srgbClr val="C00000"/>
                </a:solidFill>
                <a:latin typeface="+mj-lt"/>
              </a:rPr>
              <a:t>á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gil </a:t>
            </a:r>
            <a:endParaRPr lang="fr-FR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84300" y="6330950"/>
            <a:ext cx="9690100" cy="365125"/>
          </a:xfrm>
        </p:spPr>
        <p:txBody>
          <a:bodyPr/>
          <a:lstStyle/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. Postulado: </a:t>
            </a:r>
            <a:r>
              <a:rPr lang="es-CO" dirty="0">
                <a:solidFill>
                  <a:prstClr val="black">
                    <a:tint val="75000"/>
                  </a:prstClr>
                </a:solidFill>
              </a:rPr>
              <a:t>principio que se admite como cierto sin necesidad de ser demostrado y que sirve como base para otros lanzamientos.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2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7910"/>
            <a:ext cx="10515600" cy="55090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36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sz="36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Que es el manifiesto Ágil</a:t>
            </a:r>
            <a:endParaRPr lang="fr-FR" sz="36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851150"/>
            <a:ext cx="3860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82335" y="502695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Manifiesto ágil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1" y="1668243"/>
            <a:ext cx="8643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600" dirty="0">
                <a:solidFill>
                  <a:prstClr val="black"/>
                </a:solidFill>
              </a:rPr>
              <a:t>  </a:t>
            </a:r>
            <a:r>
              <a:rPr lang="es-CO" sz="2600" dirty="0" smtClean="0">
                <a:solidFill>
                  <a:srgbClr val="C00000"/>
                </a:solidFill>
              </a:rPr>
              <a:t>Individuos e interacciones </a:t>
            </a:r>
            <a:r>
              <a:rPr lang="es-CO" sz="2600" dirty="0" smtClean="0">
                <a:solidFill>
                  <a:prstClr val="black"/>
                </a:solidFill>
              </a:rPr>
              <a:t>sobre procesos y herramientas</a:t>
            </a:r>
            <a:endParaRPr lang="es-CO" sz="26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6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600" dirty="0">
                <a:solidFill>
                  <a:prstClr val="black"/>
                </a:solidFill>
              </a:rPr>
              <a:t>  </a:t>
            </a:r>
            <a:r>
              <a:rPr lang="es-CO" sz="2600" dirty="0" smtClean="0">
                <a:solidFill>
                  <a:srgbClr val="C00000"/>
                </a:solidFill>
              </a:rPr>
              <a:t>Software funcionando</a:t>
            </a:r>
            <a:r>
              <a:rPr lang="es-CO" sz="2600" dirty="0" smtClean="0">
                <a:solidFill>
                  <a:prstClr val="black"/>
                </a:solidFill>
              </a:rPr>
              <a:t> sobre documentación extensiva</a:t>
            </a:r>
            <a:endParaRPr lang="es-CO" sz="26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6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600" dirty="0">
                <a:solidFill>
                  <a:prstClr val="black"/>
                </a:solidFill>
              </a:rPr>
              <a:t>  </a:t>
            </a:r>
            <a:r>
              <a:rPr lang="es-CO" sz="2600" dirty="0" smtClean="0">
                <a:solidFill>
                  <a:srgbClr val="C00000"/>
                </a:solidFill>
              </a:rPr>
              <a:t>Colaboración con el cliente </a:t>
            </a:r>
            <a:r>
              <a:rPr lang="es-CO" sz="2600" dirty="0" smtClean="0">
                <a:solidFill>
                  <a:prstClr val="black"/>
                </a:solidFill>
              </a:rPr>
              <a:t>sobre negociación contractual</a:t>
            </a:r>
            <a:endParaRPr lang="es-CO" sz="26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6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600" dirty="0">
                <a:solidFill>
                  <a:prstClr val="black"/>
                </a:solidFill>
              </a:rPr>
              <a:t>  </a:t>
            </a:r>
            <a:r>
              <a:rPr lang="es-CO" sz="2600" dirty="0" smtClean="0">
                <a:solidFill>
                  <a:srgbClr val="C00000"/>
                </a:solidFill>
              </a:rPr>
              <a:t>Respuesta ante el cambio </a:t>
            </a:r>
            <a:r>
              <a:rPr lang="es-CO" sz="2600" dirty="0" smtClean="0">
                <a:solidFill>
                  <a:prstClr val="black"/>
                </a:solidFill>
              </a:rPr>
              <a:t>sobre seguir un plan</a:t>
            </a:r>
            <a:endParaRPr lang="es-CO" sz="26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" y="4821000"/>
            <a:ext cx="2169240" cy="1631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659" y="5025160"/>
            <a:ext cx="1040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/>
              <a:t>Aunque valoramos los elementos de la derecha, </a:t>
            </a:r>
            <a:endParaRPr lang="es-CO" sz="2400" dirty="0" smtClean="0"/>
          </a:p>
          <a:p>
            <a:pPr algn="ctr"/>
            <a:r>
              <a:rPr lang="es-CO" sz="2400" dirty="0" smtClean="0"/>
              <a:t>valoramos </a:t>
            </a:r>
            <a:r>
              <a:rPr lang="es-CO" sz="2400" dirty="0" smtClean="0"/>
              <a:t>más los de la </a:t>
            </a:r>
            <a:r>
              <a:rPr lang="es-CO" sz="2400" dirty="0" smtClean="0">
                <a:solidFill>
                  <a:srgbClr val="C00000"/>
                </a:solidFill>
              </a:rPr>
              <a:t>izquierda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proceso ágil </a:t>
            </a:r>
            <a:r>
              <a:rPr lang="es-CO" dirty="0" smtClean="0">
                <a:latin typeface="+mj-lt"/>
              </a:rPr>
              <a:t>utiliza un enfoque basado en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valor</a:t>
            </a:r>
            <a:r>
              <a:rPr lang="es-CO" dirty="0" smtClean="0">
                <a:latin typeface="+mj-lt"/>
              </a:rPr>
              <a:t> </a:t>
            </a:r>
            <a:endParaRPr lang="es-CO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para </a:t>
            </a:r>
            <a:r>
              <a:rPr lang="es-CO" dirty="0" smtClean="0">
                <a:latin typeface="+mj-lt"/>
              </a:rPr>
              <a:t>construir software,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colaborando</a:t>
            </a:r>
            <a:r>
              <a:rPr lang="es-CO" dirty="0" smtClean="0">
                <a:latin typeface="+mj-lt"/>
              </a:rPr>
              <a:t> con el cliente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incorporando</a:t>
            </a:r>
            <a:r>
              <a:rPr lang="es-CO" dirty="0" smtClean="0">
                <a:latin typeface="+mj-lt"/>
              </a:rPr>
              <a:t> los cambios continuamente</a:t>
            </a:r>
            <a:endParaRPr lang="fr-FR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36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Principales metodologías ágiles (1</a:t>
            </a:r>
            <a:r>
              <a:rPr lang="es-CO" dirty="0" smtClean="0">
                <a:solidFill>
                  <a:srgbClr val="C00000"/>
                </a:solidFill>
                <a:latin typeface="Calibri Light" panose="020F0302020204030204" pitchFamily="34" charset="0"/>
              </a:rPr>
              <a:t> /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2)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SCRUM</a:t>
            </a:r>
            <a:r>
              <a:rPr lang="es-CO" dirty="0" smtClean="0">
                <a:latin typeface="+mj-lt"/>
              </a:rPr>
              <a:t>. Marco de trabajo que proporciona una serie de herramientas y roles para, de una forma iterativa, poder ver el progreso y los resultados de un proyecto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KANBAN</a:t>
            </a:r>
            <a:r>
              <a:rPr lang="es-CO" dirty="0" smtClean="0">
                <a:latin typeface="+mj-lt"/>
              </a:rPr>
              <a:t>. Se basa en una idea simple. El trabajo en curso (</a:t>
            </a:r>
            <a:r>
              <a:rPr lang="es-CO" dirty="0" err="1" smtClean="0">
                <a:latin typeface="+mj-lt"/>
              </a:rPr>
              <a:t>work</a:t>
            </a:r>
            <a:r>
              <a:rPr lang="es-CO" dirty="0" smtClean="0">
                <a:latin typeface="+mj-lt"/>
              </a:rPr>
              <a:t> in </a:t>
            </a:r>
            <a:r>
              <a:rPr lang="es-CO" dirty="0" err="1" smtClean="0">
                <a:latin typeface="+mj-lt"/>
              </a:rPr>
              <a:t>progress</a:t>
            </a:r>
            <a:r>
              <a:rPr lang="es-CO" dirty="0" smtClean="0">
                <a:latin typeface="+mj-lt"/>
              </a:rPr>
              <a:t>, </a:t>
            </a:r>
            <a:r>
              <a:rPr lang="es-CO" dirty="0" err="1" smtClean="0">
                <a:latin typeface="+mj-lt"/>
              </a:rPr>
              <a:t>wip</a:t>
            </a:r>
            <a:r>
              <a:rPr lang="es-CO" dirty="0" smtClean="0">
                <a:latin typeface="+mj-lt"/>
              </a:rPr>
              <a:t>) debería limitarse y solo se debe empezar con algo nuevo cuando un bloque de trabajo anterior haya sido entregado o ha pasado a otra función posterior de la cadena.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1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964</Words>
  <Application>Microsoft Office PowerPoint</Application>
  <PresentationFormat>Widescreen</PresentationFormat>
  <Paragraphs>103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Dekar</vt:lpstr>
      <vt:lpstr>Wingdings</vt:lpstr>
      <vt:lpstr>Office Theme</vt:lpstr>
      <vt:lpstr>1_Office Theme</vt:lpstr>
      <vt:lpstr>2_Office Theme</vt:lpstr>
      <vt:lpstr>Metodologías Agiles</vt:lpstr>
      <vt:lpstr>Que son las metodologías ágiles?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Principales metodologías ágiles (1 /2)</vt:lpstr>
      <vt:lpstr>Principales metodologías ágiles (2 /2)</vt:lpstr>
      <vt:lpstr>Scrum (1/3)</vt:lpstr>
      <vt:lpstr>Scrum (2/3)</vt:lpstr>
      <vt:lpstr>Scrum (3/3)</vt:lpstr>
      <vt:lpstr>PowerPoint Presentation</vt:lpstr>
      <vt:lpstr>Extrem programing (1/3)</vt:lpstr>
      <vt:lpstr>Extrem programing (2/3)</vt:lpstr>
      <vt:lpstr>Extrem programing (3/3)</vt:lpstr>
      <vt:lpstr>PowerPoint Presentation</vt:lpstr>
      <vt:lpstr>Kanban</vt:lpstr>
      <vt:lpstr>PowerPoint Presentation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Agiles</dc:title>
  <dc:creator>user</dc:creator>
  <cp:lastModifiedBy>user</cp:lastModifiedBy>
  <cp:revision>40</cp:revision>
  <dcterms:created xsi:type="dcterms:W3CDTF">2017-09-15T00:14:33Z</dcterms:created>
  <dcterms:modified xsi:type="dcterms:W3CDTF">2017-09-18T04:30:37Z</dcterms:modified>
</cp:coreProperties>
</file>