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256" r:id="rId18"/>
    <p:sldId id="257" r:id="rId19"/>
    <p:sldId id="258" r:id="rId20"/>
    <p:sldId id="272" r:id="rId21"/>
    <p:sldId id="273" r:id="rId22"/>
    <p:sldId id="274" r:id="rId23"/>
    <p:sldId id="275" r:id="rId24"/>
    <p:sldId id="260" r:id="rId25"/>
    <p:sldId id="263" r:id="rId26"/>
    <p:sldId id="284" r:id="rId27"/>
    <p:sldId id="285" r:id="rId28"/>
    <p:sldId id="286" r:id="rId29"/>
    <p:sldId id="264" r:id="rId30"/>
    <p:sldId id="265" r:id="rId31"/>
    <p:sldId id="267" r:id="rId32"/>
    <p:sldId id="280" r:id="rId33"/>
    <p:sldId id="269" r:id="rId34"/>
    <p:sldId id="279" r:id="rId35"/>
    <p:sldId id="287" r:id="rId36"/>
    <p:sldId id="278" r:id="rId37"/>
    <p:sldId id="281" r:id="rId38"/>
    <p:sldId id="270" r:id="rId39"/>
    <p:sldId id="282" r:id="rId40"/>
    <p:sldId id="283" r:id="rId41"/>
    <p:sldId id="305" r:id="rId42"/>
    <p:sldId id="306" r:id="rId43"/>
    <p:sldId id="277" r:id="rId44"/>
    <p:sldId id="261" r:id="rId45"/>
    <p:sldId id="271" r:id="rId46"/>
    <p:sldId id="307" r:id="rId47"/>
    <p:sldId id="308" r:id="rId48"/>
    <p:sldId id="309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DB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64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315A5-661F-40F5-8E4A-20ABD0451867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4686C-31F0-4EA9-A818-E7835907B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7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3AE12-EE51-4D13-BF9E-A6D9E37A3C77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1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3AE12-EE51-4D13-BF9E-A6D9E37A3C77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4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686C-31F0-4EA9-A818-E7835907BE5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3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13/11/2017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98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13/11/2017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80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13/11/2017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7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13/11/2017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13/11/2017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0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13/11/2017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4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13/11/2017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0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13/11/2017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13/11/2017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61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13/11/2017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951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13/11/2017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5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13/11/2017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587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13/11/2017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57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13/11/2017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02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13/11/2017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13/11/2017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8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13/11/2017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47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13/11/2017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94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13/11/2017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08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13/11/2017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79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13/11/2017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84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13/11/2017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96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F90B-5245-4811-93B7-9911F0C80A68}" type="datetimeFigureOut">
              <a:rPr lang="fr-FR" smtClean="0"/>
              <a:t>13/11/2017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33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13/11/2017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7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kar" panose="02000000000000000000" pitchFamily="50" charset="0"/>
              </a:rPr>
              <a:t>Metodologías Agiles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84362"/>
          </a:xfrm>
        </p:spPr>
        <p:txBody>
          <a:bodyPr>
            <a:normAutofit fontScale="92500" lnSpcReduction="20000"/>
          </a:bodyPr>
          <a:lstStyle/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algn="r"/>
            <a:r>
              <a:rPr lang="es-CO" dirty="0" smtClean="0">
                <a:latin typeface="Dekar" panose="02000000000000000000" pitchFamily="50" charset="0"/>
              </a:rPr>
              <a:t>Daniel Buitrago</a:t>
            </a:r>
          </a:p>
          <a:p>
            <a:pPr algn="r"/>
            <a:r>
              <a:rPr lang="es-CO" dirty="0" smtClean="0">
                <a:latin typeface="Dekar" panose="02000000000000000000" pitchFamily="50" charset="0"/>
              </a:rPr>
              <a:t>Sept, 2017</a:t>
            </a:r>
            <a:endParaRPr lang="fr-FR" dirty="0"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Scrum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El pilar </a:t>
            </a:r>
            <a:r>
              <a:rPr lang="es-CO" dirty="0" smtClean="0">
                <a:latin typeface="+mj-lt"/>
              </a:rPr>
              <a:t>mas importante de Scrum son las revisiones. Su importancia reside en que las reuniones son la base para lograr </a:t>
            </a:r>
            <a:r>
              <a:rPr lang="es-CO" dirty="0" smtClean="0">
                <a:solidFill>
                  <a:srgbClr val="FF0000"/>
                </a:solidFill>
                <a:latin typeface="+mj-lt"/>
              </a:rPr>
              <a:t>transparencia</a:t>
            </a:r>
            <a:r>
              <a:rPr lang="es-CO" dirty="0" smtClean="0">
                <a:latin typeface="+mj-lt"/>
              </a:rPr>
              <a:t> y </a:t>
            </a:r>
            <a:r>
              <a:rPr lang="es-CO" dirty="0" smtClean="0">
                <a:solidFill>
                  <a:srgbClr val="FF0000"/>
                </a:solidFill>
                <a:latin typeface="+mj-lt"/>
              </a:rPr>
              <a:t>comunicación</a:t>
            </a:r>
            <a:r>
              <a:rPr lang="es-CO" dirty="0" smtClean="0">
                <a:latin typeface="+mj-lt"/>
              </a:rPr>
              <a:t>, y posibilitan algo característico en un equipo ágil:</a:t>
            </a:r>
          </a:p>
          <a:p>
            <a:pPr marL="0" indent="0">
              <a:buNone/>
            </a:pPr>
            <a:endParaRPr lang="es-CO" sz="1700" dirty="0" smtClean="0">
              <a:latin typeface="+mj-lt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Reunión de planificación del sprint</a:t>
            </a:r>
            <a:r>
              <a:rPr lang="es-CO" dirty="0" smtClean="0">
                <a:latin typeface="+mj-lt"/>
              </a:rPr>
              <a:t>. Al principio de cada sprint, para decidir que se va a realizar en ese sprint.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Reunión diaria</a:t>
            </a:r>
            <a:r>
              <a:rPr lang="es-CO" dirty="0" smtClean="0">
                <a:latin typeface="+mj-lt"/>
              </a:rPr>
              <a:t>. Máximo 15 minutos. Se trata: que se hizo ayer, que vas a hacer hoy y que problemas se han encontrado.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Reunión de </a:t>
            </a:r>
            <a:r>
              <a:rPr lang="es-CO" dirty="0" err="1" smtClean="0">
                <a:solidFill>
                  <a:srgbClr val="C00000"/>
                </a:solidFill>
                <a:latin typeface="+mj-lt"/>
              </a:rPr>
              <a:t>revision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del Sprint</a:t>
            </a:r>
            <a:r>
              <a:rPr lang="es-CO" dirty="0" smtClean="0">
                <a:latin typeface="+mj-lt"/>
              </a:rPr>
              <a:t>. Al final de cada sprint, se trata que se ha completado y que no.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Retrospectiva del Sprint</a:t>
            </a:r>
            <a:r>
              <a:rPr lang="es-CO" dirty="0" smtClean="0">
                <a:latin typeface="+mj-lt"/>
              </a:rPr>
              <a:t>. También al final del sprint, y sirve para que los implicados den sus impresiones sobre el sprint y se utiliza para la mejora del proceso.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64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541" y="972675"/>
            <a:ext cx="8544423" cy="4653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5201" y="5173783"/>
            <a:ext cx="169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Product </a:t>
            </a:r>
            <a:r>
              <a:rPr lang="es-CO" dirty="0">
                <a:solidFill>
                  <a:srgbClr val="C00000"/>
                </a:solidFill>
              </a:rPr>
              <a:t>B</a:t>
            </a:r>
            <a:r>
              <a:rPr lang="es-CO" dirty="0" smtClean="0">
                <a:solidFill>
                  <a:srgbClr val="C00000"/>
                </a:solidFill>
              </a:rPr>
              <a:t>acklog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910" y="5173783"/>
            <a:ext cx="155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Sprint </a:t>
            </a:r>
            <a:r>
              <a:rPr lang="es-CO" dirty="0">
                <a:solidFill>
                  <a:srgbClr val="C00000"/>
                </a:solidFill>
              </a:rPr>
              <a:t>B</a:t>
            </a:r>
            <a:r>
              <a:rPr lang="es-CO" dirty="0" smtClean="0">
                <a:solidFill>
                  <a:srgbClr val="C00000"/>
                </a:solidFill>
              </a:rPr>
              <a:t>acklog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139" y="1871783"/>
            <a:ext cx="155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Daily stand-up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Extrem programing (XP)</a:t>
            </a:r>
            <a:endParaRPr lang="fr-FR" sz="3600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XP se basa en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retroalimentación </a:t>
            </a:r>
            <a:r>
              <a:rPr lang="es-CO" dirty="0" smtClean="0">
                <a:latin typeface="+mj-lt"/>
              </a:rPr>
              <a:t>continua entre cliente y el equipo de desarrollo. XP es especialmente adecuada para proyectos con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requisitos imprecisos y muy cambiantes</a:t>
            </a:r>
            <a:r>
              <a:rPr lang="es-CO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59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Extrem programing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Características especificas XP:</a:t>
            </a: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Se valora al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individuo y las interacciones </a:t>
            </a:r>
            <a:r>
              <a:rPr lang="es-CO" dirty="0" smtClean="0">
                <a:latin typeface="+mj-lt"/>
              </a:rPr>
              <a:t>del equipo de desarrollo sobre el proceso y las herramientas. La gente es el principal factor de éxito de un proyecto de software.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La </a:t>
            </a:r>
            <a:r>
              <a:rPr lang="es-CO" dirty="0" smtClean="0">
                <a:latin typeface="+mj-lt"/>
              </a:rPr>
              <a:t>colaboración con el cliente. Se propone que exista una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interacción constante </a:t>
            </a:r>
            <a:r>
              <a:rPr lang="es-CO" dirty="0" smtClean="0">
                <a:latin typeface="+mj-lt"/>
              </a:rPr>
              <a:t>ente el cliente y el equipo de desarrollo.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Responder a los cambios. 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habilidad de responder a los cambios </a:t>
            </a:r>
            <a:r>
              <a:rPr lang="es-CO" dirty="0" smtClean="0">
                <a:latin typeface="+mj-lt"/>
              </a:rPr>
              <a:t>que pueden surgir a lo largo del proyecto determina también el éxito o fracaso del mismo. La planificación no debe ser estricta sino flexible y abierta.</a:t>
            </a:r>
          </a:p>
          <a:p>
            <a:pPr marL="514350" indent="-514350">
              <a:buFont typeface="+mj-lt"/>
              <a:buAutoNum type="arabicPeriod"/>
            </a:pP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4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Kanban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Kanban</a:t>
            </a:r>
            <a:r>
              <a:rPr lang="es-CO" dirty="0" smtClean="0">
                <a:latin typeface="+mj-lt"/>
              </a:rPr>
              <a:t> es una palabra japonesa que significa “</a:t>
            </a:r>
            <a:r>
              <a:rPr lang="es-CO" i="1" dirty="0" smtClean="0">
                <a:latin typeface="+mj-lt"/>
              </a:rPr>
              <a:t>tarjetas visuales</a:t>
            </a:r>
            <a:r>
              <a:rPr lang="es-CO" dirty="0" smtClean="0">
                <a:latin typeface="+mj-lt"/>
              </a:rPr>
              <a:t>”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 (kan: visual, ban: tarjeta).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s-CO" dirty="0" smtClean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Esta técnica se creo en Toyota, y se utiliza para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controlar el avance</a:t>
            </a: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del trabajo, en el contexto de una línea de producción.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Actualmente se aplica a la gestión de proyectos de software.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09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5" y="1257300"/>
            <a:ext cx="7751445" cy="4223544"/>
          </a:xfrm>
        </p:spPr>
      </p:pic>
    </p:spTree>
    <p:extLst>
      <p:ext uri="{BB962C8B-B14F-4D97-AF65-F5344CB8AC3E}">
        <p14:creationId xmlns:p14="http://schemas.microsoft.com/office/powerpoint/2010/main" val="40809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kar" panose="02000000000000000000" pitchFamily="50" charset="0"/>
              </a:rPr>
              <a:t>INTRODUCCIÓN A SCRUM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315938" cy="2509594"/>
          </a:xfrm>
        </p:spPr>
        <p:txBody>
          <a:bodyPr>
            <a:normAutofit/>
          </a:bodyPr>
          <a:lstStyle/>
          <a:p>
            <a:pPr algn="r"/>
            <a:endParaRPr lang="es-CO" dirty="0" smtClean="0">
              <a:latin typeface="Dekar Light" panose="02000000000000000000" pitchFamily="50" charset="0"/>
            </a:endParaRPr>
          </a:p>
          <a:p>
            <a:pPr algn="r"/>
            <a:endParaRPr lang="es-CO" dirty="0" smtClean="0">
              <a:latin typeface="Dekar Light" panose="02000000000000000000" pitchFamily="50" charset="0"/>
            </a:endParaRPr>
          </a:p>
          <a:p>
            <a:pPr algn="r"/>
            <a:r>
              <a:rPr lang="es-CO" i="1" dirty="0" smtClean="0">
                <a:latin typeface="Calibri Light" panose="020F0302020204030204" pitchFamily="34" charset="0"/>
              </a:rPr>
              <a:t>Expositor: </a:t>
            </a:r>
            <a:r>
              <a:rPr lang="es-CO" b="1" i="1" dirty="0" smtClean="0">
                <a:latin typeface="Calibri Light" panose="020F0302020204030204" pitchFamily="34" charset="0"/>
              </a:rPr>
              <a:t>Daniel Buitrago </a:t>
            </a:r>
          </a:p>
          <a:p>
            <a:pPr algn="r"/>
            <a:r>
              <a:rPr lang="es-CO" b="1" i="1" dirty="0" smtClean="0">
                <a:latin typeface="Calibri Light" panose="020F0302020204030204" pitchFamily="34" charset="0"/>
              </a:rPr>
              <a:t>Certificado Scrum Master</a:t>
            </a:r>
          </a:p>
          <a:p>
            <a:pPr algn="r"/>
            <a:r>
              <a:rPr lang="es-CO" i="1" dirty="0" smtClean="0">
                <a:latin typeface="Calibri Light" panose="020F0302020204030204" pitchFamily="34" charset="0"/>
              </a:rPr>
              <a:t>Oct 2017</a:t>
            </a:r>
            <a:endParaRPr lang="fr-FR" i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9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Que es Scrum?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O" dirty="0" smtClean="0"/>
          </a:p>
          <a:p>
            <a:pPr marL="0" indent="0" algn="ctr">
              <a:buNone/>
            </a:pPr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Scrum es un proceso en el que se aplican de manera regular un conjunto de buenas practicas para trabajar colaborativamente, en equipo y obtener el mejor resultado posible de un proyecto.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45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Scrum se puede implementar ya sea con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proyectos pequeños </a:t>
            </a:r>
            <a:r>
              <a:rPr lang="es-CO" dirty="0" smtClean="0">
                <a:latin typeface="+mj-lt"/>
              </a:rPr>
              <a:t>con equipos de 6 – 10 personas o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proyectos grandes y complejos </a:t>
            </a:r>
            <a:r>
              <a:rPr lang="es-CO" dirty="0" smtClean="0">
                <a:latin typeface="+mj-lt"/>
              </a:rPr>
              <a:t>con hasta varios cientos de miembros por equipo</a:t>
            </a:r>
            <a:endParaRPr lang="fr-FR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5" y="365125"/>
            <a:ext cx="5276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27" y="0"/>
            <a:ext cx="6991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Que son las metodologías ágiles?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Son una serie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técnicas</a:t>
            </a:r>
            <a:r>
              <a:rPr lang="es-CO" dirty="0" smtClean="0">
                <a:latin typeface="+mj-lt"/>
              </a:rPr>
              <a:t> para 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gestión de proyectos </a:t>
            </a:r>
            <a:r>
              <a:rPr lang="es-CO" dirty="0" smtClean="0">
                <a:latin typeface="+mj-lt"/>
              </a:rPr>
              <a:t>que nacen como complemento a los métodos clásicos de gestión.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Aunque surgieron en el ámbito del desarrollo de software, también han sido tomas para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otros tipos de industria</a:t>
            </a:r>
            <a:r>
              <a:rPr lang="es-CO" dirty="0" smtClean="0">
                <a:latin typeface="+mj-lt"/>
              </a:rPr>
              <a:t>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20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59" y="0"/>
            <a:ext cx="7243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9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41" y="0"/>
            <a:ext cx="7234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26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2" y="0"/>
            <a:ext cx="6910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03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¿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Que es un proyecto Scrum?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Un proyecto Scrum involucra un esfuerzo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colaborativo</a:t>
            </a:r>
            <a:r>
              <a:rPr lang="es-CO" sz="3200" dirty="0" smtClean="0">
                <a:latin typeface="+mj-lt"/>
              </a:rPr>
              <a:t> para crear un nuevo producto, servicio o cualquier otro resultado como se definió en la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Declaración de Visión del Proyecto</a:t>
            </a:r>
            <a:endParaRPr lang="fr-FR" sz="32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4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85" y="2557678"/>
            <a:ext cx="1922896" cy="2025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5683" y="738347"/>
            <a:ext cx="37211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>
                <a:solidFill>
                  <a:srgbClr val="C00000"/>
                </a:solidFill>
                <a:latin typeface="Dekar" panose="02000000000000000000" pitchFamily="50" charset="0"/>
                <a:ea typeface="+mj-ea"/>
                <a:cs typeface="+mj-cs"/>
              </a:rPr>
              <a:t>Por qué SCRUM?</a:t>
            </a:r>
            <a:endParaRPr lang="fr-FR" sz="4400" dirty="0">
              <a:solidFill>
                <a:srgbClr val="C00000"/>
              </a:solidFill>
              <a:latin typeface="Dekar" panose="02000000000000000000" pitchFamily="50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5583" y="1376109"/>
            <a:ext cx="6510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Metodología </a:t>
            </a:r>
            <a:r>
              <a:rPr lang="es-CO" sz="2400" dirty="0" smtClean="0">
                <a:latin typeface="+mj-lt"/>
              </a:rPr>
              <a:t>ágil </a:t>
            </a:r>
            <a:r>
              <a:rPr lang="es-CO" sz="2400" dirty="0" smtClean="0">
                <a:latin typeface="+mj-lt"/>
              </a:rPr>
              <a:t>mas popular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Adaptativa, iterativa, rápida, flexible y eficaz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Asegura la transparencia en la comunicación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Crea responsabilidad colectiva y progreso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El </a:t>
            </a:r>
            <a:r>
              <a:rPr lang="es-CO" sz="2400" dirty="0">
                <a:latin typeface="+mj-lt"/>
              </a:rPr>
              <a:t>f</a:t>
            </a:r>
            <a:r>
              <a:rPr lang="es-CO" sz="2400" dirty="0" smtClean="0">
                <a:latin typeface="+mj-lt"/>
              </a:rPr>
              <a:t>ramework Scrum </a:t>
            </a:r>
            <a:r>
              <a:rPr lang="es-CO" sz="2400" dirty="0" smtClean="0">
                <a:solidFill>
                  <a:srgbClr val="C00000"/>
                </a:solidFill>
                <a:latin typeface="+mj-lt"/>
              </a:rPr>
              <a:t>soporta todo tipo de proyectos</a:t>
            </a:r>
            <a:endParaRPr lang="fr-FR" sz="24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65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>
                <a:solidFill>
                  <a:srgbClr val="C00000"/>
                </a:solidFill>
                <a:latin typeface="Dekar" panose="02000000000000000000" pitchFamily="50" charset="0"/>
              </a:rPr>
              <a:t>Caracteristicas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200" dirty="0" smtClean="0">
                <a:latin typeface="+mj-lt"/>
              </a:rPr>
              <a:t> </a:t>
            </a:r>
            <a:r>
              <a:rPr lang="es-CO" sz="2200" dirty="0" smtClean="0">
                <a:solidFill>
                  <a:srgbClr val="C00000"/>
                </a:solidFill>
                <a:latin typeface="+mj-lt"/>
              </a:rPr>
              <a:t>Adaptabilidad</a:t>
            </a:r>
            <a:r>
              <a:rPr lang="es-CO" sz="2200" dirty="0" smtClean="0">
                <a:latin typeface="+mj-lt"/>
              </a:rPr>
              <a:t> : Control del proceso empírico y desarrollo iterativo hacen que los proyectos sean adaptables y abiertos a la incorporación del cambio.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200" dirty="0" smtClean="0">
                <a:latin typeface="+mj-lt"/>
              </a:rPr>
              <a:t> </a:t>
            </a:r>
            <a:r>
              <a:rPr lang="es-CO" sz="2200" dirty="0" smtClean="0">
                <a:solidFill>
                  <a:srgbClr val="C00000"/>
                </a:solidFill>
                <a:latin typeface="+mj-lt"/>
              </a:rPr>
              <a:t>Centrado en el cliente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200" dirty="0">
                <a:latin typeface="+mj-lt"/>
              </a:rPr>
              <a:t> </a:t>
            </a:r>
            <a:r>
              <a:rPr lang="es-CO" sz="2200" dirty="0" smtClean="0">
                <a:solidFill>
                  <a:srgbClr val="C00000"/>
                </a:solidFill>
                <a:latin typeface="+mj-lt"/>
              </a:rPr>
              <a:t>Entrega continua de valor</a:t>
            </a:r>
            <a:r>
              <a:rPr lang="es-CO" sz="2200" dirty="0" smtClean="0">
                <a:latin typeface="+mj-lt"/>
              </a:rPr>
              <a:t>: Los procesos iterativos permiten la entrega continua de valor tan frecuentemente como el cliente lo </a:t>
            </a:r>
            <a:r>
              <a:rPr lang="es-CO" sz="2200" dirty="0" smtClean="0">
                <a:latin typeface="+mj-lt"/>
              </a:rPr>
              <a:t>requiere.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200" dirty="0" smtClean="0">
                <a:latin typeface="+mj-lt"/>
              </a:rPr>
              <a:t> </a:t>
            </a:r>
            <a:r>
              <a:rPr lang="es-CO" sz="2200" dirty="0" smtClean="0">
                <a:solidFill>
                  <a:srgbClr val="C00000"/>
                </a:solidFill>
                <a:latin typeface="+mj-lt"/>
              </a:rPr>
              <a:t>Entrega temprana de alto valor</a:t>
            </a:r>
            <a:r>
              <a:rPr lang="es-CO" sz="2200" dirty="0" smtClean="0">
                <a:latin typeface="+mj-lt"/>
              </a:rPr>
              <a:t>: El proceso de creación del </a:t>
            </a:r>
            <a:r>
              <a:rPr lang="es-CO" sz="2200" b="1" i="1" dirty="0" smtClean="0">
                <a:latin typeface="+mj-lt"/>
              </a:rPr>
              <a:t>Product Backlog</a:t>
            </a:r>
            <a:r>
              <a:rPr lang="es-CO" sz="2200" b="1" dirty="0" smtClean="0">
                <a:latin typeface="+mj-lt"/>
              </a:rPr>
              <a:t> </a:t>
            </a:r>
            <a:r>
              <a:rPr lang="es-CO" sz="2200" dirty="0" smtClean="0">
                <a:latin typeface="+mj-lt"/>
              </a:rPr>
              <a:t>aseguran que los requisitos de mayor valor del cliente son los primeros en cubrirse</a:t>
            </a:r>
            <a:endParaRPr lang="fr-FR" sz="2200" i="1" dirty="0" smtClean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200" dirty="0" smtClean="0">
                <a:latin typeface="+mj-lt"/>
              </a:rPr>
              <a:t> </a:t>
            </a:r>
            <a:r>
              <a:rPr lang="es-CO" sz="2200" dirty="0" smtClean="0">
                <a:solidFill>
                  <a:srgbClr val="C00000"/>
                </a:solidFill>
                <a:latin typeface="+mj-lt"/>
              </a:rPr>
              <a:t>Retroalimentación continua</a:t>
            </a:r>
            <a:r>
              <a:rPr lang="es-CO" sz="2200" dirty="0" smtClean="0">
                <a:latin typeface="+mj-lt"/>
              </a:rPr>
              <a:t>: Se da por medio de la reunión </a:t>
            </a:r>
            <a:r>
              <a:rPr lang="es-CO" sz="2200" b="1" i="1" dirty="0" smtClean="0">
                <a:latin typeface="+mj-lt"/>
              </a:rPr>
              <a:t>daily stand-up </a:t>
            </a:r>
            <a:r>
              <a:rPr lang="es-CO" sz="2200" dirty="0" smtClean="0">
                <a:latin typeface="+mj-lt"/>
              </a:rPr>
              <a:t>y retrospectiva del Sprint.</a:t>
            </a:r>
          </a:p>
        </p:txBody>
      </p:sp>
    </p:spTree>
    <p:extLst>
      <p:ext uri="{BB962C8B-B14F-4D97-AF65-F5344CB8AC3E}">
        <p14:creationId xmlns:p14="http://schemas.microsoft.com/office/powerpoint/2010/main" val="24192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1200"/>
                <a:ext cx="10515600" cy="5465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s-CO" sz="2000" dirty="0" smtClean="0">
                    <a:latin typeface="+mj-lt"/>
                  </a:rPr>
                  <a:t> </a:t>
                </a:r>
                <a:r>
                  <a:rPr lang="es-CO" sz="2000" dirty="0" smtClean="0">
                    <a:solidFill>
                      <a:srgbClr val="C00000"/>
                    </a:solidFill>
                    <a:latin typeface="+mj-lt"/>
                  </a:rPr>
                  <a:t>Transparencia</a:t>
                </a:r>
                <a:r>
                  <a:rPr lang="es-CO" sz="2000" dirty="0" smtClean="0">
                    <a:latin typeface="+mj-lt"/>
                  </a:rPr>
                  <a:t>: Todas las facetas de cualquier proceso son observadas por cualquier persona. </a:t>
                </a:r>
                <a:r>
                  <a:rPr lang="es-CO" sz="2000" dirty="0" smtClean="0">
                    <a:latin typeface="+mj-lt"/>
                  </a:rPr>
                  <a:t>Cultura de </a:t>
                </a:r>
                <a:r>
                  <a:rPr lang="es-CO" sz="2000" dirty="0" smtClean="0">
                    <a:latin typeface="+mj-lt"/>
                  </a:rPr>
                  <a:t>trabajo abierta.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s-CO" sz="2000" dirty="0" err="1" smtClean="0">
                    <a:latin typeface="+mj-lt"/>
                  </a:rPr>
                  <a:t>Scrumboard</a:t>
                </a:r>
                <a:r>
                  <a:rPr lang="es-CO" sz="2000" dirty="0" smtClean="0">
                    <a:latin typeface="+mj-lt"/>
                  </a:rPr>
                  <a:t> (</a:t>
                </a:r>
                <a:r>
                  <a:rPr lang="es-CO" sz="2000" i="1" dirty="0" smtClean="0">
                    <a:latin typeface="+mj-lt"/>
                  </a:rPr>
                  <a:t>tablero </a:t>
                </a:r>
                <a:r>
                  <a:rPr lang="es-CO" sz="2000" i="1" dirty="0" err="1" smtClean="0">
                    <a:latin typeface="+mj-lt"/>
                  </a:rPr>
                  <a:t>scrum</a:t>
                </a:r>
                <a:r>
                  <a:rPr lang="es-CO" sz="2000" dirty="0" smtClean="0">
                    <a:latin typeface="+mj-lt"/>
                  </a:rPr>
                  <a:t>): to-do, in </a:t>
                </a:r>
                <a:r>
                  <a:rPr lang="es-CO" sz="2000" dirty="0" err="1" smtClean="0">
                    <a:latin typeface="+mj-lt"/>
                  </a:rPr>
                  <a:t>progress</a:t>
                </a:r>
                <a:r>
                  <a:rPr lang="es-CO" sz="2000" dirty="0" smtClean="0">
                    <a:latin typeface="+mj-lt"/>
                  </a:rPr>
                  <a:t>, </a:t>
                </a:r>
                <a:r>
                  <a:rPr lang="es-CO" sz="2000" dirty="0" err="1" smtClean="0">
                    <a:latin typeface="+mj-lt"/>
                  </a:rPr>
                  <a:t>testing</a:t>
                </a:r>
                <a:r>
                  <a:rPr lang="es-CO" sz="2000" dirty="0" smtClean="0">
                    <a:latin typeface="+mj-lt"/>
                  </a:rPr>
                  <a:t>, done.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s-CO" sz="2000" dirty="0" smtClean="0">
                    <a:latin typeface="+mj-lt"/>
                  </a:rPr>
                  <a:t>Sprint </a:t>
                </a:r>
                <a:r>
                  <a:rPr lang="es-CO" sz="2000" dirty="0" err="1" smtClean="0">
                    <a:latin typeface="+mj-lt"/>
                  </a:rPr>
                  <a:t>Burndown</a:t>
                </a:r>
                <a:r>
                  <a:rPr lang="es-CO" sz="2000" dirty="0" smtClean="0">
                    <a:latin typeface="+mj-lt"/>
                  </a:rPr>
                  <a:t> </a:t>
                </a:r>
                <a:r>
                  <a:rPr lang="es-CO" sz="2000" dirty="0" err="1" smtClean="0">
                    <a:latin typeface="+mj-lt"/>
                  </a:rPr>
                  <a:t>char</a:t>
                </a:r>
                <a:r>
                  <a:rPr lang="es-CO" sz="2000" dirty="0" smtClean="0">
                    <a:latin typeface="+mj-lt"/>
                  </a:rPr>
                  <a:t> (</a:t>
                </a:r>
                <a:r>
                  <a:rPr lang="es-CO" sz="2000" i="1" dirty="0" smtClean="0">
                    <a:latin typeface="+mj-lt"/>
                  </a:rPr>
                  <a:t>grafica de trabajo consumido en el sprint</a:t>
                </a:r>
                <a:r>
                  <a:rPr lang="es-CO" sz="2000" dirty="0" smtClean="0">
                    <a:latin typeface="+mj-lt"/>
                  </a:rPr>
                  <a:t>) 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s-CO" sz="2000" dirty="0" smtClean="0">
                    <a:latin typeface="+mj-lt"/>
                  </a:rPr>
                  <a:t>Sprint </a:t>
                </a:r>
                <a:r>
                  <a:rPr lang="es-CO" sz="2000" dirty="0" err="1" smtClean="0">
                    <a:latin typeface="+mj-lt"/>
                  </a:rPr>
                  <a:t>Review</a:t>
                </a:r>
                <a:r>
                  <a:rPr lang="es-CO" sz="2000" dirty="0" smtClean="0">
                    <a:latin typeface="+mj-lt"/>
                  </a:rPr>
                  <a:t> Meeting (</a:t>
                </a:r>
                <a:r>
                  <a:rPr lang="es-CO" sz="2000" i="1" dirty="0" smtClean="0">
                    <a:latin typeface="+mj-lt"/>
                  </a:rPr>
                  <a:t>reunión de revisión del Sprint</a:t>
                </a:r>
                <a:r>
                  <a:rPr lang="es-CO" sz="2000" dirty="0" smtClean="0">
                    <a:latin typeface="+mj-lt"/>
                  </a:rPr>
                  <a:t>)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s-CO" sz="2000" dirty="0">
                    <a:latin typeface="+mj-lt"/>
                  </a:rPr>
                  <a:t> </a:t>
                </a:r>
                <a:r>
                  <a:rPr lang="es-CO" sz="2000" dirty="0" smtClean="0">
                    <a:solidFill>
                      <a:srgbClr val="C00000"/>
                    </a:solidFill>
                    <a:latin typeface="+mj-lt"/>
                  </a:rPr>
                  <a:t>Mejora continua</a:t>
                </a:r>
                <a:r>
                  <a:rPr lang="es-CO" sz="2000" dirty="0" smtClean="0">
                    <a:latin typeface="+mj-lt"/>
                  </a:rPr>
                  <a:t>: Adaptabilidad + Transparencia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s-CO" sz="2000" dirty="0">
                    <a:latin typeface="+mj-lt"/>
                  </a:rPr>
                  <a:t> </a:t>
                </a:r>
                <a:r>
                  <a:rPr lang="es-CO" sz="2000" dirty="0" smtClean="0">
                    <a:solidFill>
                      <a:srgbClr val="C00000"/>
                    </a:solidFill>
                    <a:latin typeface="+mj-lt"/>
                  </a:rPr>
                  <a:t>Ritmo sostenible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s-CO" sz="2000" dirty="0">
                    <a:latin typeface="+mj-lt"/>
                  </a:rPr>
                  <a:t> </a:t>
                </a:r>
                <a:r>
                  <a:rPr lang="es-CO" sz="2000" dirty="0" smtClean="0">
                    <a:solidFill>
                      <a:srgbClr val="C00000"/>
                    </a:solidFill>
                    <a:latin typeface="+mj-lt"/>
                  </a:rPr>
                  <a:t>Proceso de desarrollo eficiente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𝑎𝑙𝑡𝑜𝑠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𝑛𝑖𝑣𝑒𝑙𝑒𝑠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𝑒𝑓𝑖𝑐𝑖𝑒𝑐𝑖𝑎</m:t>
                      </m:r>
                      <m:r>
                        <a:rPr lang="es-CO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𝑏𝑜𝑥𝑖𝑛𝑔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𝑚𝑖𝑛𝑖𝑚𝑖𝑧𝑎𝑐𝑖𝑜𝑛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𝑡𝑟𝑎𝑏𝑎𝑗𝑜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𝑒𝑠𝑐𝑒𝑛𝑐𝑖𝑎𝑙</m:t>
                      </m:r>
                    </m:oMath>
                  </m:oMathPara>
                </a14:m>
                <a:endParaRPr lang="es-CO" sz="2000" dirty="0" smtClean="0">
                  <a:latin typeface="+mj-lt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s-CO" sz="2000" dirty="0">
                    <a:latin typeface="+mj-lt"/>
                  </a:rPr>
                  <a:t> </a:t>
                </a:r>
                <a:r>
                  <a:rPr lang="es-CO" sz="2000" dirty="0" smtClean="0">
                    <a:solidFill>
                      <a:srgbClr val="C00000"/>
                    </a:solidFill>
                    <a:latin typeface="+mj-lt"/>
                  </a:rPr>
                  <a:t>Motivación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>
                          <a:latin typeface="Cambria Math" panose="02040503050406030204" pitchFamily="18" charset="0"/>
                        </a:rPr>
                        <m:t>𝑎𝑙𝑡𝑜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𝑛𝑖𝑣𝑒𝑙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𝑚𝑜𝑡𝑖𝑣𝑎𝑐𝑖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𝑑𝑎𝑖𝑙𝑦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𝑠𝑡𝑎𝑛𝑑𝑢𝑝</m:t>
                      </m:r>
                      <m:r>
                        <a:rPr lang="es-CO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𝑟𝑒𝑡𝑟𝑜𝑠𝑝𝑒𝑐𝑖𝑡𝑣𝑎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𝑆𝑝𝑟𝑖𝑛𝑡</m:t>
                      </m:r>
                    </m:oMath>
                  </m:oMathPara>
                </a14:m>
                <a:endParaRPr lang="es-CO" sz="16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1200"/>
                <a:ext cx="10515600" cy="5465763"/>
              </a:xfrm>
              <a:blipFill rotWithShape="0"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8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36600"/>
                <a:ext cx="10515600" cy="54403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s-CO" sz="2200" dirty="0" smtClean="0">
                    <a:latin typeface="+mj-lt"/>
                  </a:rPr>
                  <a:t> </a:t>
                </a:r>
                <a:r>
                  <a:rPr lang="es-CO" sz="2200" dirty="0" smtClean="0">
                    <a:solidFill>
                      <a:srgbClr val="C00000"/>
                    </a:solidFill>
                    <a:latin typeface="+mj-lt"/>
                  </a:rPr>
                  <a:t>Resolución rápida de problemas</a:t>
                </a:r>
                <a:r>
                  <a:rPr lang="es-CO" sz="2200" dirty="0" smtClean="0">
                    <a:latin typeface="+mj-lt"/>
                  </a:rPr>
                  <a:t>: Colaboración y colocación de equipos </a:t>
                </a:r>
                <a:r>
                  <a:rPr lang="es-CO" sz="2200" dirty="0" smtClean="0">
                    <a:latin typeface="+mj-lt"/>
                  </a:rPr>
                  <a:t>inter-funcionales</a:t>
                </a:r>
                <a:endParaRPr lang="es-CO" sz="2200" dirty="0" smtClean="0">
                  <a:latin typeface="+mj-lt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s-CO" sz="2200" dirty="0">
                    <a:latin typeface="+mj-lt"/>
                  </a:rPr>
                  <a:t> </a:t>
                </a:r>
                <a:r>
                  <a:rPr lang="es-CO" sz="2200" dirty="0" smtClean="0">
                    <a:solidFill>
                      <a:srgbClr val="C00000"/>
                    </a:solidFill>
                    <a:latin typeface="+mj-lt"/>
                  </a:rPr>
                  <a:t>Entregas eficaces</a:t>
                </a:r>
                <a:r>
                  <a:rPr lang="es-CO" sz="2200" dirty="0" smtClean="0">
                    <a:latin typeface="+mj-lt"/>
                  </a:rPr>
                  <a:t>: </a:t>
                </a:r>
                <a:r>
                  <a:rPr lang="es-CO" sz="2200" i="1" dirty="0" smtClean="0">
                    <a:latin typeface="+mj-lt"/>
                  </a:rPr>
                  <a:t>Product backlog priorizado</a:t>
                </a:r>
                <a:r>
                  <a:rPr lang="es-CO" sz="2200" dirty="0" smtClean="0">
                    <a:latin typeface="+mj-lt"/>
                  </a:rPr>
                  <a:t> + </a:t>
                </a:r>
                <a:r>
                  <a:rPr lang="es-CO" sz="2200" dirty="0" smtClean="0">
                    <a:latin typeface="+mj-lt"/>
                  </a:rPr>
                  <a:t>revisiones regulares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s-CO" sz="2200" dirty="0">
                    <a:latin typeface="+mj-lt"/>
                  </a:rPr>
                  <a:t> </a:t>
                </a:r>
                <a:r>
                  <a:rPr lang="es-CO" sz="2200" dirty="0" smtClean="0">
                    <a:latin typeface="+mj-lt"/>
                  </a:rPr>
                  <a:t>Propiedad </a:t>
                </a:r>
                <a:r>
                  <a:rPr lang="es-CO" sz="2200" dirty="0" smtClean="0">
                    <a:latin typeface="+mj-lt"/>
                  </a:rPr>
                  <a:t>colectiva: </a:t>
                </a:r>
                <a:r>
                  <a:rPr lang="es-CO" sz="2200" i="1" dirty="0" smtClean="0">
                    <a:latin typeface="+mj-lt"/>
                  </a:rPr>
                  <a:t>el código/trabajo </a:t>
                </a:r>
                <a:r>
                  <a:rPr lang="es-CO" sz="2200" i="1" dirty="0" smtClean="0">
                    <a:latin typeface="+mj-lt"/>
                  </a:rPr>
                  <a:t>es del proyecto, no de las personas y todo el mundo es responsable de la calidad de todo el </a:t>
                </a:r>
                <a:r>
                  <a:rPr lang="es-CO" sz="2200" i="1" dirty="0" smtClean="0">
                    <a:latin typeface="+mj-lt"/>
                  </a:rPr>
                  <a:t>código/producto</a:t>
                </a:r>
                <a:r>
                  <a:rPr lang="es-CO" sz="2200" dirty="0">
                    <a:latin typeface="+mj-lt"/>
                  </a:rPr>
                  <a:t>.</a:t>
                </a:r>
                <a:endParaRPr lang="es-CO" sz="2200" dirty="0" smtClean="0">
                  <a:latin typeface="+mj-lt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s-CO" sz="2200" dirty="0">
                    <a:latin typeface="+mj-lt"/>
                  </a:rPr>
                  <a:t> </a:t>
                </a:r>
                <a:r>
                  <a:rPr lang="es-CO" sz="2200" dirty="0" smtClean="0">
                    <a:solidFill>
                      <a:srgbClr val="C00000"/>
                    </a:solidFill>
                    <a:latin typeface="+mj-lt"/>
                  </a:rPr>
                  <a:t>Entorno innovador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+mj-lt"/>
                        </a:rPr>
                        <m:t>𝑒𝑛𝑡𝑜𝑟𝑛𝑜</m:t>
                      </m:r>
                      <m:r>
                        <a:rPr lang="es-CO" sz="1800" b="0" i="1" smtClean="0">
                          <a:latin typeface="+mj-lt"/>
                        </a:rPr>
                        <m:t> </m:t>
                      </m:r>
                      <m:r>
                        <a:rPr lang="es-CO" sz="1800" b="0" i="1" smtClean="0">
                          <a:latin typeface="+mj-lt"/>
                        </a:rPr>
                        <m:t>𝑑𝑒</m:t>
                      </m:r>
                      <m:r>
                        <a:rPr lang="es-CO" sz="1800" b="0" i="1" smtClean="0">
                          <a:latin typeface="+mj-lt"/>
                        </a:rPr>
                        <m:t> </m:t>
                      </m:r>
                      <m:r>
                        <a:rPr lang="es-CO" sz="1800" b="0" i="1" smtClean="0">
                          <a:latin typeface="+mj-lt"/>
                        </a:rPr>
                        <m:t>𝑖𝑛𝑡𝑟𝑜𝑠𝑝𝑒𝑐𝑐𝑖</m:t>
                      </m:r>
                      <m:r>
                        <a:rPr lang="es-CO" sz="1800" b="0" i="1" smtClean="0">
                          <a:latin typeface="+mj-lt"/>
                        </a:rPr>
                        <m:t>ó</m:t>
                      </m:r>
                      <m:r>
                        <a:rPr lang="es-CO" sz="1800" b="0" i="1" smtClean="0">
                          <a:latin typeface="+mj-lt"/>
                        </a:rPr>
                        <m:t>𝑛</m:t>
                      </m:r>
                      <m:r>
                        <a:rPr lang="es-CO" sz="1800" i="1">
                          <a:latin typeface="+mj-lt"/>
                        </a:rPr>
                        <m:t>=</m:t>
                      </m:r>
                      <m:r>
                        <a:rPr lang="es-CO" sz="1800" b="0" i="1" smtClean="0">
                          <a:latin typeface="+mj-lt"/>
                        </a:rPr>
                        <m:t>𝑟𝑒𝑡𝑟𝑜𝑠𝑝𝑒𝑐𝑡𝑖𝑣𝑎</m:t>
                      </m:r>
                      <m:r>
                        <a:rPr lang="es-CO" sz="1800" b="0" i="1" smtClean="0">
                          <a:latin typeface="+mj-lt"/>
                        </a:rPr>
                        <m:t> </m:t>
                      </m:r>
                      <m:r>
                        <a:rPr lang="es-CO" sz="1800" b="0" i="1" smtClean="0">
                          <a:latin typeface="+mj-lt"/>
                        </a:rPr>
                        <m:t>𝑑𝑒𝑙</m:t>
                      </m:r>
                      <m:r>
                        <a:rPr lang="es-CO" sz="1800" b="0" i="1" smtClean="0">
                          <a:latin typeface="+mj-lt"/>
                        </a:rPr>
                        <m:t> </m:t>
                      </m:r>
                      <m:r>
                        <a:rPr lang="es-CO" sz="1800" b="0" i="1" smtClean="0">
                          <a:latin typeface="+mj-lt"/>
                        </a:rPr>
                        <m:t>𝑆𝑝𝑟𝑖𝑛𝑡</m:t>
                      </m:r>
                      <m:r>
                        <a:rPr lang="es-CO" sz="1800" i="1">
                          <a:latin typeface="+mj-lt"/>
                        </a:rPr>
                        <m:t>+</m:t>
                      </m:r>
                      <m:r>
                        <a:rPr lang="es-CO" sz="1800" i="1">
                          <a:latin typeface="+mj-lt"/>
                        </a:rPr>
                        <m:t>𝑟𝑒𝑡𝑟𝑜𝑠𝑝𝑒𝑐𝑖𝑡𝑣𝑎</m:t>
                      </m:r>
                      <m:r>
                        <a:rPr lang="es-CO" sz="1800" i="1">
                          <a:latin typeface="+mj-lt"/>
                        </a:rPr>
                        <m:t> </m:t>
                      </m:r>
                      <m:r>
                        <a:rPr lang="es-CO" sz="1800" i="1">
                          <a:latin typeface="+mj-lt"/>
                        </a:rPr>
                        <m:t>𝑑𝑒𝑙</m:t>
                      </m:r>
                      <m:r>
                        <a:rPr lang="es-CO" sz="1800" i="1">
                          <a:latin typeface="+mj-lt"/>
                        </a:rPr>
                        <m:t> </m:t>
                      </m:r>
                      <m:r>
                        <a:rPr lang="es-CO" sz="1800" b="0" i="1" smtClean="0">
                          <a:latin typeface="+mj-lt"/>
                        </a:rPr>
                        <m:t>𝑝𝑟𝑜𝑐𝑒𝑠𝑜</m:t>
                      </m:r>
                    </m:oMath>
                  </m:oMathPara>
                </a14:m>
                <a:endParaRPr lang="fr-FR" sz="18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36600"/>
                <a:ext cx="10515600" cy="5440363"/>
              </a:xfrm>
              <a:blipFill rotWithShape="0"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3477" y="6356350"/>
            <a:ext cx="10191261" cy="365125"/>
          </a:xfrm>
        </p:spPr>
        <p:txBody>
          <a:bodyPr/>
          <a:lstStyle/>
          <a:p>
            <a:pPr algn="l"/>
            <a:r>
              <a:rPr lang="es-CO" b="1" dirty="0" smtClean="0"/>
              <a:t>Introspección: </a:t>
            </a:r>
            <a:r>
              <a:rPr lang="es-CO" dirty="0" smtClean="0"/>
              <a:t>es una técnica positiva para analizar los errores del pasado y aprender de ellos, conocer las propias virtudes y debilidades, lograr maduración y fortalecimiento de la autoestima, con la mira puesta en el perfeccionamiento del ser humano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1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Soporta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productos</a:t>
            </a:r>
            <a:r>
              <a:rPr lang="es-CO" sz="3200" dirty="0" smtClean="0">
                <a:latin typeface="+mj-lt"/>
              </a:rPr>
              <a:t> y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desarrollo de servicios </a:t>
            </a:r>
            <a:r>
              <a:rPr lang="es-CO" sz="3200" dirty="0" smtClean="0">
                <a:latin typeface="+mj-lt"/>
              </a:rPr>
              <a:t>en todos los tipos de industrias y en cualquier tipo de proyecto, sin tener en cuenta su complejidad.</a:t>
            </a:r>
            <a:endParaRPr lang="fr-FR" sz="32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49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s-CO" sz="3600" dirty="0" smtClean="0">
                <a:solidFill>
                  <a:srgbClr val="C00000"/>
                </a:solidFill>
              </a:rPr>
              <a:t>Por qué SCRUM es mejor que otras técnicas de </a:t>
            </a:r>
          </a:p>
          <a:p>
            <a:pPr marL="0" indent="0" algn="ctr">
              <a:buNone/>
            </a:pPr>
            <a:r>
              <a:rPr lang="es-CO" sz="3600" dirty="0" smtClean="0">
                <a:solidFill>
                  <a:srgbClr val="C00000"/>
                </a:solidFill>
              </a:rPr>
              <a:t>Gerencia de Proyectos </a:t>
            </a:r>
            <a:endParaRPr lang="es-CO" sz="36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851150"/>
            <a:ext cx="3860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s-CO" dirty="0" smtClean="0"/>
          </a:p>
          <a:p>
            <a:pPr marL="0" indent="0" algn="ctr">
              <a:buNone/>
            </a:pPr>
            <a:endParaRPr lang="es-CO" dirty="0" smtClean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El enfoque ágil tiene la ventaja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reducir el costo </a:t>
            </a:r>
            <a:r>
              <a:rPr lang="es-CO" dirty="0" smtClean="0">
                <a:latin typeface="+mj-lt"/>
              </a:rPr>
              <a:t>del </a:t>
            </a: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cambio a través de todo el proceso de desarrollo.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Se trabaja realizando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entregas parciales </a:t>
            </a:r>
            <a:r>
              <a:rPr lang="es-CO" dirty="0" smtClean="0">
                <a:latin typeface="+mj-lt"/>
              </a:rPr>
              <a:t>funcionales</a:t>
            </a:r>
            <a:r>
              <a:rPr lang="es-CO" dirty="0" smtClean="0"/>
              <a:t> </a:t>
            </a:r>
            <a:r>
              <a:rPr lang="es-CO" dirty="0" smtClean="0">
                <a:latin typeface="+mj-lt"/>
              </a:rPr>
              <a:t>del producto. 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continua interacción </a:t>
            </a:r>
            <a:r>
              <a:rPr lang="es-CO" dirty="0" smtClean="0">
                <a:latin typeface="+mj-lt"/>
              </a:rPr>
              <a:t>entre los desarrolladores </a:t>
            </a:r>
            <a:r>
              <a:rPr lang="es-CO" dirty="0" smtClean="0">
                <a:latin typeface="+mj-lt"/>
              </a:rPr>
              <a:t>(equipo de trabajo) y </a:t>
            </a:r>
            <a:r>
              <a:rPr lang="es-CO" dirty="0" smtClean="0">
                <a:latin typeface="+mj-lt"/>
              </a:rPr>
              <a:t>los clientes </a:t>
            </a:r>
            <a:r>
              <a:rPr lang="es-CO" dirty="0" smtClean="0">
                <a:latin typeface="+mj-lt"/>
              </a:rPr>
              <a:t>tienen </a:t>
            </a:r>
            <a:r>
              <a:rPr lang="es-CO" dirty="0" smtClean="0">
                <a:latin typeface="+mj-lt"/>
              </a:rPr>
              <a:t>como objetivo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asegurar </a:t>
            </a:r>
            <a:r>
              <a:rPr lang="es-CO" dirty="0" smtClean="0">
                <a:latin typeface="+mj-lt"/>
              </a:rPr>
              <a:t>que el producto final sea </a:t>
            </a:r>
            <a:r>
              <a:rPr lang="es-CO" dirty="0" smtClean="0">
                <a:latin typeface="+mj-lt"/>
              </a:rPr>
              <a:t>exactamente </a:t>
            </a:r>
            <a:r>
              <a:rPr lang="es-CO" dirty="0" smtClean="0">
                <a:latin typeface="+mj-lt"/>
              </a:rPr>
              <a:t>lo que 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cliente quiere y necesita</a:t>
            </a:r>
            <a:r>
              <a:rPr lang="es-CO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80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30" y="1742659"/>
            <a:ext cx="9029700" cy="30194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378092" y="234462"/>
            <a:ext cx="2657231" cy="132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Permite a los empleados que estimen y tomen posesión de las tareas</a:t>
            </a:r>
            <a:endParaRPr lang="fr-FR" sz="1200" dirty="0"/>
          </a:p>
        </p:txBody>
      </p:sp>
      <p:sp>
        <p:nvSpPr>
          <p:cNvPr id="4" name="Oval 3"/>
          <p:cNvSpPr/>
          <p:nvPr/>
        </p:nvSpPr>
        <p:spPr>
          <a:xfrm>
            <a:off x="5470769" y="234462"/>
            <a:ext cx="2774462" cy="13286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Equipos formados por personas de diferentes áreas de trabajo, que se reúnen para llevar a cabo una tarea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850911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85900" y="11731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  <a:p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  <a:p>
            <a:pPr algn="ctr"/>
            <a:r>
              <a:rPr lang="es-CO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kar" panose="02000000000000000000" pitchFamily="50" charset="0"/>
              </a:rPr>
              <a:t>CONCEPTOS BASICOS</a:t>
            </a:r>
            <a:endParaRPr lang="fr-F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13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Los </a:t>
            </a:r>
            <a:r>
              <a:rPr lang="es-CO" sz="3200" b="1" dirty="0" smtClean="0">
                <a:latin typeface="+mj-lt"/>
              </a:rPr>
              <a:t>Sprints  </a:t>
            </a:r>
            <a:r>
              <a:rPr lang="es-CO" sz="3200" dirty="0" smtClean="0">
                <a:latin typeface="+mj-lt"/>
              </a:rPr>
              <a:t>son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bloques de tiempo </a:t>
            </a:r>
            <a:r>
              <a:rPr lang="es-CO" sz="3200" dirty="0" smtClean="0">
                <a:latin typeface="+mj-lt"/>
              </a:rPr>
              <a:t>en los cuales una cierta cantidad de trabajo debe ser realizada.</a:t>
            </a:r>
            <a:endParaRPr lang="fr-FR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Sprint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s-CO" sz="3200" dirty="0" smtClean="0"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s-CO" sz="1600" dirty="0"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Es </a:t>
            </a:r>
            <a:r>
              <a:rPr lang="es-CO" sz="3200" dirty="0" smtClean="0">
                <a:latin typeface="+mj-lt"/>
              </a:rPr>
              <a:t>una técnica que consiste en establecer un </a:t>
            </a:r>
            <a:r>
              <a:rPr lang="es-CO" sz="3200" dirty="0" smtClean="0">
                <a:solidFill>
                  <a:srgbClr val="FF0000"/>
                </a:solidFill>
                <a:latin typeface="+mj-lt"/>
              </a:rPr>
              <a:t>tiempo máximo</a:t>
            </a:r>
            <a:r>
              <a:rPr lang="es-CO" sz="3200" dirty="0" smtClean="0">
                <a:latin typeface="+mj-lt"/>
              </a:rPr>
              <a:t> para cumplir una serie de tareas, </a:t>
            </a:r>
            <a:r>
              <a:rPr lang="es-CO" sz="3200" dirty="0" smtClean="0">
                <a:latin typeface="+mj-lt"/>
              </a:rPr>
              <a:t>alcanzar </a:t>
            </a:r>
            <a:r>
              <a:rPr lang="es-CO" sz="3200" dirty="0" smtClean="0">
                <a:latin typeface="+mj-lt"/>
              </a:rPr>
              <a:t>un objetivo o tomar una decisión.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s-CO" sz="3200" dirty="0" smtClean="0"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La consciencia de esta limitación temporal </a:t>
            </a:r>
            <a:r>
              <a:rPr lang="es-CO" sz="3200" dirty="0" smtClean="0">
                <a:solidFill>
                  <a:srgbClr val="FF0000"/>
                </a:solidFill>
                <a:latin typeface="+mj-lt"/>
              </a:rPr>
              <a:t>favorece la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solidFill>
                  <a:srgbClr val="FF0000"/>
                </a:solidFill>
                <a:latin typeface="+mj-lt"/>
              </a:rPr>
              <a:t>Priorización de objetivos/tareas </a:t>
            </a:r>
            <a:r>
              <a:rPr lang="es-CO" sz="3200" dirty="0" smtClean="0">
                <a:latin typeface="+mj-lt"/>
              </a:rPr>
              <a:t>y</a:t>
            </a:r>
            <a:r>
              <a:rPr lang="es-CO" sz="3200" dirty="0" smtClean="0">
                <a:solidFill>
                  <a:srgbClr val="FF0000"/>
                </a:solidFill>
                <a:latin typeface="+mj-lt"/>
              </a:rPr>
              <a:t> fuerza la toma de decisiones</a:t>
            </a:r>
            <a:r>
              <a:rPr lang="es-CO" sz="3200" dirty="0" smtClean="0">
                <a:latin typeface="+mj-lt"/>
              </a:rPr>
              <a:t>.</a:t>
            </a:r>
            <a:endParaRPr lang="fr-FR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Time-box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Acumulación de cosas, especialmente trabajo incompleto o asuntos que necesitan ser tratados</a:t>
            </a:r>
            <a:endParaRPr lang="fr-FR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Backlog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¿Qué 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son las historias de usuario?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Descripción de una funcionalidad que debe incorporar un sistema de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Son descripciones cortas de una necesidad de un cliente.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Es una representación de un requisito escrito en una o dos frases utilizando el lenguaje común del usuario.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0936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85900" y="11731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  <a:p>
            <a:endParaRPr lang="es-CO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  <a:p>
            <a:pPr algn="ctr"/>
            <a:r>
              <a:rPr lang="es-CO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kar" panose="02000000000000000000" pitchFamily="50" charset="0"/>
              </a:rPr>
              <a:t>ROLES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05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58" y="1622423"/>
            <a:ext cx="7832408" cy="4351338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Roles principales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2211058" y="6205415"/>
            <a:ext cx="7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i="1" dirty="0" smtClean="0"/>
              <a:t>Ningún rol tiene autoridad sobre los otros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9575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5683" y="649447"/>
            <a:ext cx="37211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 err="1" smtClean="0">
                <a:solidFill>
                  <a:srgbClr val="C00000"/>
                </a:solidFill>
                <a:latin typeface="Dekar" panose="02000000000000000000" pitchFamily="50" charset="0"/>
              </a:rPr>
              <a:t>Product</a:t>
            </a:r>
            <a:r>
              <a:rPr lang="es-CO" sz="4400" dirty="0" smtClean="0">
                <a:solidFill>
                  <a:srgbClr val="C00000"/>
                </a:solidFill>
                <a:latin typeface="Dekar" panose="02000000000000000000" pitchFamily="50" charset="0"/>
              </a:rPr>
              <a:t> </a:t>
            </a:r>
            <a:r>
              <a:rPr lang="es-CO" sz="4400" dirty="0" err="1" smtClean="0">
                <a:solidFill>
                  <a:srgbClr val="C00000"/>
                </a:solidFill>
                <a:latin typeface="Dekar" panose="02000000000000000000" pitchFamily="50" charset="0"/>
              </a:rPr>
              <a:t>Owner</a:t>
            </a:r>
            <a:endParaRPr lang="fr-FR" sz="4400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2098" y="1118090"/>
            <a:ext cx="651081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Representa al cliente, sabe lo que quieren los usuarios, 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Escribe las historias de usuario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Decide que desarrollar y que no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Fija criterios de aceptación para cada historia de usuario.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Prioriza historias de usuario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Resuelve dudas al Scrum Team sobre las funcionalidades</a:t>
            </a:r>
            <a:b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</a:b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Definir el plan de reléase.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Aprueba/Rechaza los entregables del Team.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" r="3474"/>
          <a:stretch/>
        </p:blipFill>
        <p:spPr>
          <a:xfrm>
            <a:off x="1803399" y="1440078"/>
            <a:ext cx="2082801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5683" y="624047"/>
            <a:ext cx="37211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 smtClean="0">
                <a:solidFill>
                  <a:srgbClr val="C00000"/>
                </a:solidFill>
                <a:latin typeface="Dekar" panose="02000000000000000000" pitchFamily="50" charset="0"/>
              </a:rPr>
              <a:t>Scrum Master</a:t>
            </a:r>
            <a:endParaRPr lang="fr-FR" sz="4400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1214" y="1865618"/>
            <a:ext cx="65108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Asegura que el Scrum Team tiene un entorno apropiado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Guía, facilita y enseña las practicas Scrum.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Elimina impedimentos para el equipo.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Asegura que los procesos Scrum se siguen.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Conduce la reunión diaria. (</a:t>
            </a:r>
            <a:r>
              <a:rPr lang="es-CO" sz="2000" i="1" dirty="0" smtClean="0">
                <a:solidFill>
                  <a:prstClr val="black"/>
                </a:solidFill>
                <a:latin typeface="Calibri Light" panose="020F0302020204030204"/>
              </a:rPr>
              <a:t>daily stand-up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33" y="1414678"/>
            <a:ext cx="21082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s-CO" dirty="0" smtClean="0"/>
          </a:p>
          <a:p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s-CO" dirty="0" smtClean="0">
                <a:latin typeface="+mj-lt"/>
              </a:rPr>
              <a:t>Las metodologías agiles permiten rentabilizar las inversiones mas rápidamente gracias a la realización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entregas tempranas </a:t>
            </a:r>
            <a:r>
              <a:rPr lang="es-CO" dirty="0" smtClean="0">
                <a:latin typeface="+mj-lt"/>
              </a:rPr>
              <a:t>al cliente teniendo rápido acceso a aquellas funcionalidades que en verdad aportan valor, acelerando 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retorno de la inversión</a:t>
            </a:r>
            <a:r>
              <a:rPr lang="es-CO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0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Procesos en los que 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participan </a:t>
            </a:r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el </a:t>
            </a:r>
            <a:r>
              <a:rPr lang="es-CO" dirty="0" err="1">
                <a:solidFill>
                  <a:srgbClr val="C00000"/>
                </a:solidFill>
                <a:latin typeface="Dekar" panose="02000000000000000000" pitchFamily="50" charset="0"/>
              </a:rPr>
              <a:t>Product</a:t>
            </a:r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 </a:t>
            </a:r>
            <a:r>
              <a:rPr lang="es-CO" dirty="0" err="1">
                <a:solidFill>
                  <a:srgbClr val="C00000"/>
                </a:solidFill>
                <a:latin typeface="Dekar" panose="02000000000000000000" pitchFamily="50" charset="0"/>
              </a:rPr>
              <a:t>Owner</a:t>
            </a:r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 (PO) y Scrum Master (SM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167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PO.: Identifica al Scrum Master y </a:t>
            </a:r>
            <a:r>
              <a:rPr lang="es-CO" sz="2000" dirty="0" err="1">
                <a:solidFill>
                  <a:prstClr val="black"/>
                </a:solidFill>
                <a:latin typeface="Calibri Light" panose="020F0302020204030204"/>
              </a:rPr>
              <a:t>Stakeholders</a:t>
            </a: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endParaRPr lang="es-CO" sz="1300" dirty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SM.: Forma el Scrum 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Team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900" dirty="0">
              <a:solidFill>
                <a:prstClr val="black"/>
              </a:solidFill>
              <a:latin typeface="Calibri Light" panose="020F030202020403020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Facilita la creación del plan de colaboración y plan de creación del equipo.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Selección del Scrum Team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Asegura que los recursos de respaldo estén disponibles.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800" dirty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PO – SM.: Creación de la </a:t>
            </a:r>
            <a:r>
              <a:rPr lang="es-CO" sz="2000" b="1" i="1" dirty="0" err="1">
                <a:solidFill>
                  <a:prstClr val="black"/>
                </a:solidFill>
                <a:latin typeface="Calibri Light" panose="020F0302020204030204"/>
              </a:rPr>
              <a:t>Prioritized</a:t>
            </a:r>
            <a:r>
              <a:rPr lang="es-CO" sz="2000" b="1" i="1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s-CO" sz="2000" b="1" i="1" dirty="0" err="1">
                <a:solidFill>
                  <a:prstClr val="black"/>
                </a:solidFill>
                <a:latin typeface="Calibri Light" panose="020F0302020204030204"/>
              </a:rPr>
              <a:t>product</a:t>
            </a:r>
            <a:r>
              <a:rPr lang="es-CO" sz="2000" b="1" i="1" dirty="0">
                <a:solidFill>
                  <a:prstClr val="black"/>
                </a:solidFill>
                <a:latin typeface="Calibri Light" panose="020F0302020204030204"/>
              </a:rPr>
              <a:t> Backlog</a:t>
            </a: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 y definición de los criterios de aceptación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.</a:t>
            </a:r>
            <a:endParaRPr lang="es-CO" sz="1200" dirty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SM.: Facilita reuniones para estimar y elaborar historias de usuario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.</a:t>
            </a:r>
            <a:endParaRPr lang="es-CO" sz="1300" dirty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SM.: Facilita al equipo la elaboración de tareas para el próximo 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Sprint</a:t>
            </a:r>
            <a:endParaRPr lang="es-CO" sz="2000" dirty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SM.: Crear 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entregables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8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Apoya al Team en la creación de los entregables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Ayuda a actualizar el </a:t>
            </a:r>
            <a:r>
              <a:rPr lang="es-CO" sz="2000" b="1" i="1" dirty="0" err="1" smtClean="0">
                <a:solidFill>
                  <a:prstClr val="black"/>
                </a:solidFill>
                <a:latin typeface="Calibri Light" panose="020F0302020204030204"/>
              </a:rPr>
              <a:t>Scrumboard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 y el </a:t>
            </a:r>
            <a:r>
              <a:rPr lang="es-CO" sz="2000" b="1" i="1" dirty="0" smtClean="0">
                <a:solidFill>
                  <a:prstClr val="black"/>
                </a:solidFill>
                <a:latin typeface="Calibri Light" panose="020F0302020204030204"/>
              </a:rPr>
              <a:t>log de impedimentos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s-CO" sz="800" b="1" i="1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CO" sz="2100" dirty="0" smtClean="0">
                <a:solidFill>
                  <a:prstClr val="black"/>
                </a:solidFill>
                <a:latin typeface="Calibri Light" panose="020F0302020204030204"/>
              </a:rPr>
              <a:t>     SM.: Convocar Scrum de Scrum.</a:t>
            </a:r>
          </a:p>
          <a:p>
            <a:pPr marL="457200" lvl="1" indent="0">
              <a:buNone/>
            </a:pPr>
            <a:endParaRPr lang="es-CO" sz="2600" i="1" dirty="0" smtClean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5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5683" y="649447"/>
            <a:ext cx="37211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 smtClean="0">
                <a:solidFill>
                  <a:srgbClr val="C00000"/>
                </a:solidFill>
                <a:latin typeface="Dekar" panose="02000000000000000000" pitchFamily="50" charset="0"/>
              </a:rPr>
              <a:t>Scrum Team</a:t>
            </a:r>
            <a:endParaRPr lang="fr-FR" sz="4400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4906" y="1400092"/>
            <a:ext cx="65108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Son los encargados de desarrollar el producto.</a:t>
            </a:r>
          </a:p>
          <a:p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En la reunión de planificación del Sprint, deciden como van a realizar su trabajo.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Seleccionan los requerimientos que pueden cumplir en un Sprint.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Identifican todas las tareas necesarias para completar cada requisito.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Estiman el esfuerzo necesario para realizar cada tarea.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Cada miembro se </a:t>
            </a:r>
            <a:r>
              <a:rPr lang="es-CO" sz="2000" dirty="0" smtClean="0">
                <a:solidFill>
                  <a:srgbClr val="FF0000"/>
                </a:solidFill>
                <a:latin typeface="Calibri Light" panose="020F0302020204030204"/>
              </a:rPr>
              <a:t>auto asigna 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a las tareas. (empoderados, auto-organizados, inter-funcionales 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83" y="1452778"/>
            <a:ext cx="3987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707" y="1125416"/>
            <a:ext cx="3493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Project Vision Statement</a:t>
            </a:r>
          </a:p>
          <a:p>
            <a:r>
              <a:rPr lang="es-CO" dirty="0" smtClean="0"/>
              <a:t>Es </a:t>
            </a:r>
            <a:r>
              <a:rPr lang="es-CO" dirty="0"/>
              <a:t>una visión idealista de los resultados deseados que se </a:t>
            </a:r>
            <a:r>
              <a:rPr lang="es-CO" dirty="0">
                <a:solidFill>
                  <a:srgbClr val="FF0000"/>
                </a:solidFill>
              </a:rPr>
              <a:t>producirán </a:t>
            </a:r>
            <a:r>
              <a:rPr lang="es-CO" dirty="0"/>
              <a:t>para el negocio después de la </a:t>
            </a:r>
            <a:r>
              <a:rPr lang="es-CO" dirty="0">
                <a:solidFill>
                  <a:srgbClr val="FF0000"/>
                </a:solidFill>
              </a:rPr>
              <a:t>terminación exitosa del proyecto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68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2707" y="1125416"/>
            <a:ext cx="3493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 smtClean="0"/>
              <a:t>Prioritized</a:t>
            </a:r>
            <a:r>
              <a:rPr lang="es-CO" b="1" dirty="0" smtClean="0"/>
              <a:t> Product Backlog</a:t>
            </a:r>
          </a:p>
          <a:p>
            <a:r>
              <a:rPr lang="es-CO" dirty="0" smtClean="0">
                <a:solidFill>
                  <a:srgbClr val="C00000"/>
                </a:solidFill>
              </a:rPr>
              <a:t>Contiene </a:t>
            </a:r>
            <a:r>
              <a:rPr lang="es-CO" dirty="0">
                <a:solidFill>
                  <a:srgbClr val="C00000"/>
                </a:solidFill>
              </a:rPr>
              <a:t>una lista </a:t>
            </a:r>
            <a:r>
              <a:rPr lang="es-CO" dirty="0"/>
              <a:t>priorizada de requerimientos de negocios </a:t>
            </a:r>
            <a:r>
              <a:rPr lang="es-CO" dirty="0">
                <a:solidFill>
                  <a:srgbClr val="C00000"/>
                </a:solidFill>
              </a:rPr>
              <a:t>escrita en forma </a:t>
            </a:r>
            <a:r>
              <a:rPr lang="es-CO" dirty="0"/>
              <a:t>de Historias de usuario.</a:t>
            </a:r>
            <a:endParaRPr lang="fr-FR" dirty="0">
              <a:solidFill>
                <a:srgbClr val="C0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33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85" y="299030"/>
            <a:ext cx="8892026" cy="2870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57" y="3368430"/>
            <a:ext cx="6878683" cy="31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60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33" y="1524238"/>
            <a:ext cx="373333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07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2401887"/>
            <a:ext cx="7620000" cy="42386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5" y="355484"/>
            <a:ext cx="4953429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0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Para que una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metodología</a:t>
            </a:r>
            <a:r>
              <a:rPr lang="es-CO" dirty="0" smtClean="0">
                <a:latin typeface="+mj-lt"/>
              </a:rPr>
              <a:t> pueda ser considerada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ágil</a:t>
            </a: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debe cumplir con los 4 postulados del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manifiesto </a:t>
            </a:r>
            <a:r>
              <a:rPr lang="es-CO" dirty="0">
                <a:solidFill>
                  <a:srgbClr val="C00000"/>
                </a:solidFill>
                <a:latin typeface="+mj-lt"/>
              </a:rPr>
              <a:t>á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gil </a:t>
            </a: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Pero, </a:t>
            </a:r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que es el manifiesto 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Ágil?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  <a:p>
            <a:pPr marL="0" indent="0" algn="ctr">
              <a:buNone/>
            </a:pPr>
            <a:endParaRPr lang="fr-FR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84300" y="6330950"/>
            <a:ext cx="9690100" cy="365125"/>
          </a:xfrm>
        </p:spPr>
        <p:txBody>
          <a:bodyPr/>
          <a:lstStyle/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fr-FR" dirty="0" smtClean="0">
                <a:solidFill>
                  <a:prstClr val="black">
                    <a:tint val="75000"/>
                  </a:prstClr>
                </a:solidFill>
              </a:rPr>
              <a:t>. Postulado: </a:t>
            </a:r>
            <a:r>
              <a:rPr lang="es-CO" dirty="0">
                <a:solidFill>
                  <a:prstClr val="black">
                    <a:tint val="75000"/>
                  </a:prstClr>
                </a:solidFill>
              </a:rPr>
              <a:t>principio que se admite como cierto sin necesidad de ser demostrado y que sirve como base para otros lanzamientos.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1" t="6186" r="20040" b="6725"/>
          <a:stretch/>
        </p:blipFill>
        <p:spPr>
          <a:xfrm>
            <a:off x="4743938" y="3704492"/>
            <a:ext cx="2407139" cy="18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82335" y="502695"/>
            <a:ext cx="37211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 smtClean="0">
                <a:solidFill>
                  <a:srgbClr val="C00000"/>
                </a:solidFill>
                <a:latin typeface="Dekar" panose="02000000000000000000" pitchFamily="50" charset="0"/>
              </a:rPr>
              <a:t>Manifiesto ágil</a:t>
            </a:r>
            <a:endParaRPr lang="fr-FR" sz="4400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1" y="1378733"/>
            <a:ext cx="86435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600" dirty="0" smtClean="0">
                <a:solidFill>
                  <a:prstClr val="black"/>
                </a:solidFill>
              </a:rPr>
              <a:t>Postulados:</a:t>
            </a:r>
          </a:p>
          <a:p>
            <a:endParaRPr lang="es-CO" sz="2600" dirty="0" smtClean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</a:rPr>
              <a:t>  </a:t>
            </a:r>
            <a:r>
              <a:rPr lang="es-CO" sz="2000" dirty="0" smtClean="0">
                <a:solidFill>
                  <a:srgbClr val="C00000"/>
                </a:solidFill>
              </a:rPr>
              <a:t>Individuos e interacciones </a:t>
            </a:r>
            <a:r>
              <a:rPr lang="es-CO" sz="2000" dirty="0" smtClean="0">
                <a:solidFill>
                  <a:prstClr val="black"/>
                </a:solidFill>
              </a:rPr>
              <a:t>sobre procesos y herramientas</a:t>
            </a: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</a:rPr>
              <a:t>  </a:t>
            </a:r>
            <a:r>
              <a:rPr lang="es-CO" sz="2000" dirty="0" smtClean="0">
                <a:solidFill>
                  <a:srgbClr val="C00000"/>
                </a:solidFill>
              </a:rPr>
              <a:t>Software funcionando</a:t>
            </a:r>
            <a:r>
              <a:rPr lang="es-CO" sz="2000" dirty="0" smtClean="0">
                <a:solidFill>
                  <a:prstClr val="black"/>
                </a:solidFill>
              </a:rPr>
              <a:t> sobre documentación extensiva</a:t>
            </a: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</a:rPr>
              <a:t>  </a:t>
            </a:r>
            <a:r>
              <a:rPr lang="es-CO" sz="2000" dirty="0" smtClean="0">
                <a:solidFill>
                  <a:srgbClr val="C00000"/>
                </a:solidFill>
              </a:rPr>
              <a:t>Colaboración con el cliente </a:t>
            </a:r>
            <a:r>
              <a:rPr lang="es-CO" sz="2000" dirty="0" smtClean="0">
                <a:solidFill>
                  <a:prstClr val="black"/>
                </a:solidFill>
              </a:rPr>
              <a:t>sobre negociación contractual</a:t>
            </a: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</a:rPr>
              <a:t>  </a:t>
            </a:r>
            <a:r>
              <a:rPr lang="es-CO" sz="2000" dirty="0" smtClean="0">
                <a:solidFill>
                  <a:srgbClr val="C00000"/>
                </a:solidFill>
              </a:rPr>
              <a:t>Respuesta ante el cambio </a:t>
            </a:r>
            <a:r>
              <a:rPr lang="es-CO" sz="2000" dirty="0" smtClean="0">
                <a:solidFill>
                  <a:prstClr val="black"/>
                </a:solidFill>
              </a:rPr>
              <a:t>sobre seguir un plan</a:t>
            </a:r>
            <a:endParaRPr lang="es-CO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632" y="4975537"/>
            <a:ext cx="1040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prstClr val="black"/>
                </a:solidFill>
              </a:rPr>
              <a:t>Aunque valoramos los elementos de la derecha, </a:t>
            </a:r>
          </a:p>
          <a:p>
            <a:pPr algn="ctr"/>
            <a:r>
              <a:rPr lang="es-CO" sz="2400" dirty="0" smtClean="0">
                <a:solidFill>
                  <a:prstClr val="black"/>
                </a:solidFill>
              </a:rPr>
              <a:t>valoramos más los de la </a:t>
            </a:r>
            <a:r>
              <a:rPr lang="es-CO" sz="2400" dirty="0" smtClean="0">
                <a:solidFill>
                  <a:srgbClr val="C00000"/>
                </a:solidFill>
              </a:rPr>
              <a:t>izquierda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755" y="6356350"/>
            <a:ext cx="10582030" cy="365125"/>
          </a:xfrm>
        </p:spPr>
        <p:txBody>
          <a:bodyPr/>
          <a:lstStyle/>
          <a:p>
            <a:r>
              <a:rPr lang="es-CO" dirty="0">
                <a:solidFill>
                  <a:prstClr val="black">
                    <a:tint val="75000"/>
                  </a:prstClr>
                </a:solidFill>
              </a:rPr>
              <a:t>*</a:t>
            </a:r>
            <a:r>
              <a:rPr lang="es-CO" dirty="0" smtClean="0">
                <a:solidFill>
                  <a:prstClr val="black">
                    <a:tint val="75000"/>
                  </a:prstClr>
                </a:solidFill>
              </a:rPr>
              <a:t> Manifiesto: Escrito breve que un grupo o movimiento político, religioso, filosófico, artístico o literario dirige a la opinión pública para exponer y defender su programa de acción considerado revolucionario o novedoso con respecto a lo establecido anteriormente.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Principales metodologías ágiles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SCRUM</a:t>
            </a:r>
            <a:r>
              <a:rPr lang="es-CO" dirty="0" smtClean="0">
                <a:latin typeface="+mj-lt"/>
              </a:rPr>
              <a:t>. Marco de trabajo que proporciona una serie de herramientas y roles para, de una forma iterativa, poder ver el progreso y los resultados de un proyecto.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KANBAN</a:t>
            </a:r>
            <a:r>
              <a:rPr lang="es-CO" dirty="0" smtClean="0">
                <a:latin typeface="+mj-lt"/>
              </a:rPr>
              <a:t>. Se basa en una idea simple. El trabajo en curso (</a:t>
            </a:r>
            <a:r>
              <a:rPr lang="es-CO" i="1" dirty="0" err="1" smtClean="0">
                <a:latin typeface="+mj-lt"/>
              </a:rPr>
              <a:t>work</a:t>
            </a:r>
            <a:r>
              <a:rPr lang="es-CO" i="1" dirty="0" smtClean="0">
                <a:latin typeface="+mj-lt"/>
              </a:rPr>
              <a:t> in </a:t>
            </a:r>
            <a:r>
              <a:rPr lang="es-CO" i="1" dirty="0" err="1" smtClean="0">
                <a:latin typeface="+mj-lt"/>
              </a:rPr>
              <a:t>progress</a:t>
            </a:r>
            <a:r>
              <a:rPr lang="es-CO" dirty="0" smtClean="0">
                <a:latin typeface="+mj-lt"/>
              </a:rPr>
              <a:t>, </a:t>
            </a:r>
            <a:r>
              <a:rPr lang="es-CO" dirty="0" smtClean="0">
                <a:latin typeface="+mj-lt"/>
              </a:rPr>
              <a:t>WIP) </a:t>
            </a:r>
            <a:r>
              <a:rPr lang="es-CO" dirty="0" smtClean="0">
                <a:latin typeface="+mj-lt"/>
              </a:rPr>
              <a:t>debería limitarse y solo se debe empezar con algo nuevo cuando un bloque de trabajo anterior haya sido entregado o ha pasado a otra función posterior.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67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Principales metodologías ágiles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Extreme Programing (XP)</a:t>
            </a:r>
            <a:r>
              <a:rPr lang="es-CO" dirty="0" smtClean="0">
                <a:latin typeface="+mj-lt"/>
              </a:rPr>
              <a:t>. Metodología centrada en potenciar las relaciones interpersonales como clave para el éxito en el desarrollo de software, promoviendo el trabajo en equipo, preocupándose por el aprendizaje de los desarrolladores y propiciando un buen CLIO.</a:t>
            </a:r>
          </a:p>
        </p:txBody>
      </p:sp>
    </p:spTree>
    <p:extLst>
      <p:ext uri="{BB962C8B-B14F-4D97-AF65-F5344CB8AC3E}">
        <p14:creationId xmlns:p14="http://schemas.microsoft.com/office/powerpoint/2010/main" val="31082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Metodología Scrum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Características:</a:t>
            </a: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s-CO" dirty="0" smtClean="0">
                <a:latin typeface="+mj-lt"/>
              </a:rPr>
              <a:t>Aporta una estrategia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desarrollo incremental</a:t>
            </a:r>
            <a:r>
              <a:rPr lang="es-CO" dirty="0" smtClean="0">
                <a:latin typeface="+mj-lt"/>
              </a:rPr>
              <a:t>, en lugar de la planificación y ejecución completa del producto.</a:t>
            </a:r>
          </a:p>
          <a:p>
            <a:pPr marL="971550" lvl="1" indent="-514350">
              <a:buAutoNum type="arabicPeriod"/>
            </a:pPr>
            <a:r>
              <a:rPr lang="es-CO" dirty="0" smtClean="0">
                <a:latin typeface="+mj-lt"/>
              </a:rPr>
              <a:t>La calidad del resultado se basa principalmente en el conocimiento innato de las personas en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equipos auto organizados</a:t>
            </a:r>
            <a:r>
              <a:rPr lang="es-CO" dirty="0" smtClean="0">
                <a:latin typeface="+mj-lt"/>
              </a:rPr>
              <a:t>, antes que en la calidad de los procesos empleados.</a:t>
            </a:r>
          </a:p>
          <a:p>
            <a:pPr marL="971550" lvl="1" indent="-514350">
              <a:buAutoNum type="arabicPeriod"/>
            </a:pPr>
            <a:r>
              <a:rPr lang="es-CO" dirty="0" smtClean="0">
                <a:latin typeface="+mj-lt"/>
              </a:rPr>
              <a:t>Sigue </a:t>
            </a:r>
            <a:r>
              <a:rPr lang="es-CO" dirty="0" smtClean="0">
                <a:latin typeface="+mj-lt"/>
              </a:rPr>
              <a:t>los pasos del desarrollo ágil: Desde el concepto o visión general de la necesidad del cliente, construcción del producto de forma incremental a través de iteraciones. Estas iteraciones se repiten de forma continua hasta que el cliente da por cerrada 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evolución del producto</a:t>
            </a:r>
            <a:r>
              <a:rPr lang="es-CO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4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1855</Words>
  <Application>Microsoft Office PowerPoint</Application>
  <PresentationFormat>Widescreen</PresentationFormat>
  <Paragraphs>239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Dekar</vt:lpstr>
      <vt:lpstr>Dekar Light</vt:lpstr>
      <vt:lpstr>Wingdings</vt:lpstr>
      <vt:lpstr>Office Theme</vt:lpstr>
      <vt:lpstr>1_Office Theme</vt:lpstr>
      <vt:lpstr>Metodologías Agiles</vt:lpstr>
      <vt:lpstr>Que son las metodologías ágiles?</vt:lpstr>
      <vt:lpstr>PowerPoint Presentation</vt:lpstr>
      <vt:lpstr>PowerPoint Presentation</vt:lpstr>
      <vt:lpstr>PowerPoint Presentation</vt:lpstr>
      <vt:lpstr>PowerPoint Presentation</vt:lpstr>
      <vt:lpstr>Principales metodologías ágiles</vt:lpstr>
      <vt:lpstr>Principales metodologías ágiles</vt:lpstr>
      <vt:lpstr>Metodología Scrum</vt:lpstr>
      <vt:lpstr>Scrum</vt:lpstr>
      <vt:lpstr>PowerPoint Presentation</vt:lpstr>
      <vt:lpstr>Extrem programing (XP)</vt:lpstr>
      <vt:lpstr>Extrem programing</vt:lpstr>
      <vt:lpstr>Kanban</vt:lpstr>
      <vt:lpstr>PowerPoint Presentation</vt:lpstr>
      <vt:lpstr>INTRODUCCIÓN A SCRUM</vt:lpstr>
      <vt:lpstr>Que es Scrum?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¿Que es un proyecto Scrum?</vt:lpstr>
      <vt:lpstr>PowerPoint Presentation</vt:lpstr>
      <vt:lpstr>Caracteristicas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Sprint</vt:lpstr>
      <vt:lpstr>Time-box</vt:lpstr>
      <vt:lpstr>Backlog</vt:lpstr>
      <vt:lpstr>¿Qué son las historias de usuario?</vt:lpstr>
      <vt:lpstr>PowerPoint Presentation</vt:lpstr>
      <vt:lpstr>Roles principales</vt:lpstr>
      <vt:lpstr>PowerPoint Presentation</vt:lpstr>
      <vt:lpstr>PowerPoint Presentation</vt:lpstr>
      <vt:lpstr>Procesos en los que participan el Product Owner (PO) y Scrum Master (SM)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Dasdsa dsa dsa</dc:title>
  <dc:creator>user</dc:creator>
  <cp:lastModifiedBy>user</cp:lastModifiedBy>
  <cp:revision>127</cp:revision>
  <dcterms:created xsi:type="dcterms:W3CDTF">2017-09-13T02:06:04Z</dcterms:created>
  <dcterms:modified xsi:type="dcterms:W3CDTF">2017-11-13T22:38:44Z</dcterms:modified>
</cp:coreProperties>
</file>