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965E407-ABE0-419E-99AE-498E69CC7269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rmAutofit fontScale="97000"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0D0BC6A-67A0-4E8D-AF64-F9E2F6ABB412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25812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2900" spc="-1" strike="noStrike">
                <a:solidFill>
                  <a:srgbClr val="000000"/>
                </a:solidFill>
                <a:latin typeface="Arial"/>
                <a:ea typeface="Arial"/>
              </a:rPr>
              <a:t>Аналитика </a:t>
            </a:r>
            <a:r>
              <a:rPr b="0" lang="ru" sz="29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модели монетизации игрового приложения</a:t>
            </a:r>
            <a:br/>
            <a:endParaRPr b="0" lang="en-US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7315200" y="3962520"/>
            <a:ext cx="1608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7000"/>
          </a:bodyPr>
          <a:p>
            <a:pPr marL="457200" indent="-342720"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</a:rPr>
              <a:t>Ершов Даниил</a:t>
            </a:r>
            <a:endParaRPr b="0" lang="en-US" sz="2800" spc="-1" strike="noStrike">
              <a:solidFill>
                <a:srgbClr val="595959"/>
              </a:solidFill>
              <a:latin typeface="Arial"/>
              <a:ea typeface="Arial"/>
            </a:endParaRPr>
          </a:p>
          <a:p>
            <a:pPr marL="457200" indent="-342720"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</a:rPr>
              <a:t>14.11.2022</a:t>
            </a:r>
            <a:endParaRPr b="0" lang="en-US" sz="2800" spc="-1" strike="noStrike">
              <a:solidFill>
                <a:srgbClr val="595959"/>
              </a:solidFill>
              <a:latin typeface="Arial"/>
              <a:ea typeface="Arial"/>
            </a:endParaRPr>
          </a:p>
          <a:p>
            <a:pPr marL="457200" indent="-342720"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</a:rPr>
              <a:t>Санкт-Петербург</a:t>
            </a:r>
            <a:endParaRPr b="0" lang="en-US" sz="2800" spc="-1" strike="noStrike">
              <a:solidFill>
                <a:srgbClr val="595959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0" y="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4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Arial"/>
                <a:ea typeface="Arial"/>
              </a:rPr>
              <a:t>LTV альтернативной модели монетизации</a:t>
            </a:r>
            <a:br/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6395400" y="1152360"/>
            <a:ext cx="243648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Arial"/>
                <a:ea typeface="Arial"/>
              </a:rPr>
              <a:t>На горизонте анализа в 14 дней, средний LTV по всем группам составил 0,65$, при подгрупповом анализе по каналам - существенно не отличался.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F0DEBF5-B967-492A-A027-41F53EC8242B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17" name="Google Shape;129;p22" descr=""/>
          <p:cNvPicPr/>
          <p:nvPr/>
        </p:nvPicPr>
        <p:blipFill>
          <a:blip r:embed="rId1"/>
          <a:stretch/>
        </p:blipFill>
        <p:spPr>
          <a:xfrm>
            <a:off x="0" y="1159200"/>
            <a:ext cx="6498720" cy="3234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0" y="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4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Arial"/>
                <a:ea typeface="Arial"/>
              </a:rPr>
              <a:t>ROI альтернативной модели монетизации</a:t>
            </a:r>
            <a:br/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6004800" y="1152360"/>
            <a:ext cx="313884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Канал Instagram достиг окупаемости. Реклама на канале Facebook остается нерентабельной.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643A997-CB70-4DB8-A9E6-E4D4AF0B4C06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21" name="Google Shape;137;p23" descr=""/>
          <p:cNvPicPr/>
          <p:nvPr/>
        </p:nvPicPr>
        <p:blipFill>
          <a:blip r:embed="rId1"/>
          <a:stretch/>
        </p:blipFill>
        <p:spPr>
          <a:xfrm>
            <a:off x="0" y="1107720"/>
            <a:ext cx="6036120" cy="341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0" y="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500" spc="-1" strike="noStrike">
                <a:solidFill>
                  <a:srgbClr val="000000"/>
                </a:solidFill>
                <a:latin typeface="Arial"/>
                <a:ea typeface="Arial"/>
              </a:rPr>
              <a:t>Гипотеза о р</a:t>
            </a:r>
            <a:r>
              <a:rPr b="0" lang="ru" sz="25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азнице в скорости прохождения уровня между пользователями.</a:t>
            </a:r>
            <a:br/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5398560" y="1235880"/>
            <a:ext cx="3433320" cy="3332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Arial"/>
                <a:ea typeface="Arial"/>
              </a:rPr>
              <a:t>Среднее время прохождения первого уровня путем строительства станции - дольше, чем среднее время прохождения первого уровня путем победы над противником. ( p=</a:t>
            </a:r>
            <a:r>
              <a:rPr b="0" lang="ru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0.00, alpha =0,05)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0E09E76-3DFD-46C4-B542-07A55182CFF9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25" name="Google Shape;145;p24" descr=""/>
          <p:cNvPicPr/>
          <p:nvPr/>
        </p:nvPicPr>
        <p:blipFill>
          <a:blip r:embed="rId1"/>
          <a:stretch/>
        </p:blipFill>
        <p:spPr>
          <a:xfrm>
            <a:off x="0" y="1174680"/>
            <a:ext cx="5398200" cy="3371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0" y="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500" spc="-1" strike="noStrike">
                <a:solidFill>
                  <a:srgbClr val="000000"/>
                </a:solidFill>
                <a:latin typeface="Arial"/>
                <a:ea typeface="Arial"/>
              </a:rPr>
              <a:t>Гипотеза о </a:t>
            </a:r>
            <a:r>
              <a:rPr b="0" lang="ru" sz="25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разнице в количестве построенных объектов между пользователями.</a:t>
            </a:r>
            <a:br/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5215320" y="1152360"/>
            <a:ext cx="36169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Наблюдается тенденция к большему количеству построенных зданий пользователями, привлеченными по трафику instagram, чем пользователями, привлеченными по трафик youtube. (p=0.04, alpha =0,05)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769D329-E785-4AA4-9791-7ADEBE9405A0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29" name="Google Shape;153;p25" descr=""/>
          <p:cNvPicPr/>
          <p:nvPr/>
        </p:nvPicPr>
        <p:blipFill>
          <a:blip r:embed="rId1"/>
          <a:stretch/>
        </p:blipFill>
        <p:spPr>
          <a:xfrm>
            <a:off x="171360" y="1127160"/>
            <a:ext cx="5043600" cy="3466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0" y="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Arial"/>
                <a:ea typeface="Arial"/>
              </a:rPr>
              <a:t>Выводы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11760" y="502560"/>
            <a:ext cx="8520120" cy="4066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29760">
              <a:lnSpc>
                <a:spcPct val="115000"/>
              </a:lnSpc>
              <a:buClr>
                <a:srgbClr val="000000"/>
              </a:buClr>
              <a:buFont typeface="Arial"/>
              <a:buChar char="-"/>
            </a:pPr>
            <a:r>
              <a:rPr b="0" lang="ru" sz="1600" spc="-1" strike="noStrike">
                <a:solidFill>
                  <a:srgbClr val="000000"/>
                </a:solidFill>
                <a:latin typeface="Arial"/>
                <a:ea typeface="Arial"/>
              </a:rPr>
              <a:t>менее 50 % пользователей проходят первый уровень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000000"/>
              </a:buClr>
              <a:buFont typeface="Arial"/>
              <a:buChar char="-"/>
            </a:pPr>
            <a:r>
              <a:rPr b="0" lang="ru" sz="1600" spc="-1" strike="noStrike">
                <a:solidFill>
                  <a:srgbClr val="000000"/>
                </a:solidFill>
                <a:latin typeface="Arial"/>
                <a:ea typeface="Arial"/>
              </a:rPr>
              <a:t>медиана использования приложения 11 дней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000000"/>
              </a:buClr>
              <a:buFont typeface="Arial"/>
              <a:buChar char="-"/>
            </a:pPr>
            <a:r>
              <a:rPr b="0" lang="ru" sz="1600" spc="-1" strike="noStrike">
                <a:solidFill>
                  <a:srgbClr val="000000"/>
                </a:solidFill>
                <a:latin typeface="Arial"/>
                <a:ea typeface="Arial"/>
              </a:rPr>
              <a:t>медиана количества показов рекламы для одного пользователя - 10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000000"/>
              </a:buClr>
              <a:buFont typeface="Arial"/>
              <a:buChar char="-"/>
            </a:pPr>
            <a:r>
              <a:rPr b="0" lang="ru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Yandex  и Instagram обеспечивают наибольшее количество пользователей - 35% и 25% соответственно. Они же составляют наибольшие траты на трафик (29% и 28%).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000000"/>
              </a:buClr>
              <a:buFont typeface="Arial"/>
              <a:buChar char="-"/>
            </a:pPr>
            <a:r>
              <a:rPr b="0" lang="ru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При базовой модели монетизации рекламная кампания окупается на 9 день. Каналы Facebook и Instagram не рентабельны.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000000"/>
              </a:buClr>
              <a:buFont typeface="Arial"/>
              <a:buChar char="-"/>
            </a:pPr>
            <a:r>
              <a:rPr b="0" lang="ru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Использование альтернативной модели монетизации позволяет достичь окупаемости канала Instagram, при незначительном повышении прибыли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000000"/>
              </a:buClr>
              <a:buFont typeface="Arial"/>
              <a:buChar char="-"/>
            </a:pPr>
            <a:r>
              <a:rPr b="0" lang="ru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Пользователи статистически достоверно проходят первый уровень быстрее при помощи победы над противником, чем путем строительства станции.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000000"/>
              </a:buClr>
              <a:buFont typeface="Arial"/>
              <a:buChar char="-"/>
            </a:pPr>
            <a:r>
              <a:rPr b="0" lang="ru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Наблюдается тенденция к большему количеству строительства объектов пользователями, пришедшими по трафику Instagram, чем по трафику Youtube.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E85CE56-AD35-4142-B322-72B6CDA2CC1E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" y="381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Arial"/>
                <a:ea typeface="Arial"/>
              </a:rPr>
              <a:t>Характеристика пользователей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4856400" y="1152360"/>
            <a:ext cx="428724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Игровые события происходили за период с 2020-05-04 по 2020-06-05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Данные об оплате трафика включают период с 2020-05-03 по 2020-05-09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Общее кол-во пользователей: 13576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ru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Пользователей прошли  первый уровень : 5817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Пользователей прошли первый уровень путем сражения: 3951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Пользователей прошли первый уровень путем строительства станции: 1866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F80D362-29A4-4CC0-AC35-1573E5F4E452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2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83" name="Google Shape;63;p14" descr=""/>
          <p:cNvPicPr/>
          <p:nvPr/>
        </p:nvPicPr>
        <p:blipFill>
          <a:blip r:embed="rId1"/>
          <a:stretch/>
        </p:blipFill>
        <p:spPr>
          <a:xfrm>
            <a:off x="123120" y="778680"/>
            <a:ext cx="4764600" cy="3847680"/>
          </a:xfrm>
          <a:prstGeom prst="rect">
            <a:avLst/>
          </a:prstGeom>
          <a:ln>
            <a:noFill/>
          </a:ln>
        </p:spPr>
      </p:pic>
      <p:sp>
        <p:nvSpPr>
          <p:cNvPr id="84" name="CustomShape 4"/>
          <p:cNvSpPr/>
          <p:nvPr/>
        </p:nvSpPr>
        <p:spPr>
          <a:xfrm>
            <a:off x="0" y="0"/>
            <a:ext cx="29995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￼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0" y="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Arial"/>
                <a:ea typeface="Arial"/>
              </a:rPr>
              <a:t>Характеристика пользователей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BEA79E5-0405-4ED3-8E25-912FDF4F39CD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3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88" name="Google Shape;72;p15" descr=""/>
          <p:cNvPicPr/>
          <p:nvPr/>
        </p:nvPicPr>
        <p:blipFill>
          <a:blip r:embed="rId1"/>
          <a:stretch/>
        </p:blipFill>
        <p:spPr>
          <a:xfrm>
            <a:off x="693360" y="894960"/>
            <a:ext cx="7756920" cy="3931200"/>
          </a:xfrm>
          <a:prstGeom prst="rect">
            <a:avLst/>
          </a:prstGeom>
          <a:ln>
            <a:noFill/>
          </a:ln>
        </p:spPr>
      </p:pic>
      <p:sp>
        <p:nvSpPr>
          <p:cNvPr id="89" name="CustomShape 4"/>
          <p:cNvSpPr/>
          <p:nvPr/>
        </p:nvSpPr>
        <p:spPr>
          <a:xfrm>
            <a:off x="0" y="0"/>
            <a:ext cx="2999520" cy="3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543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Arial"/>
                <a:ea typeface="Arial"/>
              </a:rPr>
              <a:t>Характеристика пользователей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7494E35-0B20-4FB5-80C8-EDF1A67E1D0D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4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93" name="Google Shape;81;p16" descr=""/>
          <p:cNvPicPr/>
          <p:nvPr/>
        </p:nvPicPr>
        <p:blipFill>
          <a:blip r:embed="rId1"/>
          <a:stretch/>
        </p:blipFill>
        <p:spPr>
          <a:xfrm>
            <a:off x="646560" y="758160"/>
            <a:ext cx="7850520" cy="4028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0" y="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Arial"/>
                <a:ea typeface="Arial"/>
              </a:rPr>
              <a:t>Характеристика каналов привлечения трафика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381404E-7026-48C4-B5AF-2FBB8A66ACF2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5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97" name="Google Shape;89;p17" descr=""/>
          <p:cNvPicPr/>
          <p:nvPr/>
        </p:nvPicPr>
        <p:blipFill>
          <a:blip r:embed="rId1"/>
          <a:stretch/>
        </p:blipFill>
        <p:spPr>
          <a:xfrm>
            <a:off x="-50400" y="990720"/>
            <a:ext cx="9143640" cy="3739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0" y="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Arial"/>
                <a:ea typeface="Arial"/>
              </a:rPr>
              <a:t>Динамика привлечения клиентов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EE25E41-FA0A-449C-9892-1293F3522120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6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01" name="Google Shape;97;p18" descr=""/>
          <p:cNvPicPr/>
          <p:nvPr/>
        </p:nvPicPr>
        <p:blipFill>
          <a:blip r:embed="rId1"/>
          <a:stretch/>
        </p:blipFill>
        <p:spPr>
          <a:xfrm>
            <a:off x="92880" y="1075680"/>
            <a:ext cx="9143640" cy="3569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0" y="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Arial"/>
                <a:ea typeface="Arial"/>
              </a:rPr>
              <a:t>Волатильность стоимости привлечения клиента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7F6A4FB-F9E6-4249-B648-2B7C9C32C3AA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7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05" name="Google Shape;105;p19" descr=""/>
          <p:cNvPicPr/>
          <p:nvPr/>
        </p:nvPicPr>
        <p:blipFill>
          <a:blip r:embed="rId1"/>
          <a:stretch/>
        </p:blipFill>
        <p:spPr>
          <a:xfrm>
            <a:off x="609120" y="810360"/>
            <a:ext cx="7925760" cy="3983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0" y="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Arial"/>
                <a:ea typeface="Arial"/>
              </a:rPr>
              <a:t>LTV базовой модели монетизации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6195960" y="1152360"/>
            <a:ext cx="28249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Arial"/>
                <a:ea typeface="Arial"/>
              </a:rPr>
              <a:t>На горизонте анализа в 14 дней, средний LTV по всем группам составил 0,63$, при подгрупповом анализе по каналам - существенно не отличался.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35ABB54-CBE4-4FB9-923A-4A3C908E07DC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8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09" name="Google Shape;113;p20" descr=""/>
          <p:cNvPicPr/>
          <p:nvPr/>
        </p:nvPicPr>
        <p:blipFill>
          <a:blip r:embed="rId1"/>
          <a:stretch/>
        </p:blipFill>
        <p:spPr>
          <a:xfrm>
            <a:off x="37080" y="1072440"/>
            <a:ext cx="6158520" cy="341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0" y="381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Arial"/>
                <a:ea typeface="Arial"/>
              </a:rPr>
              <a:t>ROI базовой модели монетизации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6012720" y="1204200"/>
            <a:ext cx="2819520" cy="3364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Arial"/>
                <a:ea typeface="Arial"/>
              </a:rPr>
              <a:t>Рекламная кампания окупается на 9 день.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Arial"/>
                <a:ea typeface="Arial"/>
              </a:rPr>
              <a:t>Каналы Instagram и Facebook не достигают уровня окупаемости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A78CD8E-62C8-496D-B2AF-CDA49A36676A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13" name="Google Shape;121;p21" descr=""/>
          <p:cNvPicPr/>
          <p:nvPr/>
        </p:nvPicPr>
        <p:blipFill>
          <a:blip r:embed="rId1"/>
          <a:stretch/>
        </p:blipFill>
        <p:spPr>
          <a:xfrm>
            <a:off x="0" y="1152360"/>
            <a:ext cx="6012360" cy="3101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2022-11-16T20:09:31Z</dcterms:modified>
  <cp:revision>1</cp:revision>
  <dc:subject/>
  <dc:title/>
</cp:coreProperties>
</file>