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89127012f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89127012f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8912701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8912701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89127012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89127012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89127012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89127012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89127012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89127012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89127012f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89127012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89127012f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89127012f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89127012f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89127012f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89127012f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89127012f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rxiv.org/pdf/1907.03315.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60008" y="8438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Quantum Computing:</a:t>
            </a:r>
            <a:br>
              <a:rPr lang="en-GB"/>
            </a:br>
            <a:r>
              <a:rPr lang="en-GB"/>
              <a:t>Minimum Search by Groover algorithm </a:t>
            </a:r>
            <a:endParaRPr/>
          </a:p>
        </p:txBody>
      </p:sp>
      <p:sp>
        <p:nvSpPr>
          <p:cNvPr id="55" name="Google Shape;55;p13"/>
          <p:cNvSpPr txBox="1"/>
          <p:nvPr>
            <p:ph idx="1" type="subTitle"/>
          </p:nvPr>
        </p:nvSpPr>
        <p:spPr>
          <a:xfrm>
            <a:off x="6229025" y="3943000"/>
            <a:ext cx="2867100" cy="1137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Lyakhov Daniil </a:t>
            </a:r>
            <a:endParaRPr/>
          </a:p>
          <a:p>
            <a:pPr indent="0" lvl="0" marL="0" rtl="0" algn="ctr">
              <a:spcBef>
                <a:spcPts val="0"/>
              </a:spcBef>
              <a:spcAft>
                <a:spcPts val="0"/>
              </a:spcAft>
              <a:buNone/>
            </a:pPr>
            <a:r>
              <a:rPr lang="en-GB"/>
              <a:t>MagIAD2020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206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Further</a:t>
            </a:r>
            <a:r>
              <a:rPr lang="en-GB"/>
              <a:t> Work - Quantium KNN</a:t>
            </a:r>
            <a:endParaRPr/>
          </a:p>
        </p:txBody>
      </p:sp>
      <p:sp>
        <p:nvSpPr>
          <p:cNvPr id="125" name="Google Shape;125;p22"/>
          <p:cNvSpPr txBox="1"/>
          <p:nvPr>
            <p:ph idx="1" type="body"/>
          </p:nvPr>
        </p:nvSpPr>
        <p:spPr>
          <a:xfrm>
            <a:off x="311700" y="93162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GB"/>
              <a:t>“</a:t>
            </a:r>
            <a:r>
              <a:rPr lang="en-GB"/>
              <a:t>One of the simplest and most effective classical machine learning algorithms is the </a:t>
            </a:r>
            <a:r>
              <a:rPr b="1" lang="en-GB"/>
              <a:t>k nearest neighbors algorithm (kNN)</a:t>
            </a:r>
            <a:r>
              <a:rPr lang="en-GB"/>
              <a:t> which classifies an unknown test state by finding the</a:t>
            </a:r>
            <a:r>
              <a:rPr b="1" lang="en-GB"/>
              <a:t> k nearest neighbors from a set of M train states</a:t>
            </a:r>
            <a:r>
              <a:rPr lang="en-GB"/>
              <a:t>. Here we present a quantum analog of classical kNN – quantum kNN (QkNN) – based on fidelity as the similarity measure. We show that the QkNN algorithm can be reduced to an instance of the quantum k maxima algorithm; hence the query complexity of QkNN is </a:t>
            </a:r>
            <a:r>
              <a:rPr b="1" lang="en-GB"/>
              <a:t>O( √ kM)</a:t>
            </a:r>
            <a:r>
              <a:rPr lang="en-GB"/>
              <a:t>. The non-trivial task in this reduction is to encode the fidelity information between the test state and all the train states as amplitudes of a quantum state. Converting this amplitude encoded information to a digital format enables us to compare them efficiently, thus completing the reduction. Unlike classical kNN and existing quantum kNN algorithms, the proposed algorithm can be directly used on quantum data, thereby bypassing expensive processes such as quantum state tomography.”</a:t>
            </a:r>
            <a:endParaRPr/>
          </a:p>
        </p:txBody>
      </p:sp>
      <p:sp>
        <p:nvSpPr>
          <p:cNvPr id="126" name="Google Shape;126;p22"/>
          <p:cNvSpPr txBox="1"/>
          <p:nvPr/>
        </p:nvSpPr>
        <p:spPr>
          <a:xfrm>
            <a:off x="226675" y="47076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u="sng">
                <a:solidFill>
                  <a:schemeClr val="hlink"/>
                </a:solidFill>
                <a:highlight>
                  <a:srgbClr val="FFFFFF"/>
                </a:highlight>
                <a:latin typeface="Roboto"/>
                <a:ea typeface="Roboto"/>
                <a:cs typeface="Roboto"/>
                <a:sym typeface="Roboto"/>
                <a:hlinkClick r:id="rId3"/>
              </a:rPr>
              <a:t>https://arxiv.org/pdf/1907.03315.pdf</a:t>
            </a:r>
            <a:r>
              <a:rPr lang="en-GB" sz="1200">
                <a:solidFill>
                  <a:schemeClr val="accent2"/>
                </a:solidFill>
                <a:highlight>
                  <a:srgbClr val="FFFFFF"/>
                </a:highlight>
                <a:latin typeface="Roboto"/>
                <a:ea typeface="Roboto"/>
                <a:cs typeface="Roboto"/>
                <a:sym typeface="Roboto"/>
              </a:rPr>
              <a:t> -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definition: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Given function f: int -&gt; int</a:t>
            </a:r>
            <a:endParaRPr/>
          </a:p>
          <a:p>
            <a:pPr indent="0" lvl="0" marL="0" rtl="0" algn="l">
              <a:spcBef>
                <a:spcPts val="1200"/>
              </a:spcBef>
              <a:spcAft>
                <a:spcPts val="1200"/>
              </a:spcAft>
              <a:buNone/>
            </a:pPr>
            <a:r>
              <a:rPr lang="en-GB"/>
              <a:t>Problem: argmin_{x}(f(x))</a:t>
            </a:r>
            <a:endParaRPr/>
          </a:p>
        </p:txBody>
      </p:sp>
      <p:pic>
        <p:nvPicPr>
          <p:cNvPr id="62" name="Google Shape;62;p14"/>
          <p:cNvPicPr preferRelativeResize="0"/>
          <p:nvPr/>
        </p:nvPicPr>
        <p:blipFill rotWithShape="1">
          <a:blip r:embed="rId3">
            <a:alphaModFix/>
          </a:blip>
          <a:srcRect b="17655" l="3353" r="0" t="13832"/>
          <a:stretch/>
        </p:blipFill>
        <p:spPr>
          <a:xfrm>
            <a:off x="1325125" y="1516900"/>
            <a:ext cx="3396975" cy="770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41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 Requirements</a:t>
            </a:r>
            <a:r>
              <a:rPr lang="en-GB"/>
              <a:t>: Groover Algorithm</a:t>
            </a:r>
            <a:endParaRPr/>
          </a:p>
        </p:txBody>
      </p:sp>
      <p:sp>
        <p:nvSpPr>
          <p:cNvPr id="68" name="Google Shape;68;p15"/>
          <p:cNvSpPr txBox="1"/>
          <p:nvPr>
            <p:ph idx="1" type="body"/>
          </p:nvPr>
        </p:nvSpPr>
        <p:spPr>
          <a:xfrm>
            <a:off x="288450" y="1611600"/>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Explanation: </a:t>
            </a:r>
            <a:r>
              <a:rPr lang="en-GB"/>
              <a:t>https://colab.research.google.com/drive/1cIusyX6rjEca-9UeBedZCenJ7H0MIoVC?usp=sharing</a:t>
            </a:r>
            <a:endParaRPr/>
          </a:p>
        </p:txBody>
      </p:sp>
      <p:pic>
        <p:nvPicPr>
          <p:cNvPr id="69" name="Google Shape;69;p15"/>
          <p:cNvPicPr preferRelativeResize="0"/>
          <p:nvPr/>
        </p:nvPicPr>
        <p:blipFill>
          <a:blip r:embed="rId3">
            <a:alphaModFix/>
          </a:blip>
          <a:stretch>
            <a:fillRect/>
          </a:stretch>
        </p:blipFill>
        <p:spPr>
          <a:xfrm>
            <a:off x="189650" y="814325"/>
            <a:ext cx="3309100" cy="1338475"/>
          </a:xfrm>
          <a:prstGeom prst="rect">
            <a:avLst/>
          </a:prstGeom>
          <a:noFill/>
          <a:ln cap="flat" cmpd="sng" w="19050">
            <a:solidFill>
              <a:schemeClr val="dk2"/>
            </a:solidFill>
            <a:prstDash val="solid"/>
            <a:round/>
            <a:headEnd len="sm" w="sm" type="none"/>
            <a:tailEnd len="sm" w="sm" type="none"/>
          </a:ln>
        </p:spPr>
      </p:pic>
      <p:pic>
        <p:nvPicPr>
          <p:cNvPr id="70" name="Google Shape;70;p15"/>
          <p:cNvPicPr preferRelativeResize="0"/>
          <p:nvPr/>
        </p:nvPicPr>
        <p:blipFill>
          <a:blip r:embed="rId4">
            <a:alphaModFix/>
          </a:blip>
          <a:stretch>
            <a:fillRect/>
          </a:stretch>
        </p:blipFill>
        <p:spPr>
          <a:xfrm>
            <a:off x="2138700" y="2626624"/>
            <a:ext cx="3514874" cy="1544600"/>
          </a:xfrm>
          <a:prstGeom prst="rect">
            <a:avLst/>
          </a:prstGeom>
          <a:noFill/>
          <a:ln cap="flat" cmpd="sng" w="19050">
            <a:solidFill>
              <a:schemeClr val="dk2"/>
            </a:solidFill>
            <a:prstDash val="solid"/>
            <a:round/>
            <a:headEnd len="sm" w="sm" type="none"/>
            <a:tailEnd len="sm" w="sm" type="none"/>
          </a:ln>
        </p:spPr>
      </p:pic>
      <p:pic>
        <p:nvPicPr>
          <p:cNvPr id="71" name="Google Shape;71;p15"/>
          <p:cNvPicPr preferRelativeResize="0"/>
          <p:nvPr/>
        </p:nvPicPr>
        <p:blipFill>
          <a:blip r:embed="rId5">
            <a:alphaModFix/>
          </a:blip>
          <a:stretch>
            <a:fillRect/>
          </a:stretch>
        </p:blipFill>
        <p:spPr>
          <a:xfrm>
            <a:off x="5073775" y="747100"/>
            <a:ext cx="3908801" cy="1824650"/>
          </a:xfrm>
          <a:prstGeom prst="rect">
            <a:avLst/>
          </a:prstGeom>
          <a:noFill/>
          <a:ln cap="flat" cmpd="sng" w="19050">
            <a:solidFill>
              <a:schemeClr val="dk2"/>
            </a:solidFill>
            <a:prstDash val="solid"/>
            <a:round/>
            <a:headEnd len="sm" w="sm" type="none"/>
            <a:tailEnd len="sm" w="sm" type="none"/>
          </a:ln>
        </p:spPr>
      </p:pic>
      <p:cxnSp>
        <p:nvCxnSpPr>
          <p:cNvPr id="72" name="Google Shape;72;p15"/>
          <p:cNvCxnSpPr>
            <a:endCxn id="70" idx="1"/>
          </p:cNvCxnSpPr>
          <p:nvPr/>
        </p:nvCxnSpPr>
        <p:spPr>
          <a:xfrm>
            <a:off x="1784100" y="2144324"/>
            <a:ext cx="354600" cy="1254600"/>
          </a:xfrm>
          <a:prstGeom prst="straightConnector1">
            <a:avLst/>
          </a:prstGeom>
          <a:noFill/>
          <a:ln cap="flat" cmpd="sng" w="9525">
            <a:solidFill>
              <a:schemeClr val="dk2"/>
            </a:solidFill>
            <a:prstDash val="solid"/>
            <a:round/>
            <a:headEnd len="med" w="med" type="none"/>
            <a:tailEnd len="med" w="med" type="triangle"/>
          </a:ln>
        </p:spPr>
      </p:cxnSp>
      <p:cxnSp>
        <p:nvCxnSpPr>
          <p:cNvPr id="73" name="Google Shape;73;p15"/>
          <p:cNvCxnSpPr>
            <a:stCxn id="70" idx="3"/>
            <a:endCxn id="71" idx="2"/>
          </p:cNvCxnSpPr>
          <p:nvPr/>
        </p:nvCxnSpPr>
        <p:spPr>
          <a:xfrm flipH="1" rot="10800000">
            <a:off x="5653574" y="2571824"/>
            <a:ext cx="1374600" cy="827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 Requirements: Groover Algorithm</a:t>
            </a:r>
            <a:endParaRPr/>
          </a:p>
        </p:txBody>
      </p:sp>
      <p:sp>
        <p:nvSpPr>
          <p:cNvPr id="79" name="Google Shape;79;p16"/>
          <p:cNvSpPr txBox="1"/>
          <p:nvPr>
            <p:ph idx="1" type="body"/>
          </p:nvPr>
        </p:nvSpPr>
        <p:spPr>
          <a:xfrm>
            <a:off x="288450" y="1611600"/>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Explanation: https://colab.research.google.com/drive/1cIusyX6rjEca-9UeBedZCenJ7H0MIoVC?usp=sharing</a:t>
            </a:r>
            <a:endParaRPr/>
          </a:p>
        </p:txBody>
      </p:sp>
      <p:pic>
        <p:nvPicPr>
          <p:cNvPr id="80" name="Google Shape;80;p16"/>
          <p:cNvPicPr preferRelativeResize="0"/>
          <p:nvPr/>
        </p:nvPicPr>
        <p:blipFill>
          <a:blip r:embed="rId3">
            <a:alphaModFix/>
          </a:blip>
          <a:stretch>
            <a:fillRect/>
          </a:stretch>
        </p:blipFill>
        <p:spPr>
          <a:xfrm>
            <a:off x="596723" y="1372000"/>
            <a:ext cx="7528249" cy="2132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96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Argmin search</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7"/>
          <p:cNvPicPr preferRelativeResize="0"/>
          <p:nvPr/>
        </p:nvPicPr>
        <p:blipFill>
          <a:blip r:embed="rId3">
            <a:alphaModFix/>
          </a:blip>
          <a:stretch>
            <a:fillRect/>
          </a:stretch>
        </p:blipFill>
        <p:spPr>
          <a:xfrm>
            <a:off x="709050" y="634125"/>
            <a:ext cx="7195101" cy="4102050"/>
          </a:xfrm>
          <a:prstGeom prst="rect">
            <a:avLst/>
          </a:prstGeom>
          <a:noFill/>
          <a:ln>
            <a:noFill/>
          </a:ln>
        </p:spPr>
      </p:pic>
      <p:sp>
        <p:nvSpPr>
          <p:cNvPr id="88" name="Google Shape;88;p17"/>
          <p:cNvSpPr txBox="1"/>
          <p:nvPr>
            <p:ph idx="1" type="body"/>
          </p:nvPr>
        </p:nvSpPr>
        <p:spPr>
          <a:xfrm>
            <a:off x="259375" y="1687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Arxiv https://arxiv.org/pdf/1907.03315.pdf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200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Special Oracle for Groover algorithm</a:t>
            </a:r>
            <a:endParaRPr/>
          </a:p>
        </p:txBody>
      </p:sp>
      <p:sp>
        <p:nvSpPr>
          <p:cNvPr id="94" name="Google Shape;94;p18"/>
          <p:cNvSpPr txBox="1"/>
          <p:nvPr>
            <p:ph idx="1" type="body"/>
          </p:nvPr>
        </p:nvSpPr>
        <p:spPr>
          <a:xfrm>
            <a:off x="259375" y="1687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Arxiv </a:t>
            </a:r>
            <a:r>
              <a:rPr lang="en-GB"/>
              <a:t>https://arxiv.org/pdf/1907.03315.pdf</a:t>
            </a:r>
            <a:endParaRPr/>
          </a:p>
        </p:txBody>
      </p:sp>
      <p:pic>
        <p:nvPicPr>
          <p:cNvPr id="95" name="Google Shape;95;p18"/>
          <p:cNvPicPr preferRelativeResize="0"/>
          <p:nvPr/>
        </p:nvPicPr>
        <p:blipFill>
          <a:blip r:embed="rId3">
            <a:alphaModFix/>
          </a:blip>
          <a:stretch>
            <a:fillRect/>
          </a:stretch>
        </p:blipFill>
        <p:spPr>
          <a:xfrm>
            <a:off x="2201813" y="1393488"/>
            <a:ext cx="4124325" cy="212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195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Bit Flip Oracle: Sampling</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9"/>
          <p:cNvPicPr preferRelativeResize="0"/>
          <p:nvPr/>
        </p:nvPicPr>
        <p:blipFill>
          <a:blip r:embed="rId3">
            <a:alphaModFix/>
          </a:blip>
          <a:stretch>
            <a:fillRect/>
          </a:stretch>
        </p:blipFill>
        <p:spPr>
          <a:xfrm>
            <a:off x="1838725" y="845150"/>
            <a:ext cx="4831600" cy="3923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Convert Bit Flip Oracle to Phase Flip Oracle: Example</a:t>
            </a:r>
            <a:endParaRPr/>
          </a:p>
        </p:txBody>
      </p:sp>
      <p:pic>
        <p:nvPicPr>
          <p:cNvPr id="108" name="Google Shape;108;p20"/>
          <p:cNvPicPr preferRelativeResize="0"/>
          <p:nvPr/>
        </p:nvPicPr>
        <p:blipFill>
          <a:blip r:embed="rId3">
            <a:alphaModFix/>
          </a:blip>
          <a:stretch>
            <a:fillRect/>
          </a:stretch>
        </p:blipFill>
        <p:spPr>
          <a:xfrm>
            <a:off x="2531813" y="1040325"/>
            <a:ext cx="3743325" cy="1752600"/>
          </a:xfrm>
          <a:prstGeom prst="rect">
            <a:avLst/>
          </a:prstGeom>
          <a:noFill/>
          <a:ln>
            <a:noFill/>
          </a:ln>
        </p:spPr>
      </p:pic>
      <p:sp>
        <p:nvSpPr>
          <p:cNvPr id="109" name="Google Shape;109;p20"/>
          <p:cNvSpPr txBox="1"/>
          <p:nvPr/>
        </p:nvSpPr>
        <p:spPr>
          <a:xfrm>
            <a:off x="244100" y="1040325"/>
            <a:ext cx="170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Oracle:</a:t>
            </a:r>
            <a:br>
              <a:rPr lang="en-GB"/>
            </a:br>
            <a:r>
              <a:rPr lang="en-GB"/>
              <a:t>Good State - (1,1)</a:t>
            </a:r>
            <a:endParaRPr/>
          </a:p>
        </p:txBody>
      </p:sp>
      <p:pic>
        <p:nvPicPr>
          <p:cNvPr id="110" name="Google Shape;110;p20"/>
          <p:cNvPicPr preferRelativeResize="0"/>
          <p:nvPr/>
        </p:nvPicPr>
        <p:blipFill rotWithShape="1">
          <a:blip r:embed="rId4">
            <a:alphaModFix/>
          </a:blip>
          <a:srcRect b="19392" l="0" r="0" t="14960"/>
          <a:stretch/>
        </p:blipFill>
        <p:spPr>
          <a:xfrm>
            <a:off x="244100" y="3342050"/>
            <a:ext cx="8410575" cy="950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pic>
        <p:nvPicPr>
          <p:cNvPr id="116" name="Google Shape;116;p21"/>
          <p:cNvPicPr preferRelativeResize="0"/>
          <p:nvPr/>
        </p:nvPicPr>
        <p:blipFill>
          <a:blip r:embed="rId3">
            <a:alphaModFix/>
          </a:blip>
          <a:stretch>
            <a:fillRect/>
          </a:stretch>
        </p:blipFill>
        <p:spPr>
          <a:xfrm>
            <a:off x="5533388" y="2252450"/>
            <a:ext cx="1419225" cy="1657350"/>
          </a:xfrm>
          <a:prstGeom prst="rect">
            <a:avLst/>
          </a:prstGeom>
          <a:noFill/>
          <a:ln>
            <a:noFill/>
          </a:ln>
        </p:spPr>
      </p:pic>
      <p:sp>
        <p:nvSpPr>
          <p:cNvPr id="117" name="Google Shape;117;p21"/>
          <p:cNvSpPr txBox="1"/>
          <p:nvPr/>
        </p:nvSpPr>
        <p:spPr>
          <a:xfrm>
            <a:off x="5533400" y="1708275"/>
            <a:ext cx="357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Filtered algo output</a:t>
            </a:r>
            <a:endParaRPr/>
          </a:p>
        </p:txBody>
      </p:sp>
      <p:pic>
        <p:nvPicPr>
          <p:cNvPr id="118" name="Google Shape;118;p21"/>
          <p:cNvPicPr preferRelativeResize="0"/>
          <p:nvPr/>
        </p:nvPicPr>
        <p:blipFill>
          <a:blip r:embed="rId4">
            <a:alphaModFix/>
          </a:blip>
          <a:stretch>
            <a:fillRect/>
          </a:stretch>
        </p:blipFill>
        <p:spPr>
          <a:xfrm>
            <a:off x="46800" y="2190800"/>
            <a:ext cx="5228588" cy="380954"/>
          </a:xfrm>
          <a:prstGeom prst="rect">
            <a:avLst/>
          </a:prstGeom>
          <a:noFill/>
          <a:ln>
            <a:noFill/>
          </a:ln>
        </p:spPr>
      </p:pic>
      <p:sp>
        <p:nvSpPr>
          <p:cNvPr id="119" name="Google Shape;119;p21"/>
          <p:cNvSpPr txBox="1"/>
          <p:nvPr/>
        </p:nvSpPr>
        <p:spPr>
          <a:xfrm>
            <a:off x="349750" y="1708275"/>
            <a:ext cx="357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Reference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