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72" r:id="rId10"/>
    <p:sldId id="273" r:id="rId11"/>
    <p:sldId id="274" r:id="rId12"/>
    <p:sldId id="285" r:id="rId13"/>
    <p:sldId id="26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3" r:id="rId24"/>
    <p:sldId id="264" r:id="rId25"/>
    <p:sldId id="265" r:id="rId26"/>
    <p:sldId id="266" r:id="rId27"/>
    <p:sldId id="267" r:id="rId28"/>
    <p:sldId id="26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DA9E6-DF95-4EBD-A25B-828260D69290}" v="60" dt="2024-03-13T15:49:50.458"/>
    <p1510:client id="{21A02E6A-9F3A-4F13-906E-F047043F28FD}" v="20" dt="2024-03-13T15:50:58.155"/>
    <p1510:client id="{30091EDF-994C-4C89-84FF-CB2E636F45E9}" v="693" dt="2024-03-13T12:54:02.380"/>
    <p1510:client id="{45FB1624-1D6B-4705-9481-6283C74FA3EC}" v="499" dt="2024-03-13T17:47:24.847"/>
    <p1510:client id="{7E200B39-E48B-449C-A500-6CEA25F6B9C8}" v="49" dt="2024-03-15T10:22:24.547"/>
    <p1510:client id="{7FF90D5A-0F01-4104-ADCE-E769A7C88AED}" v="426" dt="2024-03-13T17:50:49.234"/>
    <p1510:client id="{B2622179-392C-4D9A-8E45-0EFCC21ABB2C}" v="665" dt="2024-03-13T16:44:05.982"/>
    <p1510:client id="{C0F94C09-236E-4635-ACB8-D30298F24D8C}" v="61" dt="2024-03-15T10:46:59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0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82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7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5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25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3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7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11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86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графическая вставка, мультфильм, График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672AA218-0EF2-5B06-DD65-1832EDFD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68" y="1866900"/>
            <a:ext cx="2872141" cy="4117766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47759" y="2225404"/>
            <a:ext cx="6363224" cy="40979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err="1">
                <a:latin typeface="Times New Roman"/>
                <a:cs typeface="Times New Roman"/>
              </a:rPr>
              <a:t>Выполнили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студенты</a:t>
            </a:r>
            <a:r>
              <a:rPr lang="en-US">
                <a:latin typeface="Times New Roman"/>
                <a:cs typeface="Times New Roman"/>
              </a:rPr>
              <a:t> 3 </a:t>
            </a:r>
            <a:r>
              <a:rPr lang="en-US" err="1">
                <a:latin typeface="Times New Roman"/>
                <a:cs typeface="Times New Roman"/>
              </a:rPr>
              <a:t>курса</a:t>
            </a:r>
            <a:r>
              <a:rPr lang="en-US">
                <a:latin typeface="Times New Roman"/>
                <a:cs typeface="Times New Roman"/>
              </a:rPr>
              <a:t> ФКН </a:t>
            </a:r>
            <a:r>
              <a:rPr lang="en-US" err="1">
                <a:latin typeface="Times New Roman"/>
                <a:cs typeface="Times New Roman"/>
              </a:rPr>
              <a:t>группа</a:t>
            </a:r>
            <a:r>
              <a:rPr lang="en-US">
                <a:latin typeface="Times New Roman"/>
                <a:cs typeface="Times New Roman"/>
              </a:rPr>
              <a:t> 6-1</a:t>
            </a:r>
            <a:endParaRPr lang="ru-RU">
              <a:latin typeface="Times New Roman"/>
              <a:cs typeface="Times New Roman"/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err="1">
                <a:latin typeface="Times New Roman"/>
                <a:cs typeface="Times New Roman"/>
              </a:rPr>
              <a:t>Шестопалов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Даниил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Андреевич</a:t>
            </a:r>
            <a:endParaRPr lang="en-US">
              <a:latin typeface="Times New Roman"/>
              <a:cs typeface="Times New Roman"/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err="1">
                <a:latin typeface="Times New Roman"/>
                <a:cs typeface="Times New Roman"/>
              </a:rPr>
              <a:t>Третьяков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Данила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Сергеевич</a:t>
            </a:r>
            <a:endParaRPr lang="en-US">
              <a:latin typeface="Times New Roman"/>
              <a:cs typeface="Times New Roman"/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err="1">
                <a:latin typeface="Times New Roman"/>
                <a:cs typeface="Times New Roman"/>
              </a:rPr>
              <a:t>Иванов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Григорий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Валерьевич</a:t>
            </a:r>
            <a:endParaRPr lang="en-US">
              <a:latin typeface="Times New Roman"/>
              <a:cs typeface="Times New Roman"/>
            </a:endParaRPr>
          </a:p>
          <a:p>
            <a:pPr indent="-228600" algn="r">
              <a:buFont typeface="Arial" panose="020B0604020202020204" pitchFamily="34" charset="0"/>
              <a:buChar char="•"/>
            </a:pPr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68377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8CA8C2C-7DEA-3761-3153-4966B420FED6}"/>
              </a:ext>
            </a:extLst>
          </p:cNvPr>
          <p:cNvSpPr txBox="1"/>
          <p:nvPr/>
        </p:nvSpPr>
        <p:spPr>
          <a:xfrm>
            <a:off x="1882" y="603955"/>
            <a:ext cx="1218741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600">
                <a:latin typeface="Times New Roman"/>
                <a:cs typeface="Times New Roman"/>
              </a:rPr>
              <a:t>Мобильное  приложение контроля заданий</a:t>
            </a:r>
            <a:br>
              <a:rPr lang="ru-RU" sz="3600">
                <a:latin typeface="Times New Roman"/>
                <a:cs typeface="Times New Roman"/>
              </a:rPr>
            </a:br>
            <a:r>
              <a:rPr lang="ru-RU" sz="3600" err="1">
                <a:latin typeface="Times New Roman"/>
                <a:cs typeface="Times New Roman"/>
              </a:rPr>
              <a:t>ProjectPal</a:t>
            </a:r>
            <a:r>
              <a:rPr lang="ru-RU" sz="3600">
                <a:latin typeface="Times New Roman"/>
                <a:cs typeface="Times New Roman"/>
              </a:rPr>
              <a:t>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ostgreSQL SVG Vector Logos - Vector Logo Zone">
            <a:extLst>
              <a:ext uri="{FF2B5EF4-FFF2-40B4-BE49-F238E27FC236}">
                <a16:creationId xmlns:a16="http://schemas.microsoft.com/office/drawing/2014/main" id="{510E02BD-1B95-6C5A-0E66-5252655D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550" y="1661349"/>
            <a:ext cx="5753570" cy="2905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E0547A-563A-D3D7-A883-DCCCA6BFF198}"/>
              </a:ext>
            </a:extLst>
          </p:cNvPr>
          <p:cNvSpPr txBox="1"/>
          <p:nvPr/>
        </p:nvSpPr>
        <p:spPr>
          <a:xfrm rot="10800000" flipV="1">
            <a:off x="1208075" y="2165249"/>
            <a:ext cx="21595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Надежность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B7707-A461-215B-D8BB-67E00D58A9CF}"/>
              </a:ext>
            </a:extLst>
          </p:cNvPr>
          <p:cNvSpPr txBox="1"/>
          <p:nvPr/>
        </p:nvSpPr>
        <p:spPr>
          <a:xfrm>
            <a:off x="1283334" y="3275659"/>
            <a:ext cx="54263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Хорошая документация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82F92-E34D-F9ED-FA52-9A000B6A4AD6}"/>
              </a:ext>
            </a:extLst>
          </p:cNvPr>
          <p:cNvSpPr txBox="1"/>
          <p:nvPr/>
        </p:nvSpPr>
        <p:spPr>
          <a:xfrm>
            <a:off x="1282925" y="4330515"/>
            <a:ext cx="85442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Расширенные возможности SQL</a:t>
            </a:r>
            <a:endParaRPr lang="en-US" sz="2400">
              <a:latin typeface="Times New Roman"/>
              <a:ea typeface="+mn-lt"/>
              <a:cs typeface="+mn-lt"/>
            </a:endParaRPr>
          </a:p>
        </p:txBody>
      </p:sp>
      <p:sp>
        <p:nvSpPr>
          <p:cNvPr id="14" name="Диагональная полоса 13">
            <a:extLst>
              <a:ext uri="{FF2B5EF4-FFF2-40B4-BE49-F238E27FC236}">
                <a16:creationId xmlns:a16="http://schemas.microsoft.com/office/drawing/2014/main" id="{DF2C454B-C31C-5774-8E54-007350C662F7}"/>
              </a:ext>
            </a:extLst>
          </p:cNvPr>
          <p:cNvSpPr/>
          <p:nvPr/>
        </p:nvSpPr>
        <p:spPr>
          <a:xfrm>
            <a:off x="991205" y="1970835"/>
            <a:ext cx="426720" cy="843280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Диагональная полоса 15">
            <a:extLst>
              <a:ext uri="{FF2B5EF4-FFF2-40B4-BE49-F238E27FC236}">
                <a16:creationId xmlns:a16="http://schemas.microsoft.com/office/drawing/2014/main" id="{220BCD7C-52C5-1AB0-B862-174627237071}"/>
              </a:ext>
            </a:extLst>
          </p:cNvPr>
          <p:cNvSpPr/>
          <p:nvPr/>
        </p:nvSpPr>
        <p:spPr>
          <a:xfrm>
            <a:off x="991205" y="3118539"/>
            <a:ext cx="426720" cy="843280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Диагональная полоса 17">
            <a:extLst>
              <a:ext uri="{FF2B5EF4-FFF2-40B4-BE49-F238E27FC236}">
                <a16:creationId xmlns:a16="http://schemas.microsoft.com/office/drawing/2014/main" id="{EB8CDEAD-05D9-D3A9-9396-0210D5CEFFE6}"/>
              </a:ext>
            </a:extLst>
          </p:cNvPr>
          <p:cNvSpPr/>
          <p:nvPr/>
        </p:nvSpPr>
        <p:spPr>
          <a:xfrm>
            <a:off x="991205" y="4190983"/>
            <a:ext cx="426720" cy="843280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7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Docker Logo and symbol, meaning, history, PNG, brand">
            <a:extLst>
              <a:ext uri="{FF2B5EF4-FFF2-40B4-BE49-F238E27FC236}">
                <a16:creationId xmlns:a16="http://schemas.microsoft.com/office/drawing/2014/main" id="{2A01766B-2562-FAFE-9FAA-A63344F98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178" y="1575625"/>
            <a:ext cx="5969940" cy="3396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83BBAE-0733-D922-3A3C-49DB8050699F}"/>
              </a:ext>
            </a:extLst>
          </p:cNvPr>
          <p:cNvSpPr txBox="1"/>
          <p:nvPr/>
        </p:nvSpPr>
        <p:spPr>
          <a:xfrm rot="10800000" flipV="1">
            <a:off x="1208075" y="2165249"/>
            <a:ext cx="51604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Ускоряет </a:t>
            </a:r>
            <a:r>
              <a:rPr lang="ru-RU" sz="2400" err="1">
                <a:latin typeface="Times New Roman"/>
                <a:ea typeface="+mn-lt"/>
                <a:cs typeface="+mn-lt"/>
              </a:rPr>
              <a:t>тестировку</a:t>
            </a:r>
            <a:endParaRPr lang="ru-RU" sz="2400">
              <a:latin typeface="Times New Roman"/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EE205-FA47-0752-E5F0-716C8C0C3D27}"/>
              </a:ext>
            </a:extLst>
          </p:cNvPr>
          <p:cNvSpPr txBox="1"/>
          <p:nvPr/>
        </p:nvSpPr>
        <p:spPr>
          <a:xfrm>
            <a:off x="1283334" y="3275659"/>
            <a:ext cx="54263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Ускоряет разработку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C79FC-8A19-BBF6-6F59-762C7E85FCEB}"/>
              </a:ext>
            </a:extLst>
          </p:cNvPr>
          <p:cNvSpPr txBox="1"/>
          <p:nvPr/>
        </p:nvSpPr>
        <p:spPr>
          <a:xfrm>
            <a:off x="1282925" y="4330515"/>
            <a:ext cx="854429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Ускоряет развертывание приложения</a:t>
            </a:r>
          </a:p>
          <a:p>
            <a:endParaRPr lang="ru-RU" sz="2400">
              <a:latin typeface="Times New Roman"/>
              <a:ea typeface="+mn-lt"/>
              <a:cs typeface="+mn-lt"/>
            </a:endParaRPr>
          </a:p>
        </p:txBody>
      </p:sp>
      <p:sp>
        <p:nvSpPr>
          <p:cNvPr id="13" name="Диагональная полоса 12">
            <a:extLst>
              <a:ext uri="{FF2B5EF4-FFF2-40B4-BE49-F238E27FC236}">
                <a16:creationId xmlns:a16="http://schemas.microsoft.com/office/drawing/2014/main" id="{112FF6EF-301C-2695-94B1-27376315E7D5}"/>
              </a:ext>
            </a:extLst>
          </p:cNvPr>
          <p:cNvSpPr/>
          <p:nvPr/>
        </p:nvSpPr>
        <p:spPr>
          <a:xfrm>
            <a:off x="991205" y="1970835"/>
            <a:ext cx="426720" cy="843280"/>
          </a:xfrm>
          <a:prstGeom prst="diagStrip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Диагональная полоса 14">
            <a:extLst>
              <a:ext uri="{FF2B5EF4-FFF2-40B4-BE49-F238E27FC236}">
                <a16:creationId xmlns:a16="http://schemas.microsoft.com/office/drawing/2014/main" id="{7809DC7B-0995-72FD-5662-D0990AD5755C}"/>
              </a:ext>
            </a:extLst>
          </p:cNvPr>
          <p:cNvSpPr/>
          <p:nvPr/>
        </p:nvSpPr>
        <p:spPr>
          <a:xfrm>
            <a:off x="991205" y="3118539"/>
            <a:ext cx="426720" cy="843280"/>
          </a:xfrm>
          <a:prstGeom prst="diagStrip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Диагональная полоса 16">
            <a:extLst>
              <a:ext uri="{FF2B5EF4-FFF2-40B4-BE49-F238E27FC236}">
                <a16:creationId xmlns:a16="http://schemas.microsoft.com/office/drawing/2014/main" id="{873C9273-4D3F-76DD-26C7-DF247789F7DD}"/>
              </a:ext>
            </a:extLst>
          </p:cNvPr>
          <p:cNvSpPr/>
          <p:nvPr/>
        </p:nvSpPr>
        <p:spPr>
          <a:xfrm>
            <a:off x="991205" y="4190983"/>
            <a:ext cx="426720" cy="843280"/>
          </a:xfrm>
          <a:prstGeom prst="diagStrip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7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298BB-7D6A-26F7-D390-C6E04355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Конкурентное преимущество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CA27285-A792-8385-AD78-3201D9B6F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601189"/>
              </p:ext>
            </p:extLst>
          </p:nvPr>
        </p:nvGraphicFramePr>
        <p:xfrm>
          <a:off x="731108" y="1688756"/>
          <a:ext cx="11011836" cy="456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959">
                  <a:extLst>
                    <a:ext uri="{9D8B030D-6E8A-4147-A177-3AD203B41FA5}">
                      <a16:colId xmlns:a16="http://schemas.microsoft.com/office/drawing/2014/main" val="2652755302"/>
                    </a:ext>
                  </a:extLst>
                </a:gridCol>
                <a:gridCol w="2752959">
                  <a:extLst>
                    <a:ext uri="{9D8B030D-6E8A-4147-A177-3AD203B41FA5}">
                      <a16:colId xmlns:a16="http://schemas.microsoft.com/office/drawing/2014/main" val="1566100551"/>
                    </a:ext>
                  </a:extLst>
                </a:gridCol>
                <a:gridCol w="2752959">
                  <a:extLst>
                    <a:ext uri="{9D8B030D-6E8A-4147-A177-3AD203B41FA5}">
                      <a16:colId xmlns:a16="http://schemas.microsoft.com/office/drawing/2014/main" val="542748577"/>
                    </a:ext>
                  </a:extLst>
                </a:gridCol>
                <a:gridCol w="2752959">
                  <a:extLst>
                    <a:ext uri="{9D8B030D-6E8A-4147-A177-3AD203B41FA5}">
                      <a16:colId xmlns:a16="http://schemas.microsoft.com/office/drawing/2014/main" val="551235393"/>
                    </a:ext>
                  </a:extLst>
                </a:gridCol>
              </a:tblGrid>
              <a:tr h="91346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</a:rPr>
                        <a:t>Преимущества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1" i="0" u="none" strike="noStrike" noProof="0" err="1">
                          <a:solidFill>
                            <a:srgbClr val="000000"/>
                          </a:solidFill>
                        </a:rPr>
                        <a:t>ProjectPal</a:t>
                      </a:r>
                      <a:r>
                        <a:rPr lang="ru-RU" sz="1800" b="1" i="0" u="none" strike="noStrike" noProof="0">
                          <a:solidFill>
                            <a:srgbClr val="000000"/>
                          </a:solidFill>
                        </a:rPr>
                        <a:t> </a:t>
                      </a:r>
                      <a:endParaRPr lang="ru-RU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0" i="0" err="1">
                          <a:solidFill>
                            <a:schemeClr val="tx1"/>
                          </a:solidFill>
                        </a:rPr>
                        <a:t>Moodle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noProof="0" err="1">
                          <a:solidFill>
                            <a:schemeClr val="tx1"/>
                          </a:solidFill>
                          <a:latin typeface="Univers"/>
                        </a:rPr>
                        <a:t>IStudiz</a:t>
                      </a:r>
                      <a:r>
                        <a:rPr lang="ru-RU" sz="1800" b="0" i="0" u="none" strike="noStrike" noProof="0">
                          <a:solidFill>
                            <a:schemeClr val="tx1"/>
                          </a:solidFill>
                          <a:latin typeface="Univers"/>
                        </a:rPr>
                        <a:t> </a:t>
                      </a:r>
                      <a:r>
                        <a:rPr lang="ru-RU" sz="1800" b="0" i="0" u="none" strike="noStrike" noProof="0" err="1">
                          <a:solidFill>
                            <a:schemeClr val="tx1"/>
                          </a:solidFill>
                          <a:latin typeface="Univers"/>
                        </a:rPr>
                        <a:t>pro</a:t>
                      </a:r>
                      <a:endParaRPr lang="ru-RU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47652"/>
                  </a:ext>
                </a:extLst>
              </a:tr>
              <a:tr h="91346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/>
                        <a:t>Удобный интерфейс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80270"/>
                  </a:ext>
                </a:extLst>
              </a:tr>
              <a:tr h="913464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Обратная связи с преподавателем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314"/>
                  </a:ext>
                </a:extLst>
              </a:tr>
              <a:tr h="913464">
                <a:tc>
                  <a:txBody>
                    <a:bodyPr/>
                    <a:lstStyle/>
                    <a:p>
                      <a:pPr algn="ctr"/>
                      <a:r>
                        <a:rPr lang="ru-RU" err="1"/>
                        <a:t>Отсуствие</a:t>
                      </a:r>
                      <a:r>
                        <a:rPr lang="ru-RU"/>
                        <a:t> платной</a:t>
                      </a:r>
                    </a:p>
                    <a:p>
                      <a:pPr lvl="0" algn="ctr">
                        <a:buNone/>
                      </a:pPr>
                      <a:r>
                        <a:rPr lang="ru-RU"/>
                        <a:t> подписки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-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890219"/>
                  </a:ext>
                </a:extLst>
              </a:tr>
              <a:tr h="913464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Уведомления о приближающихся сроках сдачи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+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22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50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4F6E8-F8C4-213B-D441-26A8A96C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56" y="327495"/>
            <a:ext cx="10383897" cy="676452"/>
          </a:xfrm>
        </p:spPr>
        <p:txBody>
          <a:bodyPr>
            <a:normAutofit fontScale="90000"/>
          </a:bodyPr>
          <a:lstStyle/>
          <a:p>
            <a:r>
              <a:rPr lang="ru-RU">
                <a:latin typeface="Times New Roman"/>
                <a:cs typeface="Times New Roman"/>
              </a:rPr>
              <a:t>Приветственные экраны</a:t>
            </a:r>
            <a:endParaRPr lang="ru-RU"/>
          </a:p>
        </p:txBody>
      </p:sp>
      <p:pic>
        <p:nvPicPr>
          <p:cNvPr id="4" name="Рисунок 3" descr="Изображение выглядит как текст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E01BDBA2-62A0-2F20-7A91-039FEA44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535" y="1134005"/>
            <a:ext cx="2382073" cy="5064948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F5A39386-2AFD-9CF1-753A-054FEB3F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36" y="1134627"/>
            <a:ext cx="2391130" cy="5064948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52FCFCD2-14D7-6034-3270-3096D275B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085" y="1134005"/>
            <a:ext cx="2391480" cy="5064948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Операционная система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0EBE496B-DEDF-64B4-3289-B5949DE83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810" y="1134005"/>
            <a:ext cx="2382073" cy="5064948"/>
          </a:xfrm>
          <a:prstGeom prst="rect">
            <a:avLst/>
          </a:prstGeom>
        </p:spPr>
      </p:pic>
      <p:pic>
        <p:nvPicPr>
          <p:cNvPr id="3" name="Рисунок 2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173A534-221E-934E-6F03-79E20F63A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0270" y="5416550"/>
            <a:ext cx="657860" cy="647700"/>
          </a:xfrm>
          <a:prstGeom prst="rect">
            <a:avLst/>
          </a:prstGeom>
        </p:spPr>
      </p:pic>
      <p:pic>
        <p:nvPicPr>
          <p:cNvPr id="7" name="Рисунок 6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78A8560-4E9D-3589-646D-471AED98C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629" y="5416549"/>
            <a:ext cx="657860" cy="6477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290CD5B-BE66-045E-8025-AB2691061D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9389" y="5416549"/>
            <a:ext cx="657860" cy="6477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353152F-FBD0-3348-0C8A-E5C97E203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4668" y="5416548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7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81756" y="327495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Главная страница</a:t>
            </a:r>
            <a:endParaRPr lang="ru-RU"/>
          </a:p>
        </p:txBody>
      </p:sp>
      <p:pic>
        <p:nvPicPr>
          <p:cNvPr id="5" name="Рисунок 4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AFE8E1AB-AC52-87D7-056A-64B28DB1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14" y="805462"/>
            <a:ext cx="2703451" cy="578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85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Сайд меню</a:t>
            </a:r>
            <a:endParaRPr lang="ru-RU"/>
          </a:p>
        </p:txBody>
      </p:sp>
      <p:pic>
        <p:nvPicPr>
          <p:cNvPr id="5" name="Рисунок 4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AFE8E1AB-AC52-87D7-056A-64B28DB1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81" y="965388"/>
            <a:ext cx="2703451" cy="5789319"/>
          </a:xfrm>
          <a:prstGeom prst="rect">
            <a:avLst/>
          </a:prstGeom>
        </p:spPr>
      </p:pic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28316EC-4785-F890-FA4B-0CC5269EC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183" y="907814"/>
            <a:ext cx="2712858" cy="5836356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4952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1FFF242-4FAC-ABB5-FD97-03159D4B9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880" y="1459691"/>
            <a:ext cx="467360" cy="4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8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профиля</a:t>
            </a:r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28316EC-4785-F890-FA4B-0CC5269E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03" y="917974"/>
            <a:ext cx="2712858" cy="5836356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5968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6180984-F1BF-C8E5-2F86-9BAA2080C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052" y="909320"/>
            <a:ext cx="2752375" cy="58420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5D66D4B-F8F9-8560-04C2-14CBB289E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990" y="229743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3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групп</a:t>
            </a:r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28316EC-4785-F890-FA4B-0CC5269E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03" y="917974"/>
            <a:ext cx="2712858" cy="5836356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5968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Изображение выглядит как текст, снимок экрана, мультимеди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FE9DD8F4-D368-27CE-27BE-8D0227FF3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652" y="909320"/>
            <a:ext cx="2752375" cy="58420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CC63039-E182-CAF8-46F7-2657F7CF2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550" y="261239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преподавателей</a:t>
            </a:r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28316EC-4785-F890-FA4B-0CC5269E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03" y="917974"/>
            <a:ext cx="2712858" cy="5836356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5968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Изображение выглядит как текст, снимок экрана, мультимеди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FE9DD8F4-D368-27CE-27BE-8D0227FF3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652" y="909320"/>
            <a:ext cx="2752375" cy="5842000"/>
          </a:xfrm>
          <a:prstGeom prst="rect">
            <a:avLst/>
          </a:prstGeom>
        </p:spPr>
      </p:pic>
      <p:pic>
        <p:nvPicPr>
          <p:cNvPr id="6" name="Рисунок 5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CDD6B0C-530D-C9B5-BDC3-F812071AE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830" y="290703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30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настроек</a:t>
            </a:r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28316EC-4785-F890-FA4B-0CC5269E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03" y="917974"/>
            <a:ext cx="2712858" cy="5836356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5968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электроника, снимок экрана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AAB5DA39-29CA-BF8E-8B57-4AFF0700F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172" y="909320"/>
            <a:ext cx="2752375" cy="58420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81BFAB3-1D7F-BE6E-D228-E8C859101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710" y="457327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6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AF8DE-E680-6F74-0A81-241C71EB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Информация о команде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F3A609D-A713-CED8-04C3-DA23A4580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557756"/>
              </p:ext>
            </p:extLst>
          </p:nvPr>
        </p:nvGraphicFramePr>
        <p:xfrm>
          <a:off x="838200" y="1825625"/>
          <a:ext cx="10515600" cy="428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976342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2245863"/>
                    </a:ext>
                  </a:extLst>
                </a:gridCol>
              </a:tblGrid>
              <a:tr h="10707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b="1">
                          <a:solidFill>
                            <a:schemeClr val="tx1"/>
                          </a:solidFill>
                          <a:latin typeface="Times New Roman"/>
                        </a:rPr>
                        <a:t>Участники проекта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b="1">
                          <a:solidFill>
                            <a:schemeClr val="tx1"/>
                          </a:solidFill>
                          <a:latin typeface="Times New Roman"/>
                        </a:rPr>
                        <a:t>Закрепленные роли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978702"/>
                  </a:ext>
                </a:extLst>
              </a:tr>
              <a:tr h="1070742"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/>
                        </a:rPr>
                        <a:t>Шестопалов Даниил Андреевич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 New Roman"/>
                        </a:rPr>
                        <a:t>Тимлид, </a:t>
                      </a:r>
                      <a:r>
                        <a:rPr lang="ru-RU" sz="1800" b="0" i="0" u="none" strike="noStrike" noProof="0" err="1">
                          <a:latin typeface="Times New Roman"/>
                        </a:rPr>
                        <a:t>backend</a:t>
                      </a:r>
                      <a:r>
                        <a:rPr lang="ru-RU" sz="1800" b="0" i="0" u="none" strike="noStrike" noProof="0">
                          <a:latin typeface="Times New Roman"/>
                        </a:rPr>
                        <a:t> разработчик</a:t>
                      </a:r>
                      <a:endParaRPr lang="ru-RU">
                        <a:latin typeface="Times New Roman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1529"/>
                  </a:ext>
                </a:extLst>
              </a:tr>
              <a:tr h="107074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Третьяков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Данила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Сергеевич</a:t>
                      </a:r>
                      <a:endParaRPr lang="ru-RU" sz="18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 New Roman"/>
                        </a:rPr>
                        <a:t>Бизнес-аналитик, дизайнер, </a:t>
                      </a:r>
                      <a:r>
                        <a:rPr lang="ru-RU" sz="1800" b="0" i="0" u="none" strike="noStrike" noProof="0" err="1">
                          <a:latin typeface="Times New Roman"/>
                        </a:rPr>
                        <a:t>frontend</a:t>
                      </a:r>
                      <a:r>
                        <a:rPr lang="ru-RU" sz="1800" b="0" i="0" u="none" strike="noStrike" noProof="0">
                          <a:latin typeface="Times New Roman"/>
                        </a:rPr>
                        <a:t> разработчик</a:t>
                      </a:r>
                      <a:endParaRPr lang="ru-RU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420443"/>
                  </a:ext>
                </a:extLst>
              </a:tr>
              <a:tr h="107074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Иванов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Григорий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Валерьевич</a:t>
                      </a:r>
                      <a:endParaRPr lang="ru-RU" sz="18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ru-RU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 New Roman"/>
                        </a:rPr>
                        <a:t>Системный аналитик, технический писатель, QA-инженер</a:t>
                      </a:r>
                      <a:endParaRPr lang="ru-RU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06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023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Календарь</a:t>
            </a:r>
            <a:endParaRPr lang="ru-RU"/>
          </a:p>
        </p:txBody>
      </p:sp>
      <p:pic>
        <p:nvPicPr>
          <p:cNvPr id="5" name="Рисунок 4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AFE8E1AB-AC52-87D7-056A-64B28DB1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81" y="965388"/>
            <a:ext cx="2703451" cy="5789319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4952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68BC62C-6595-6D88-910A-A1EE7D7C5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802" y="1021080"/>
            <a:ext cx="2694796" cy="57912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B082931-E9DC-0318-3030-49A031AD0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470" y="605663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39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конкретного дня</a:t>
            </a:r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4952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68BC62C-6595-6D88-910A-A1EE7D7C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82" y="899160"/>
            <a:ext cx="2694796" cy="57912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351FA38-7EC2-6DC9-A668-BEB4709E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3973830"/>
            <a:ext cx="657860" cy="6477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электроник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882CB4D-C4A9-36F0-D2BB-A180F8E77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322" y="828040"/>
            <a:ext cx="2755756" cy="5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80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Список всех заданий</a:t>
            </a:r>
          </a:p>
        </p:txBody>
      </p:sp>
      <p:pic>
        <p:nvPicPr>
          <p:cNvPr id="5" name="Рисунок 4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AFE8E1AB-AC52-87D7-056A-64B28DB1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81" y="965388"/>
            <a:ext cx="2703451" cy="5789319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4952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5D6DB83D-0EA3-2B48-28E6-45AD983EF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802" y="929640"/>
            <a:ext cx="2725276" cy="58420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5747595-C79D-B9F9-18FA-BD3641154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150" y="605663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10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3289E-BB8E-33D5-B7E3-3F3F1925D420}"/>
              </a:ext>
            </a:extLst>
          </p:cNvPr>
          <p:cNvSpPr txBox="1">
            <a:spLocks/>
          </p:cNvSpPr>
          <p:nvPr/>
        </p:nvSpPr>
        <p:spPr>
          <a:xfrm>
            <a:off x="791163" y="233421"/>
            <a:ext cx="10383897" cy="676452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Times New Roman"/>
                <a:cs typeface="Times New Roman"/>
              </a:rPr>
              <a:t>Просмотр </a:t>
            </a:r>
            <a:r>
              <a:rPr lang="ru-RU" err="1">
                <a:latin typeface="Times New Roman"/>
                <a:cs typeface="Times New Roman"/>
              </a:rPr>
              <a:t>конкрентого</a:t>
            </a:r>
            <a:r>
              <a:rPr lang="ru-RU">
                <a:latin typeface="Times New Roman"/>
                <a:cs typeface="Times New Roman"/>
              </a:rPr>
              <a:t> задания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0E19EC1-7BDA-C8FD-A46D-08C555E86AE5}"/>
              </a:ext>
            </a:extLst>
          </p:cNvPr>
          <p:cNvSpPr/>
          <p:nvPr/>
        </p:nvSpPr>
        <p:spPr>
          <a:xfrm>
            <a:off x="5049520" y="3261360"/>
            <a:ext cx="2092960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25596FE1-B721-AEE7-BFEE-35ECE767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492" y="1000760"/>
            <a:ext cx="2711735" cy="579120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электроника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19B2B8FF-9147-0F66-3F3B-212BE65B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442" y="1000760"/>
            <a:ext cx="2694796" cy="57912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зарисовка, рисунок, черн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CC54D93-595B-9B38-0245-4B0ECF39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670" y="3770630"/>
            <a:ext cx="65786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8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40512-C71D-550C-C1A7-1093C335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39CF2-1885-9248-5BC1-19AD9A6C2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27634"/>
            <a:ext cx="10515600" cy="6825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>
                <a:latin typeface="Times New Roman"/>
                <a:cs typeface="Times New Roman"/>
              </a:rPr>
              <a:t>Планируется продажа лицензий различным учебным заведениям для увеличения их эффективности. А также платная помощь в развертывании приложения и его баз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713225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BE335-8ECA-36F3-AB51-2FF53396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План развития.</a:t>
            </a:r>
            <a:r>
              <a:rPr lang="ru-RU">
                <a:latin typeface="Times New Roman"/>
                <a:ea typeface="+mj-lt"/>
                <a:cs typeface="+mj-lt"/>
              </a:rPr>
              <a:t> Краткосрочные  цели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4FE41D-BAC6-BD2F-6434-1CF4EC100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0452"/>
            <a:ext cx="11167165" cy="443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latin typeface="Times New Roman"/>
                <a:cs typeface="Times New Roman"/>
              </a:rPr>
              <a:t>Запуск MVP; </a:t>
            </a:r>
            <a:endParaRPr lang="ru-RU">
              <a:latin typeface="Univers"/>
              <a:cs typeface="Times New Roman"/>
            </a:endParaRPr>
          </a:p>
          <a:p>
            <a:pPr marL="0" indent="0">
              <a:buNone/>
            </a:pPr>
            <a:endParaRPr lang="ru-RU">
              <a:latin typeface="Times New Roman"/>
              <a:cs typeface="Times New Roman"/>
            </a:endParaRPr>
          </a:p>
          <a:p>
            <a:r>
              <a:rPr lang="ru-RU">
                <a:latin typeface="Times New Roman"/>
                <a:cs typeface="Times New Roman"/>
              </a:rPr>
              <a:t>Сбор обратной связи для улучшения функционала.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30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A9745-CCEB-E128-E40D-0CB064CB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ea typeface="+mj-lt"/>
                <a:cs typeface="+mj-lt"/>
              </a:rPr>
              <a:t>План развития. Долгосрочные цели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F5B76-4EF1-4803-B10C-E55C221F3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48" y="589"/>
            <a:ext cx="10515600" cy="6825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>
                <a:latin typeface="Times New Roman"/>
                <a:cs typeface="Times New Roman"/>
              </a:rPr>
              <a:t>Реализовать чат между преподавателями и учащимися;</a:t>
            </a:r>
            <a:endParaRPr lang="ru-RU"/>
          </a:p>
          <a:p>
            <a:pPr>
              <a:lnSpc>
                <a:spcPct val="150000"/>
              </a:lnSpc>
            </a:pPr>
            <a:r>
              <a:rPr lang="ru-RU">
                <a:latin typeface="Times New Roman"/>
                <a:cs typeface="Times New Roman"/>
              </a:rPr>
              <a:t>Реализовать расписание занятий;</a:t>
            </a:r>
          </a:p>
          <a:p>
            <a:pPr>
              <a:lnSpc>
                <a:spcPct val="150000"/>
              </a:lnSpc>
            </a:pPr>
            <a:r>
              <a:rPr lang="ru-RU">
                <a:latin typeface="Times New Roman"/>
                <a:cs typeface="Times New Roman"/>
              </a:rPr>
              <a:t>Реализовать возможность запуска приложения в автономном режиме.</a:t>
            </a:r>
          </a:p>
        </p:txBody>
      </p:sp>
    </p:spTree>
    <p:extLst>
      <p:ext uri="{BB962C8B-B14F-4D97-AF65-F5344CB8AC3E}">
        <p14:creationId xmlns:p14="http://schemas.microsoft.com/office/powerpoint/2010/main" val="739633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748FE-AFC8-24C0-2D67-77377E0C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Подведем 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4FD5A7-039D-04AC-A137-24F956BFC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11"/>
            <a:ext cx="10515600" cy="6825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err="1">
                <a:latin typeface="Times New Roman"/>
                <a:cs typeface="Times New Roman"/>
              </a:rPr>
              <a:t>ProjectPal</a:t>
            </a:r>
            <a:r>
              <a:rPr lang="ru-RU">
                <a:latin typeface="Times New Roman"/>
                <a:cs typeface="Times New Roman"/>
              </a:rPr>
              <a:t> предлагает хорошее и качественное решение для многолетней проблемы контроля выполнения заданий и проектов, что в долгосрочной перспективе позволит повысить общую успеваемость во многих учебных учреждениях с нашей системой. </a:t>
            </a:r>
          </a:p>
          <a:p>
            <a:pPr marL="0" indent="0">
              <a:buNone/>
            </a:pPr>
            <a:r>
              <a:rPr lang="ru-RU">
                <a:latin typeface="Times New Roman"/>
                <a:cs typeface="Times New Roman"/>
              </a:rPr>
              <a:t>Продолжайте следить за нашим продуктом!</a:t>
            </a:r>
          </a:p>
        </p:txBody>
      </p:sp>
    </p:spTree>
    <p:extLst>
      <p:ext uri="{BB962C8B-B14F-4D97-AF65-F5344CB8AC3E}">
        <p14:creationId xmlns:p14="http://schemas.microsoft.com/office/powerpoint/2010/main" val="1539400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80190A1-8B7A-5031-718A-EE354BE64385}"/>
              </a:ext>
            </a:extLst>
          </p:cNvPr>
          <p:cNvSpPr txBox="1">
            <a:spLocks/>
          </p:cNvSpPr>
          <p:nvPr/>
        </p:nvSpPr>
        <p:spPr>
          <a:xfrm>
            <a:off x="6426124" y="3817702"/>
            <a:ext cx="5770572" cy="3035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err="1">
                <a:latin typeface="Times New Roman"/>
                <a:cs typeface="Times New Roman"/>
              </a:rPr>
              <a:t>Выполнили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студенты</a:t>
            </a:r>
            <a:r>
              <a:rPr lang="en-US">
                <a:latin typeface="Times New Roman"/>
                <a:cs typeface="Times New Roman"/>
              </a:rPr>
              <a:t> 3 </a:t>
            </a:r>
            <a:r>
              <a:rPr lang="en-US" err="1">
                <a:latin typeface="Times New Roman"/>
                <a:cs typeface="Times New Roman"/>
              </a:rPr>
              <a:t>курса</a:t>
            </a:r>
            <a:r>
              <a:rPr lang="en-US">
                <a:latin typeface="Times New Roman"/>
                <a:cs typeface="Times New Roman"/>
              </a:rPr>
              <a:t> ФКН </a:t>
            </a:r>
            <a:r>
              <a:rPr lang="en-US" err="1">
                <a:latin typeface="Times New Roman"/>
                <a:cs typeface="Times New Roman"/>
              </a:rPr>
              <a:t>группа</a:t>
            </a:r>
            <a:r>
              <a:rPr lang="en-US">
                <a:latin typeface="Times New Roman"/>
                <a:cs typeface="Times New Roman"/>
              </a:rPr>
              <a:t> 6-1:</a:t>
            </a:r>
            <a:endParaRPr lang="ru-RU">
              <a:latin typeface="Times New Roman"/>
              <a:cs typeface="Times New Roman"/>
            </a:endParaRPr>
          </a:p>
          <a:p>
            <a:pPr marL="0" indent="0" algn="r">
              <a:buNone/>
            </a:pPr>
            <a:r>
              <a:rPr lang="en-US" err="1">
                <a:latin typeface="Times New Roman"/>
                <a:cs typeface="Times New Roman"/>
              </a:rPr>
              <a:t>Шестопалов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Даниил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Андреевич</a:t>
            </a:r>
            <a:endParaRPr lang="en-US">
              <a:latin typeface="Times New Roman"/>
              <a:cs typeface="Times New Roman"/>
            </a:endParaRPr>
          </a:p>
          <a:p>
            <a:pPr marL="0" indent="0" algn="r">
              <a:buNone/>
            </a:pPr>
            <a:r>
              <a:rPr lang="en-US" err="1">
                <a:latin typeface="Times New Roman"/>
                <a:cs typeface="Times New Roman"/>
              </a:rPr>
              <a:t>Третьяков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Данила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Сергеевич</a:t>
            </a:r>
            <a:endParaRPr lang="en-US">
              <a:latin typeface="Times New Roman"/>
              <a:cs typeface="Times New Roman"/>
            </a:endParaRPr>
          </a:p>
          <a:p>
            <a:pPr marL="0" indent="0" algn="r">
              <a:buNone/>
            </a:pPr>
            <a:r>
              <a:rPr lang="en-US" err="1">
                <a:latin typeface="Times New Roman"/>
                <a:cs typeface="Times New Roman"/>
              </a:rPr>
              <a:t>Иванов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Григорий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Валерьевич</a:t>
            </a:r>
            <a:endParaRPr lang="en-US">
              <a:latin typeface="Times New Roman"/>
              <a:ea typeface="+mn-lt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095F8-DFFC-4E54-860E-00A82EBADAB4}"/>
              </a:ext>
            </a:extLst>
          </p:cNvPr>
          <p:cNvSpPr txBox="1"/>
          <p:nvPr/>
        </p:nvSpPr>
        <p:spPr>
          <a:xfrm>
            <a:off x="1883" y="801511"/>
            <a:ext cx="121882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600">
                <a:latin typeface="Times New Roman"/>
                <a:cs typeface="Segoe UI"/>
              </a:rPr>
              <a:t>Мобильное  приложение​</a:t>
            </a:r>
          </a:p>
          <a:p>
            <a:pPr algn="ctr"/>
            <a:r>
              <a:rPr lang="ru-RU" sz="3600">
                <a:latin typeface="Times New Roman"/>
                <a:cs typeface="Segoe UI"/>
              </a:rPr>
              <a:t> контроля заданий​</a:t>
            </a:r>
            <a:br>
              <a:rPr lang="ru-RU" sz="3600">
                <a:latin typeface="Times New Roman"/>
                <a:cs typeface="Segoe UI"/>
              </a:rPr>
            </a:br>
            <a:r>
              <a:rPr lang="ru-RU" sz="3600">
                <a:latin typeface="Times New Roman"/>
                <a:cs typeface="Segoe UI"/>
              </a:rPr>
              <a:t>ProjectPal ​</a:t>
            </a:r>
          </a:p>
        </p:txBody>
      </p:sp>
      <p:pic>
        <p:nvPicPr>
          <p:cNvPr id="2" name="Рисунок 1" descr="Изображение выглядит как текст, мультфильм, снимок экрана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82670CB1-E3F6-F757-828A-C99B0FB9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03" y="2876273"/>
            <a:ext cx="3562627" cy="356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1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FE676-8BFE-308B-A7C7-91723F29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C1149-86D4-53F3-5A06-14B6557B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"/>
            <a:ext cx="10515600" cy="68537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Неумелое распределение своим временем</a:t>
            </a:r>
            <a:endParaRPr lang="ru-RU" sz="2400"/>
          </a:p>
          <a:p>
            <a:pPr>
              <a:lnSpc>
                <a:spcPct val="150000"/>
              </a:lnSpc>
            </a:pPr>
            <a:r>
              <a:rPr lang="ru-RU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Откладывание работы на последний момент</a:t>
            </a:r>
          </a:p>
          <a:p>
            <a:endParaRPr lang="ru-RU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ru-RU" sz="24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925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5136B-203A-19B8-7C3B-1D5C9BF0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Целевая аудитория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DF6E1FE-82CB-C665-DA78-A9EFB392C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"/>
            <a:ext cx="10515600" cy="6825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Наша аудитория - это люди в возрасте от 6 до 70 лет, включая как учеников, так и преподавателей, которые ищут удобный способ управлять распределением взаимодействие с домашними работами и проектами</a:t>
            </a:r>
            <a:endParaRPr lang="ru-RU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440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AB823-1ED1-8795-72CA-843F3699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Times New Roman"/>
              </a:rPr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FE60F9-C772-27F7-691B-BD9DA78F9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"/>
            <a:ext cx="10515600" cy="6825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400" err="1">
                <a:latin typeface="Times New Roman"/>
                <a:cs typeface="Times New Roman"/>
              </a:rPr>
              <a:t>ProjectPal</a:t>
            </a:r>
            <a:r>
              <a:rPr lang="ru-RU" sz="2400">
                <a:latin typeface="Times New Roman"/>
                <a:cs typeface="Times New Roman"/>
              </a:rPr>
              <a:t> - это мобильное приложение, 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которое помогает учащимся улучшить свою организацию времени, получать уведомления о заданиях и отвечать на них, а также позволяет преподавателям создавать задания и следить за их выполнением</a:t>
            </a:r>
            <a:endParaRPr lang="ru-RU" sz="24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55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23172-77B1-C49C-DCF3-B5ECE0E2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39383" cy="1346157"/>
          </a:xfrm>
        </p:spPr>
        <p:txBody>
          <a:bodyPr/>
          <a:lstStyle/>
          <a:p>
            <a:r>
              <a:rPr lang="ru-RU">
                <a:latin typeface="Times New Roman"/>
                <a:ea typeface="+mj-lt"/>
                <a:cs typeface="+mj-lt"/>
              </a:rPr>
              <a:t>Технологии и инновации. Клиент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7" name="Рисунок 6" descr="Brand">
            <a:extLst>
              <a:ext uri="{FF2B5EF4-FFF2-40B4-BE49-F238E27FC236}">
                <a16:creationId xmlns:a16="http://schemas.microsoft.com/office/drawing/2014/main" id="{E1580ABA-47BD-3E32-B74B-0C000D4F1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163" y="1702333"/>
            <a:ext cx="2733077" cy="3960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32FF20-B5BE-0EB7-B9E2-3CA73DDD2DEB}"/>
              </a:ext>
            </a:extLst>
          </p:cNvPr>
          <p:cNvSpPr txBox="1"/>
          <p:nvPr/>
        </p:nvSpPr>
        <p:spPr>
          <a:xfrm>
            <a:off x="1277661" y="4019796"/>
            <a:ext cx="67549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Предоставляет инструменты и средства для ускорения разработки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0B92D-58B5-BA11-48F8-CBD415D3717D}"/>
              </a:ext>
            </a:extLst>
          </p:cNvPr>
          <p:cNvSpPr txBox="1"/>
          <p:nvPr/>
        </p:nvSpPr>
        <p:spPr>
          <a:xfrm>
            <a:off x="1276787" y="1913751"/>
            <a:ext cx="70506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cs typeface="Arial"/>
              </a:rPr>
              <a:t>Имеет широкую поддержку и большое комьюнити</a:t>
            </a:r>
          </a:p>
        </p:txBody>
      </p:sp>
      <p:sp>
        <p:nvSpPr>
          <p:cNvPr id="9" name="Диагональная полоса 8">
            <a:extLst>
              <a:ext uri="{FF2B5EF4-FFF2-40B4-BE49-F238E27FC236}">
                <a16:creationId xmlns:a16="http://schemas.microsoft.com/office/drawing/2014/main" id="{C211BDFB-749D-AEAA-3F64-072B12470A5F}"/>
              </a:ext>
            </a:extLst>
          </p:cNvPr>
          <p:cNvSpPr/>
          <p:nvPr/>
        </p:nvSpPr>
        <p:spPr>
          <a:xfrm>
            <a:off x="1004846" y="1772809"/>
            <a:ext cx="426720" cy="843280"/>
          </a:xfrm>
          <a:prstGeom prst="diagStrip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Диагональная полоса 10">
            <a:extLst>
              <a:ext uri="{FF2B5EF4-FFF2-40B4-BE49-F238E27FC236}">
                <a16:creationId xmlns:a16="http://schemas.microsoft.com/office/drawing/2014/main" id="{8CB10BDC-C4B4-40E8-2EBF-27B8B93AFEC0}"/>
              </a:ext>
            </a:extLst>
          </p:cNvPr>
          <p:cNvSpPr/>
          <p:nvPr/>
        </p:nvSpPr>
        <p:spPr>
          <a:xfrm>
            <a:off x="1004846" y="3916568"/>
            <a:ext cx="426720" cy="843280"/>
          </a:xfrm>
          <a:prstGeom prst="diagStrip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7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Dart programming language | Dart">
            <a:extLst>
              <a:ext uri="{FF2B5EF4-FFF2-40B4-BE49-F238E27FC236}">
                <a16:creationId xmlns:a16="http://schemas.microsoft.com/office/drawing/2014/main" id="{EA67C528-D5E4-0382-DCED-F4747631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865" y="2226779"/>
            <a:ext cx="4245114" cy="2391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6C4C9-1441-B30D-5E54-1E11AB1222E1}"/>
              </a:ext>
            </a:extLst>
          </p:cNvPr>
          <p:cNvSpPr txBox="1"/>
          <p:nvPr/>
        </p:nvSpPr>
        <p:spPr>
          <a:xfrm>
            <a:off x="1387061" y="969617"/>
            <a:ext cx="89569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latin typeface="Times New Roman"/>
                <a:cs typeface="Times New Roman"/>
              </a:rPr>
              <a:t>Обеспечивает высокую скорость </a:t>
            </a:r>
            <a:r>
              <a:rPr lang="ru-RU" sz="2800">
                <a:latin typeface="Times New Roman"/>
                <a:ea typeface="+mn-lt"/>
                <a:cs typeface="+mn-lt"/>
              </a:rPr>
              <a:t>выполнения</a:t>
            </a:r>
            <a:endParaRPr lang="ru-RU">
              <a:latin typeface="Times New Roman"/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B2832-977D-1626-0533-4A6F3905C38C}"/>
              </a:ext>
            </a:extLst>
          </p:cNvPr>
          <p:cNvSpPr txBox="1"/>
          <p:nvPr/>
        </p:nvSpPr>
        <p:spPr>
          <a:xfrm>
            <a:off x="1389842" y="2826312"/>
            <a:ext cx="448316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latin typeface="Times New Roman"/>
                <a:ea typeface="+mn-lt"/>
                <a:cs typeface="+mn-lt"/>
              </a:rPr>
              <a:t>Позволяет писать почти всё в </a:t>
            </a:r>
            <a:r>
              <a:rPr lang="ru-RU" sz="2800" err="1">
                <a:latin typeface="Times New Roman"/>
                <a:ea typeface="+mn-lt"/>
                <a:cs typeface="+mn-lt"/>
              </a:rPr>
              <a:t>Flutter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2DF82-1C36-18B1-3689-7ED9E67C6819}"/>
              </a:ext>
            </a:extLst>
          </p:cNvPr>
          <p:cNvSpPr txBox="1"/>
          <p:nvPr/>
        </p:nvSpPr>
        <p:spPr>
          <a:xfrm>
            <a:off x="1385957" y="4700452"/>
            <a:ext cx="93897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latin typeface="Times New Roman"/>
                <a:cs typeface="Times New Roman"/>
              </a:rPr>
              <a:t>Ускоряет разработку с горячей перезагрузкой и сохранением состояния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Диагональная полоса 2">
            <a:extLst>
              <a:ext uri="{FF2B5EF4-FFF2-40B4-BE49-F238E27FC236}">
                <a16:creationId xmlns:a16="http://schemas.microsoft.com/office/drawing/2014/main" id="{76091C39-481F-8983-2D22-5583BC49E910}"/>
              </a:ext>
            </a:extLst>
          </p:cNvPr>
          <p:cNvSpPr/>
          <p:nvPr/>
        </p:nvSpPr>
        <p:spPr>
          <a:xfrm>
            <a:off x="1169946" y="820309"/>
            <a:ext cx="426720" cy="843280"/>
          </a:xfrm>
          <a:prstGeom prst="diagStrip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Диагональная полоса 7">
            <a:extLst>
              <a:ext uri="{FF2B5EF4-FFF2-40B4-BE49-F238E27FC236}">
                <a16:creationId xmlns:a16="http://schemas.microsoft.com/office/drawing/2014/main" id="{59088BFB-3FEC-7327-F71B-00EF4B9865F1}"/>
              </a:ext>
            </a:extLst>
          </p:cNvPr>
          <p:cNvSpPr/>
          <p:nvPr/>
        </p:nvSpPr>
        <p:spPr>
          <a:xfrm>
            <a:off x="1169945" y="2572909"/>
            <a:ext cx="426720" cy="843280"/>
          </a:xfrm>
          <a:prstGeom prst="diagStrip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Диагональная полоса 1">
            <a:extLst>
              <a:ext uri="{FF2B5EF4-FFF2-40B4-BE49-F238E27FC236}">
                <a16:creationId xmlns:a16="http://schemas.microsoft.com/office/drawing/2014/main" id="{681B3010-3B07-FEF9-D4F3-BC099188C07A}"/>
              </a:ext>
            </a:extLst>
          </p:cNvPr>
          <p:cNvSpPr/>
          <p:nvPr/>
        </p:nvSpPr>
        <p:spPr>
          <a:xfrm>
            <a:off x="1169945" y="4492020"/>
            <a:ext cx="426720" cy="843280"/>
          </a:xfrm>
          <a:prstGeom prst="diagStrip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40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89353-E3DF-FE2A-4EC4-BE0D5F38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  <a:ea typeface="+mj-lt"/>
                <a:cs typeface="+mj-lt"/>
              </a:rPr>
              <a:t>Технологии и инновации. Сервер</a:t>
            </a:r>
          </a:p>
        </p:txBody>
      </p:sp>
      <p:pic>
        <p:nvPicPr>
          <p:cNvPr id="10" name="Рисунок 9" descr="Java">
            <a:extLst>
              <a:ext uri="{FF2B5EF4-FFF2-40B4-BE49-F238E27FC236}">
                <a16:creationId xmlns:a16="http://schemas.microsoft.com/office/drawing/2014/main" id="{22424E70-9DF8-F710-F75D-CCEA9D56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44" y="1954800"/>
            <a:ext cx="4019550" cy="2957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83087B-5AD3-D56B-1F5C-49F72816675A}"/>
              </a:ext>
            </a:extLst>
          </p:cNvPr>
          <p:cNvSpPr txBox="1"/>
          <p:nvPr/>
        </p:nvSpPr>
        <p:spPr>
          <a:xfrm rot="10800000" flipV="1">
            <a:off x="1377409" y="2089990"/>
            <a:ext cx="36929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cs typeface="Times New Roman"/>
              </a:rPr>
              <a:t>Статическая типизация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15D967-40DE-09B2-1CD3-BCC569637B83}"/>
              </a:ext>
            </a:extLst>
          </p:cNvPr>
          <p:cNvSpPr txBox="1"/>
          <p:nvPr/>
        </p:nvSpPr>
        <p:spPr>
          <a:xfrm>
            <a:off x="1452667" y="3200400"/>
            <a:ext cx="54263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cs typeface="Times New Roman"/>
              </a:rPr>
              <a:t>Высокая производительность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B7F10-0AF7-A0FE-4D64-56B7008EC113}"/>
              </a:ext>
            </a:extLst>
          </p:cNvPr>
          <p:cNvSpPr txBox="1"/>
          <p:nvPr/>
        </p:nvSpPr>
        <p:spPr>
          <a:xfrm>
            <a:off x="1452258" y="4255256"/>
            <a:ext cx="37371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cs typeface="Times New Roman"/>
              </a:rPr>
              <a:t>Компиляции в байт-код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5" name="Диагональная полоса 4">
            <a:extLst>
              <a:ext uri="{FF2B5EF4-FFF2-40B4-BE49-F238E27FC236}">
                <a16:creationId xmlns:a16="http://schemas.microsoft.com/office/drawing/2014/main" id="{2E930D1B-A762-1CFB-C7E6-CE7FF8F72ECC}"/>
              </a:ext>
            </a:extLst>
          </p:cNvPr>
          <p:cNvSpPr/>
          <p:nvPr/>
        </p:nvSpPr>
        <p:spPr>
          <a:xfrm>
            <a:off x="1160538" y="1895576"/>
            <a:ext cx="426720" cy="843280"/>
          </a:xfrm>
          <a:prstGeom prst="diagStripe">
            <a:avLst/>
          </a:prstGeom>
          <a:solidFill>
            <a:srgbClr val="FC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Диагональная полоса 5">
            <a:extLst>
              <a:ext uri="{FF2B5EF4-FFF2-40B4-BE49-F238E27FC236}">
                <a16:creationId xmlns:a16="http://schemas.microsoft.com/office/drawing/2014/main" id="{F73ACA45-372A-9D77-81CB-B8A26F494367}"/>
              </a:ext>
            </a:extLst>
          </p:cNvPr>
          <p:cNvSpPr/>
          <p:nvPr/>
        </p:nvSpPr>
        <p:spPr>
          <a:xfrm>
            <a:off x="1160538" y="3043280"/>
            <a:ext cx="426720" cy="843280"/>
          </a:xfrm>
          <a:prstGeom prst="diagStripe">
            <a:avLst/>
          </a:prstGeom>
          <a:solidFill>
            <a:srgbClr val="FC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Диагональная полоса 6">
            <a:extLst>
              <a:ext uri="{FF2B5EF4-FFF2-40B4-BE49-F238E27FC236}">
                <a16:creationId xmlns:a16="http://schemas.microsoft.com/office/drawing/2014/main" id="{4720C5C8-E2E5-E465-51C2-2DA667B643C7}"/>
              </a:ext>
            </a:extLst>
          </p:cNvPr>
          <p:cNvSpPr/>
          <p:nvPr/>
        </p:nvSpPr>
        <p:spPr>
          <a:xfrm>
            <a:off x="1160538" y="4115724"/>
            <a:ext cx="426720" cy="843280"/>
          </a:xfrm>
          <a:prstGeom prst="diagStripe">
            <a:avLst/>
          </a:prstGeom>
          <a:solidFill>
            <a:srgbClr val="FC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54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Exploring Spring Boot :Beginners Level - Knoldus Blogs">
            <a:extLst>
              <a:ext uri="{FF2B5EF4-FFF2-40B4-BE49-F238E27FC236}">
                <a16:creationId xmlns:a16="http://schemas.microsoft.com/office/drawing/2014/main" id="{E4DCAD2A-2BA2-FC56-D0F6-2DDEFE8CA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363" y="2004990"/>
            <a:ext cx="4154311" cy="2183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97742-B77A-0302-74F2-D4DDD096A0BD}"/>
              </a:ext>
            </a:extLst>
          </p:cNvPr>
          <p:cNvSpPr txBox="1"/>
          <p:nvPr/>
        </p:nvSpPr>
        <p:spPr>
          <a:xfrm rot="10800000" flipV="1">
            <a:off x="1208076" y="2165249"/>
            <a:ext cx="61953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Times New Roman"/>
                <a:cs typeface="Times New Roman"/>
              </a:rPr>
              <a:t>Ускоряет разработку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75224-DEBA-2646-5E8B-919F7591AB30}"/>
              </a:ext>
            </a:extLst>
          </p:cNvPr>
          <p:cNvSpPr txBox="1"/>
          <p:nvPr/>
        </p:nvSpPr>
        <p:spPr>
          <a:xfrm>
            <a:off x="1283334" y="3275659"/>
            <a:ext cx="54263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Times New Roman"/>
                <a:ea typeface="+mn-lt"/>
                <a:cs typeface="+mn-lt"/>
              </a:rPr>
              <a:t>Огромное множество модулей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19FE-1CBD-A144-A886-16D8472FB25A}"/>
              </a:ext>
            </a:extLst>
          </p:cNvPr>
          <p:cNvSpPr txBox="1"/>
          <p:nvPr/>
        </p:nvSpPr>
        <p:spPr>
          <a:xfrm>
            <a:off x="1282925" y="4330515"/>
            <a:ext cx="854429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Times New Roman"/>
                <a:ea typeface="+mn-lt"/>
                <a:cs typeface="+mn-lt"/>
              </a:rPr>
              <a:t>Предлагает</a:t>
            </a:r>
            <a:r>
              <a:rPr lang="en-US" sz="2400">
                <a:latin typeface="Times New Roman"/>
                <a:ea typeface="+mn-lt"/>
                <a:cs typeface="+mn-lt"/>
              </a:rPr>
              <a:t> </a:t>
            </a:r>
            <a:r>
              <a:rPr lang="en-US" sz="2400" err="1">
                <a:latin typeface="Times New Roman"/>
                <a:ea typeface="+mn-lt"/>
                <a:cs typeface="+mn-lt"/>
              </a:rPr>
              <a:t>готовые</a:t>
            </a:r>
            <a:r>
              <a:rPr lang="en-US" sz="2400">
                <a:latin typeface="Times New Roman"/>
                <a:ea typeface="+mn-lt"/>
                <a:cs typeface="+mn-lt"/>
              </a:rPr>
              <a:t> к </a:t>
            </a:r>
            <a:r>
              <a:rPr lang="en-US" sz="2400" err="1">
                <a:latin typeface="Times New Roman"/>
                <a:ea typeface="+mn-lt"/>
                <a:cs typeface="+mn-lt"/>
              </a:rPr>
              <a:t>использованию</a:t>
            </a:r>
            <a:r>
              <a:rPr lang="en-US" sz="2400">
                <a:latin typeface="Times New Roman"/>
                <a:ea typeface="+mn-lt"/>
                <a:cs typeface="+mn-lt"/>
              </a:rPr>
              <a:t> </a:t>
            </a:r>
            <a:r>
              <a:rPr lang="en-US" sz="2400" err="1">
                <a:latin typeface="Times New Roman"/>
                <a:ea typeface="+mn-lt"/>
                <a:cs typeface="+mn-lt"/>
              </a:rPr>
              <a:t>функции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13" name="Диагональная полоса 12">
            <a:extLst>
              <a:ext uri="{FF2B5EF4-FFF2-40B4-BE49-F238E27FC236}">
                <a16:creationId xmlns:a16="http://schemas.microsoft.com/office/drawing/2014/main" id="{30CB2567-E81B-753F-34EC-5529984086A0}"/>
              </a:ext>
            </a:extLst>
          </p:cNvPr>
          <p:cNvSpPr/>
          <p:nvPr/>
        </p:nvSpPr>
        <p:spPr>
          <a:xfrm>
            <a:off x="991205" y="1970835"/>
            <a:ext cx="426720" cy="843280"/>
          </a:xfrm>
          <a:prstGeom prst="diagStrip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Диагональная полоса 14">
            <a:extLst>
              <a:ext uri="{FF2B5EF4-FFF2-40B4-BE49-F238E27FC236}">
                <a16:creationId xmlns:a16="http://schemas.microsoft.com/office/drawing/2014/main" id="{6AE51F4D-E724-1677-4BD2-489A03C3E09C}"/>
              </a:ext>
            </a:extLst>
          </p:cNvPr>
          <p:cNvSpPr/>
          <p:nvPr/>
        </p:nvSpPr>
        <p:spPr>
          <a:xfrm>
            <a:off x="991205" y="3118539"/>
            <a:ext cx="426720" cy="843280"/>
          </a:xfrm>
          <a:prstGeom prst="diagStrip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Диагональная полоса 16">
            <a:extLst>
              <a:ext uri="{FF2B5EF4-FFF2-40B4-BE49-F238E27FC236}">
                <a16:creationId xmlns:a16="http://schemas.microsoft.com/office/drawing/2014/main" id="{07E37B5D-A67E-0182-9A3C-CDEA7205027E}"/>
              </a:ext>
            </a:extLst>
          </p:cNvPr>
          <p:cNvSpPr/>
          <p:nvPr/>
        </p:nvSpPr>
        <p:spPr>
          <a:xfrm>
            <a:off x="991205" y="4190983"/>
            <a:ext cx="426720" cy="843280"/>
          </a:xfrm>
          <a:prstGeom prst="diagStrip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980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Стандартная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Широкоэкранный</PresentationFormat>
  <Paragraphs>92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Times New Roman</vt:lpstr>
      <vt:lpstr>Univers</vt:lpstr>
      <vt:lpstr>GradientVTI</vt:lpstr>
      <vt:lpstr>Презентация PowerPoint</vt:lpstr>
      <vt:lpstr>Информация о команде</vt:lpstr>
      <vt:lpstr>Проблематика</vt:lpstr>
      <vt:lpstr>Целевая аудитория</vt:lpstr>
      <vt:lpstr>Предлагаемое решение</vt:lpstr>
      <vt:lpstr>Технологии и инновации. Клиент</vt:lpstr>
      <vt:lpstr>Презентация PowerPoint</vt:lpstr>
      <vt:lpstr>Технологии и инновации. Сервер</vt:lpstr>
      <vt:lpstr>Презентация PowerPoint</vt:lpstr>
      <vt:lpstr>Презентация PowerPoint</vt:lpstr>
      <vt:lpstr>Презентация PowerPoint</vt:lpstr>
      <vt:lpstr>Конкурентное преимущество</vt:lpstr>
      <vt:lpstr>Приветственные экраны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Бизнес-модель</vt:lpstr>
      <vt:lpstr>План развития. Краткосрочные  цели</vt:lpstr>
      <vt:lpstr>План развития. Долгосрочные цели</vt:lpstr>
      <vt:lpstr>Подведем итог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Мрака Призрак1</cp:lastModifiedBy>
  <cp:revision>6</cp:revision>
  <dcterms:created xsi:type="dcterms:W3CDTF">2024-03-10T12:55:42Z</dcterms:created>
  <dcterms:modified xsi:type="dcterms:W3CDTF">2024-03-16T17:45:32Z</dcterms:modified>
</cp:coreProperties>
</file>