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Didact Gothic"/>
      <p:regular r:id="rId27"/>
    </p:embeddedFont>
    <p:embeddedFont>
      <p:font typeface="Roboto Mono Thin"/>
      <p:regular r:id="rId28"/>
      <p:bold r:id="rId29"/>
      <p:italic r:id="rId30"/>
      <p:boldItalic r:id="rId31"/>
    </p:embeddedFont>
    <p:embeddedFont>
      <p:font typeface="Libre Franklin Medium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Bree Serif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reeSerif-regular.fntdata"/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MonoThin-regular.fntdata"/><Relationship Id="rId27" Type="http://schemas.openxmlformats.org/officeDocument/2006/relationships/font" Target="fonts/Didact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Thin-boldItalic.fntdata"/><Relationship Id="rId30" Type="http://schemas.openxmlformats.org/officeDocument/2006/relationships/font" Target="fonts/RobotoMonoThin-italic.fntdata"/><Relationship Id="rId11" Type="http://schemas.openxmlformats.org/officeDocument/2006/relationships/slide" Target="slides/slide7.xml"/><Relationship Id="rId33" Type="http://schemas.openxmlformats.org/officeDocument/2006/relationships/font" Target="fonts/LibreFranklinMedium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Medium-regular.fntdata"/><Relationship Id="rId13" Type="http://schemas.openxmlformats.org/officeDocument/2006/relationships/slide" Target="slides/slide9.xml"/><Relationship Id="rId35" Type="http://schemas.openxmlformats.org/officeDocument/2006/relationships/font" Target="fonts/LibreFranklin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Medium-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Light-regular.fntdata"/><Relationship Id="rId17" Type="http://schemas.openxmlformats.org/officeDocument/2006/relationships/font" Target="fonts/RobotoBlack-bold.fntdata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italic.fntdata"/><Relationship Id="rId19" Type="http://schemas.openxmlformats.org/officeDocument/2006/relationships/font" Target="fonts/RobotoThin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921a3af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921a3af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921a3a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921a3a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138841" y="2467904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</a:rPr>
              <a:t>Кулхацкеры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</a:rPr>
              <a:t>AIIJC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565741" y="1720191"/>
            <a:ext cx="891029" cy="723276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/>
          <p:nvPr>
            <p:ph type="ctrTitle"/>
          </p:nvPr>
        </p:nvSpPr>
        <p:spPr>
          <a:xfrm>
            <a:off x="4893700" y="91788"/>
            <a:ext cx="41745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2800"/>
              <a:t>Где наш проект может быть полезен?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72" name="Google Shape;472;p27"/>
          <p:cNvSpPr txBox="1"/>
          <p:nvPr>
            <p:ph idx="1" type="subTitle"/>
          </p:nvPr>
        </p:nvSpPr>
        <p:spPr>
          <a:xfrm>
            <a:off x="5650000" y="2019075"/>
            <a:ext cx="38829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Black"/>
              <a:buChar char="❏"/>
            </a:pPr>
            <a:r>
              <a:rPr lang="es" sz="2000">
                <a:latin typeface="Roboto Black"/>
                <a:ea typeface="Roboto Black"/>
                <a:cs typeface="Roboto Black"/>
                <a:sym typeface="Roboto Black"/>
              </a:rPr>
              <a:t>СберКласс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Black"/>
              <a:buChar char="❏"/>
            </a:pPr>
            <a:r>
              <a:rPr lang="es" sz="2000">
                <a:latin typeface="Roboto Black"/>
                <a:ea typeface="Roboto Black"/>
                <a:cs typeface="Roboto Black"/>
                <a:sym typeface="Roboto Black"/>
              </a:rPr>
              <a:t>СберИнститут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Black"/>
              <a:buChar char="❏"/>
            </a:pPr>
            <a:r>
              <a:rPr lang="es" sz="2000">
                <a:latin typeface="Roboto Black"/>
                <a:ea typeface="Roboto Black"/>
                <a:cs typeface="Roboto Black"/>
                <a:sym typeface="Roboto Black"/>
              </a:rPr>
              <a:t>СберСалют!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73" name="Google Shape;473;p27"/>
          <p:cNvCxnSpPr/>
          <p:nvPr/>
        </p:nvCxnSpPr>
        <p:spPr>
          <a:xfrm>
            <a:off x="4943725" y="17094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27"/>
          <p:cNvSpPr txBox="1"/>
          <p:nvPr>
            <p:ph idx="4294967295" type="ctrTitle"/>
          </p:nvPr>
        </p:nvSpPr>
        <p:spPr>
          <a:xfrm>
            <a:off x="170075" y="2868676"/>
            <a:ext cx="24222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400"/>
              <a:t>Молодежь</a:t>
            </a:r>
            <a:endParaRPr sz="1400"/>
          </a:p>
        </p:txBody>
      </p:sp>
      <p:sp>
        <p:nvSpPr>
          <p:cNvPr id="475" name="Google Shape;475;p27"/>
          <p:cNvSpPr/>
          <p:nvPr/>
        </p:nvSpPr>
        <p:spPr>
          <a:xfrm>
            <a:off x="563885" y="2572992"/>
            <a:ext cx="1634635" cy="260380"/>
          </a:xfrm>
          <a:custGeom>
            <a:rect b="b" l="l" r="r" t="t"/>
            <a:pathLst>
              <a:path extrusionOk="0" h="14659" w="7618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94235" y="1382051"/>
            <a:ext cx="1173889" cy="855797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1359203" y="1745274"/>
            <a:ext cx="45742" cy="865513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966103" y="1507128"/>
            <a:ext cx="830137" cy="605666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861901" y="1487960"/>
            <a:ext cx="908748" cy="644459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27"/>
          <p:cNvGrpSpPr/>
          <p:nvPr/>
        </p:nvGrpSpPr>
        <p:grpSpPr>
          <a:xfrm>
            <a:off x="1208415" y="1630072"/>
            <a:ext cx="351600" cy="358003"/>
            <a:chOff x="-52832000" y="3192625"/>
            <a:chExt cx="279625" cy="318225"/>
          </a:xfrm>
        </p:grpSpPr>
        <p:sp>
          <p:nvSpPr>
            <p:cNvPr id="481" name="Google Shape;481;p27"/>
            <p:cNvSpPr/>
            <p:nvPr/>
          </p:nvSpPr>
          <p:spPr>
            <a:xfrm>
              <a:off x="-52574450" y="3306025"/>
              <a:ext cx="22075" cy="110300"/>
            </a:xfrm>
            <a:custGeom>
              <a:rect b="b" l="l" r="r" t="t"/>
              <a:pathLst>
                <a:path extrusionOk="0" h="4412" w="883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-52826475" y="3192625"/>
              <a:ext cx="267800" cy="100050"/>
            </a:xfrm>
            <a:custGeom>
              <a:rect b="b" l="l" r="r" t="t"/>
              <a:pathLst>
                <a:path extrusionOk="0" h="4002" w="10712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-52794975" y="3361175"/>
              <a:ext cx="204800" cy="149675"/>
            </a:xfrm>
            <a:custGeom>
              <a:rect b="b" l="l" r="r" t="t"/>
              <a:pathLst>
                <a:path extrusionOk="0" h="5987" w="8192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-52791025" y="3231225"/>
              <a:ext cx="137850" cy="74825"/>
            </a:xfrm>
            <a:custGeom>
              <a:rect b="b" l="l" r="r" t="t"/>
              <a:pathLst>
                <a:path extrusionOk="0" h="2993" w="5514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-52683125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-52794975" y="3247750"/>
              <a:ext cx="204800" cy="104000"/>
            </a:xfrm>
            <a:custGeom>
              <a:rect b="b" l="l" r="r" t="t"/>
              <a:pathLst>
                <a:path extrusionOk="0" h="4160" w="8192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-52776850" y="3361950"/>
              <a:ext cx="74825" cy="37850"/>
            </a:xfrm>
            <a:custGeom>
              <a:rect b="b" l="l" r="r" t="t"/>
              <a:pathLst>
                <a:path extrusionOk="0" h="1514" w="2993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-52832000" y="3306025"/>
              <a:ext cx="21300" cy="110300"/>
            </a:xfrm>
            <a:custGeom>
              <a:rect b="b" l="l" r="r" t="t"/>
              <a:pathLst>
                <a:path extrusionOk="0" h="4412" w="852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27"/>
          <p:cNvSpPr txBox="1"/>
          <p:nvPr>
            <p:ph idx="4294967295" type="ctrTitle"/>
          </p:nvPr>
        </p:nvSpPr>
        <p:spPr>
          <a:xfrm>
            <a:off x="312175" y="3111650"/>
            <a:ext cx="21441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s" sz="1200"/>
              <a:t>Telegram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s" sz="1200"/>
              <a:t>Скорость поиска</a:t>
            </a:r>
            <a:endParaRPr sz="1200"/>
          </a:p>
        </p:txBody>
      </p:sp>
      <p:sp>
        <p:nvSpPr>
          <p:cNvPr id="490" name="Google Shape;490;p27"/>
          <p:cNvSpPr txBox="1"/>
          <p:nvPr>
            <p:ph type="ctrTitle"/>
          </p:nvPr>
        </p:nvSpPr>
        <p:spPr>
          <a:xfrm>
            <a:off x="2631464" y="2854868"/>
            <a:ext cx="23535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sz="1400"/>
              <a:t>Люди старшего возраста</a:t>
            </a:r>
            <a:endParaRPr sz="1400"/>
          </a:p>
        </p:txBody>
      </p:sp>
      <p:sp>
        <p:nvSpPr>
          <p:cNvPr id="491" name="Google Shape;491;p27"/>
          <p:cNvSpPr txBox="1"/>
          <p:nvPr>
            <p:ph type="ctrTitle"/>
          </p:nvPr>
        </p:nvSpPr>
        <p:spPr>
          <a:xfrm>
            <a:off x="2781400" y="3125375"/>
            <a:ext cx="28686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s" sz="1200"/>
              <a:t>Голосовой интерфейс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s" sz="1200"/>
              <a:t>Юзер френдли UI</a:t>
            </a:r>
            <a:endParaRPr sz="1200"/>
          </a:p>
        </p:txBody>
      </p:sp>
      <p:sp>
        <p:nvSpPr>
          <p:cNvPr id="492" name="Google Shape;492;p27"/>
          <p:cNvSpPr/>
          <p:nvPr/>
        </p:nvSpPr>
        <p:spPr>
          <a:xfrm>
            <a:off x="2990922" y="2572992"/>
            <a:ext cx="1634635" cy="260380"/>
          </a:xfrm>
          <a:custGeom>
            <a:rect b="b" l="l" r="r" t="t"/>
            <a:pathLst>
              <a:path extrusionOk="0" h="14659" w="7618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3221273" y="1382051"/>
            <a:ext cx="1173889" cy="855797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3786241" y="1745274"/>
            <a:ext cx="45742" cy="865513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3393140" y="1507128"/>
            <a:ext cx="830137" cy="605666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3288939" y="1487960"/>
            <a:ext cx="908748" cy="644459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27"/>
          <p:cNvGrpSpPr/>
          <p:nvPr/>
        </p:nvGrpSpPr>
        <p:grpSpPr>
          <a:xfrm>
            <a:off x="3634050" y="1630870"/>
            <a:ext cx="350118" cy="358620"/>
            <a:chOff x="-54793175" y="3198925"/>
            <a:chExt cx="279625" cy="319000"/>
          </a:xfrm>
        </p:grpSpPr>
        <p:sp>
          <p:nvSpPr>
            <p:cNvPr id="498" name="Google Shape;498;p27"/>
            <p:cNvSpPr/>
            <p:nvPr/>
          </p:nvSpPr>
          <p:spPr>
            <a:xfrm>
              <a:off x="-54532475" y="3354075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-54793175" y="3198925"/>
              <a:ext cx="97675" cy="126050"/>
            </a:xfrm>
            <a:custGeom>
              <a:rect b="b" l="l" r="r" t="t"/>
              <a:pathLst>
                <a:path extrusionOk="0" h="5042" w="3907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-54624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-54737250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-54770325" y="3218600"/>
              <a:ext cx="233925" cy="299325"/>
            </a:xfrm>
            <a:custGeom>
              <a:rect b="b" l="l" r="r" t="t"/>
              <a:pathLst>
                <a:path extrusionOk="0" h="11973" w="9357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-54612025" y="3198925"/>
              <a:ext cx="96100" cy="123675"/>
            </a:xfrm>
            <a:custGeom>
              <a:rect b="b" l="l" r="r" t="t"/>
              <a:pathLst>
                <a:path extrusionOk="0" h="4947" w="3844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-54793175" y="3353300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idx="4" type="ctrTitle"/>
          </p:nvPr>
        </p:nvSpPr>
        <p:spPr>
          <a:xfrm>
            <a:off x="214700" y="210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Почему именно мы?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0" name="Google Shape;510;p28"/>
          <p:cNvCxnSpPr/>
          <p:nvPr/>
        </p:nvCxnSpPr>
        <p:spPr>
          <a:xfrm>
            <a:off x="0" y="817150"/>
            <a:ext cx="4367100" cy="0"/>
          </a:xfrm>
          <a:prstGeom prst="straightConnector1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28"/>
          <p:cNvSpPr/>
          <p:nvPr/>
        </p:nvSpPr>
        <p:spPr>
          <a:xfrm>
            <a:off x="403150" y="3258825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8"/>
          <p:cNvSpPr/>
          <p:nvPr/>
        </p:nvSpPr>
        <p:spPr>
          <a:xfrm>
            <a:off x="2570300" y="2883975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4784250" y="2586275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8"/>
          <p:cNvSpPr txBox="1"/>
          <p:nvPr>
            <p:ph idx="4294967295" type="subTitle"/>
          </p:nvPr>
        </p:nvSpPr>
        <p:spPr>
          <a:xfrm>
            <a:off x="4838100" y="3167450"/>
            <a:ext cx="14736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Используем популярный мессенджер Telegram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515" name="Google Shape;515;p28"/>
          <p:cNvSpPr txBox="1"/>
          <p:nvPr>
            <p:ph idx="2" type="ctrTitle"/>
          </p:nvPr>
        </p:nvSpPr>
        <p:spPr>
          <a:xfrm>
            <a:off x="4490100" y="2806850"/>
            <a:ext cx="2078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rgbClr val="0E2A47"/>
                </a:solidFill>
              </a:rPr>
              <a:t>Удобство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727125" y="2117575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2894300" y="1755625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5108250" y="14347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6998200" y="2197000"/>
            <a:ext cx="1581300" cy="307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8"/>
          <p:cNvSpPr/>
          <p:nvPr/>
        </p:nvSpPr>
        <p:spPr>
          <a:xfrm>
            <a:off x="7286600" y="10520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8"/>
          <p:cNvSpPr txBox="1"/>
          <p:nvPr>
            <p:ph idx="2" type="ctrTitle"/>
          </p:nvPr>
        </p:nvSpPr>
        <p:spPr>
          <a:xfrm>
            <a:off x="154750" y="3322575"/>
            <a:ext cx="2078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rgbClr val="0E2A47"/>
                </a:solidFill>
              </a:rPr>
              <a:t>Голосовой интерфейс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22" name="Google Shape;522;p28"/>
          <p:cNvSpPr txBox="1"/>
          <p:nvPr>
            <p:ph idx="4294967295" type="subTitle"/>
          </p:nvPr>
        </p:nvSpPr>
        <p:spPr>
          <a:xfrm>
            <a:off x="417250" y="3683175"/>
            <a:ext cx="15204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Можете задать вопрос голосом и наш бот распознает его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523" name="Google Shape;523;p28"/>
          <p:cNvSpPr txBox="1"/>
          <p:nvPr>
            <p:ph idx="2" type="ctrTitle"/>
          </p:nvPr>
        </p:nvSpPr>
        <p:spPr>
          <a:xfrm>
            <a:off x="2345300" y="3050875"/>
            <a:ext cx="2078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>
                <a:solidFill>
                  <a:srgbClr val="0E2A47"/>
                </a:solidFill>
              </a:rPr>
              <a:t>Скорость ответа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24" name="Google Shape;524;p28"/>
          <p:cNvSpPr txBox="1"/>
          <p:nvPr>
            <p:ph idx="4294967295" type="subTitle"/>
          </p:nvPr>
        </p:nvSpPr>
        <p:spPr>
          <a:xfrm>
            <a:off x="2570300" y="3484725"/>
            <a:ext cx="15204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Требуется максимум 3 секунды на ответ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525" name="Google Shape;525;p28"/>
          <p:cNvSpPr txBox="1"/>
          <p:nvPr>
            <p:ph idx="2" type="ctrTitle"/>
          </p:nvPr>
        </p:nvSpPr>
        <p:spPr>
          <a:xfrm>
            <a:off x="6756850" y="2449500"/>
            <a:ext cx="2078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900">
                <a:solidFill>
                  <a:srgbClr val="0E2A47"/>
                </a:solidFill>
              </a:rPr>
              <a:t>Не используем поисковые системы</a:t>
            </a:r>
            <a:endParaRPr sz="900">
              <a:solidFill>
                <a:srgbClr val="0E2A47"/>
              </a:solidFill>
            </a:endParaRPr>
          </a:p>
        </p:txBody>
      </p:sp>
      <p:sp>
        <p:nvSpPr>
          <p:cNvPr id="526" name="Google Shape;526;p28"/>
          <p:cNvSpPr txBox="1"/>
          <p:nvPr>
            <p:ph idx="4294967295" type="subTitle"/>
          </p:nvPr>
        </p:nvSpPr>
        <p:spPr>
          <a:xfrm>
            <a:off x="7059100" y="3050875"/>
            <a:ext cx="14736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Получаем информацию только с готовых баз данных</a:t>
            </a:r>
            <a:endParaRPr sz="1400">
              <a:solidFill>
                <a:srgbClr val="0E2A47"/>
              </a:solidFill>
            </a:endParaRPr>
          </a:p>
        </p:txBody>
      </p:sp>
      <p:grpSp>
        <p:nvGrpSpPr>
          <p:cNvPr id="527" name="Google Shape;527;p28"/>
          <p:cNvGrpSpPr/>
          <p:nvPr/>
        </p:nvGrpSpPr>
        <p:grpSpPr>
          <a:xfrm>
            <a:off x="7516988" y="1281769"/>
            <a:ext cx="472524" cy="473852"/>
            <a:chOff x="-47524975" y="3569100"/>
            <a:chExt cx="300875" cy="299925"/>
          </a:xfrm>
        </p:grpSpPr>
        <p:sp>
          <p:nvSpPr>
            <p:cNvPr id="528" name="Google Shape;528;p2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28"/>
          <p:cNvGrpSpPr/>
          <p:nvPr/>
        </p:nvGrpSpPr>
        <p:grpSpPr>
          <a:xfrm>
            <a:off x="957520" y="2358360"/>
            <a:ext cx="472514" cy="451739"/>
            <a:chOff x="2678350" y="1464650"/>
            <a:chExt cx="499750" cy="422700"/>
          </a:xfrm>
        </p:grpSpPr>
        <p:sp>
          <p:nvSpPr>
            <p:cNvPr id="534" name="Google Shape;534;p28"/>
            <p:cNvSpPr/>
            <p:nvPr/>
          </p:nvSpPr>
          <p:spPr>
            <a:xfrm>
              <a:off x="3081050" y="1542700"/>
              <a:ext cx="97050" cy="267350"/>
            </a:xfrm>
            <a:custGeom>
              <a:rect b="b" l="l" r="r" t="t"/>
              <a:pathLst>
                <a:path extrusionOk="0" h="10694" w="3882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3041000" y="1582600"/>
              <a:ext cx="75075" cy="187725"/>
            </a:xfrm>
            <a:custGeom>
              <a:rect b="b" l="l" r="r" t="t"/>
              <a:pathLst>
                <a:path extrusionOk="0" h="7509" w="3003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678350" y="1464650"/>
              <a:ext cx="339700" cy="422700"/>
            </a:xfrm>
            <a:custGeom>
              <a:rect b="b" l="l" r="r" t="t"/>
              <a:pathLst>
                <a:path extrusionOk="0" h="16908" w="13588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5365619" y="1675522"/>
            <a:ext cx="418561" cy="451759"/>
            <a:chOff x="5651375" y="3806450"/>
            <a:chExt cx="481825" cy="481825"/>
          </a:xfrm>
        </p:grpSpPr>
        <p:sp>
          <p:nvSpPr>
            <p:cNvPr id="538" name="Google Shape;538;p28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8"/>
          <p:cNvSpPr/>
          <p:nvPr/>
        </p:nvSpPr>
        <p:spPr>
          <a:xfrm>
            <a:off x="3124688" y="1918987"/>
            <a:ext cx="472500" cy="606582"/>
          </a:xfrm>
          <a:prstGeom prst="lightningBolt">
            <a:avLst/>
          </a:pr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>
            <p:ph idx="4294967295" type="ctrTitle"/>
          </p:nvPr>
        </p:nvSpPr>
        <p:spPr>
          <a:xfrm>
            <a:off x="3741075" y="676750"/>
            <a:ext cx="5691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0E2A47"/>
                </a:solidFill>
              </a:rPr>
              <a:t>Задайте вопрос нашему боту прямо сейчас!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5050825" y="4001925"/>
            <a:ext cx="326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@CoolHacker_QA_bot</a:t>
            </a:r>
            <a:endParaRPr sz="2200">
              <a:solidFill>
                <a:srgbClr val="0E2A4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359" y="1453147"/>
            <a:ext cx="2480425" cy="25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9"/>
          <p:cNvSpPr/>
          <p:nvPr/>
        </p:nvSpPr>
        <p:spPr>
          <a:xfrm>
            <a:off x="1500754" y="876250"/>
            <a:ext cx="1968557" cy="3565268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1686569" y="1159349"/>
            <a:ext cx="1595760" cy="2843841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solidFill>
            <a:schemeClr val="lt1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2296917" y="4073951"/>
            <a:ext cx="328534" cy="273172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2289547" y="987358"/>
            <a:ext cx="391269" cy="62126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885459" y="4035731"/>
            <a:ext cx="54154" cy="2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1088513" y="3984354"/>
            <a:ext cx="54154" cy="52596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1142653" y="3335739"/>
            <a:ext cx="25" cy="548254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1142653" y="3233011"/>
            <a:ext cx="54154" cy="52596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1297700" y="3233011"/>
            <a:ext cx="1567472" cy="2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"/>
          <p:cNvSpPr/>
          <p:nvPr/>
        </p:nvSpPr>
        <p:spPr>
          <a:xfrm>
            <a:off x="2915897" y="3233011"/>
            <a:ext cx="54154" cy="52596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/>
          <p:nvPr/>
        </p:nvSpPr>
        <p:spPr>
          <a:xfrm>
            <a:off x="2970036" y="3425336"/>
            <a:ext cx="25" cy="52572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2842071" y="3415781"/>
            <a:ext cx="215330" cy="179248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9"/>
          <p:cNvGrpSpPr/>
          <p:nvPr/>
        </p:nvGrpSpPr>
        <p:grpSpPr>
          <a:xfrm>
            <a:off x="98099" y="3739466"/>
            <a:ext cx="638258" cy="592483"/>
            <a:chOff x="5045500" y="842250"/>
            <a:chExt cx="503875" cy="481850"/>
          </a:xfrm>
        </p:grpSpPr>
        <p:sp>
          <p:nvSpPr>
            <p:cNvPr id="563" name="Google Shape;563;p29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5" name="Google Shape;5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925" y="1654027"/>
            <a:ext cx="1274526" cy="3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Наша команда</a:t>
            </a:r>
            <a:endParaRPr/>
          </a:p>
        </p:txBody>
      </p:sp>
      <p:cxnSp>
        <p:nvCxnSpPr>
          <p:cNvPr id="207" name="Google Shape;207;p19"/>
          <p:cNvCxnSpPr/>
          <p:nvPr/>
        </p:nvCxnSpPr>
        <p:spPr>
          <a:xfrm>
            <a:off x="4146150" y="1902100"/>
            <a:ext cx="1349700" cy="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2927950" y="2970700"/>
            <a:ext cx="2568000" cy="1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09" name="Google Shape;209;p19"/>
          <p:cNvCxnSpPr/>
          <p:nvPr/>
        </p:nvCxnSpPr>
        <p:spPr>
          <a:xfrm flipH="1" rot="10800000">
            <a:off x="1837975" y="4037625"/>
            <a:ext cx="3657900" cy="15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10" name="Google Shape;210;p19"/>
          <p:cNvSpPr txBox="1"/>
          <p:nvPr>
            <p:ph idx="4294967295" type="subTitle"/>
          </p:nvPr>
        </p:nvSpPr>
        <p:spPr>
          <a:xfrm>
            <a:off x="5745902" y="1905000"/>
            <a:ext cx="30066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s" sz="1000"/>
              <a:t>16 y.o. Teamlead, Data Analyst</a:t>
            </a:r>
            <a:endParaRPr b="0" i="0" sz="1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1" name="Google Shape;211;p19"/>
          <p:cNvSpPr txBox="1"/>
          <p:nvPr>
            <p:ph idx="4294967295" type="subTitle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s" sz="1000"/>
              <a:t>16 y.o. Data Scientist</a:t>
            </a:r>
            <a:endParaRPr b="0" i="0" sz="1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p19"/>
          <p:cNvSpPr txBox="1"/>
          <p:nvPr>
            <p:ph idx="4294967295" type="subTitle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 Light"/>
              <a:buNone/>
            </a:pPr>
            <a:r>
              <a:rPr lang="es" sz="1000">
                <a:solidFill>
                  <a:schemeClr val="lt1"/>
                </a:solidFill>
              </a:rPr>
              <a:t>15 y.o. Data Scientist</a:t>
            </a:r>
            <a:endParaRPr b="0" i="0" sz="1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3" name="Google Shape;213;p19"/>
          <p:cNvSpPr txBox="1"/>
          <p:nvPr>
            <p:ph idx="4294967295" type="ctrTitle"/>
          </p:nvPr>
        </p:nvSpPr>
        <p:spPr>
          <a:xfrm>
            <a:off x="5745900" y="1708804"/>
            <a:ext cx="2126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200"/>
              <a:t>Даниил Дивеев</a:t>
            </a:r>
            <a:endParaRPr b="0" i="0" sz="12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4" name="Google Shape;214;p19"/>
          <p:cNvSpPr txBox="1"/>
          <p:nvPr>
            <p:ph idx="4294967295" type="ctrTitle"/>
          </p:nvPr>
        </p:nvSpPr>
        <p:spPr>
          <a:xfrm>
            <a:off x="5745900" y="2775600"/>
            <a:ext cx="26319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200"/>
              <a:t>Никита Григорьев</a:t>
            </a:r>
            <a:endParaRPr b="0" i="0" sz="12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5" name="Google Shape;215;p19"/>
          <p:cNvSpPr txBox="1"/>
          <p:nvPr>
            <p:ph idx="4294967295" type="ctrTitle"/>
          </p:nvPr>
        </p:nvSpPr>
        <p:spPr>
          <a:xfrm>
            <a:off x="5745900" y="3842406"/>
            <a:ext cx="21261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200"/>
              <a:t>Эдуард  Суджян</a:t>
            </a:r>
            <a:endParaRPr b="0" i="0" sz="12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216" name="Google Shape;216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13484" l="13440" r="12829" t="11395"/>
          <a:stretch/>
        </p:blipFill>
        <p:spPr>
          <a:xfrm>
            <a:off x="2872575" y="1389175"/>
            <a:ext cx="1145700" cy="1154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4">
            <a:alphaModFix/>
          </a:blip>
          <a:srcRect b="6270" l="2471" r="2480" t="6270"/>
          <a:stretch/>
        </p:blipFill>
        <p:spPr>
          <a:xfrm>
            <a:off x="1549400" y="2355101"/>
            <a:ext cx="1186200" cy="123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5">
            <a:alphaModFix/>
          </a:blip>
          <a:srcRect b="16767" l="13989" r="19552" t="16774"/>
          <a:stretch/>
        </p:blipFill>
        <p:spPr>
          <a:xfrm>
            <a:off x="311700" y="3395325"/>
            <a:ext cx="1285800" cy="1300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ctrTitle"/>
          </p:nvPr>
        </p:nvSpPr>
        <p:spPr>
          <a:xfrm>
            <a:off x="260412" y="651877"/>
            <a:ext cx="8755061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s" sz="2400"/>
              <a:t>Задача хакатона</a:t>
            </a:r>
            <a:endParaRPr/>
          </a:p>
        </p:txBody>
      </p:sp>
      <p:sp>
        <p:nvSpPr>
          <p:cNvPr id="225" name="Google Shape;225;p20"/>
          <p:cNvSpPr txBox="1"/>
          <p:nvPr>
            <p:ph idx="7" type="subTitle"/>
          </p:nvPr>
        </p:nvSpPr>
        <p:spPr>
          <a:xfrm>
            <a:off x="476150" y="2116776"/>
            <a:ext cx="3498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bre Franklin Medium"/>
              <a:buChar char="➔"/>
            </a:pPr>
            <a:r>
              <a:rPr lang="es" sz="1700">
                <a:latin typeface="Roboto Black"/>
                <a:ea typeface="Roboto Black"/>
                <a:cs typeface="Roboto Black"/>
                <a:sym typeface="Roboto Black"/>
              </a:rPr>
              <a:t>Создания алгоритма, который отвечает на вопросы</a:t>
            </a:r>
            <a:r>
              <a:rPr lang="es" sz="1700">
                <a:latin typeface="Libre Franklin Medium"/>
                <a:ea typeface="Libre Franklin Medium"/>
                <a:cs typeface="Libre Franklin Medium"/>
                <a:sym typeface="Libre Franklin Medium"/>
              </a:rPr>
              <a:t>  </a:t>
            </a:r>
            <a:endParaRPr sz="17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Black"/>
              <a:buChar char="➔"/>
            </a:pPr>
            <a:r>
              <a:rPr lang="es" sz="1700">
                <a:latin typeface="Roboto Black"/>
                <a:ea typeface="Roboto Black"/>
                <a:cs typeface="Roboto Black"/>
                <a:sym typeface="Roboto Black"/>
              </a:rPr>
              <a:t>Запрещены: </a:t>
            </a:r>
            <a:endParaRPr sz="17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Black"/>
              <a:buChar char="◆"/>
            </a:pPr>
            <a:r>
              <a:rPr lang="es" sz="1700">
                <a:latin typeface="Roboto Black"/>
                <a:ea typeface="Roboto Black"/>
                <a:cs typeface="Roboto Black"/>
                <a:sym typeface="Roboto Black"/>
              </a:rPr>
              <a:t>Поисковые системы</a:t>
            </a:r>
            <a:endParaRPr sz="17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Black"/>
              <a:buChar char="◆"/>
            </a:pPr>
            <a:r>
              <a:rPr lang="es" sz="1700">
                <a:latin typeface="Roboto Black"/>
                <a:ea typeface="Roboto Black"/>
                <a:cs typeface="Roboto Black"/>
                <a:sym typeface="Roboto Black"/>
              </a:rPr>
              <a:t>Платные базы данных</a:t>
            </a:r>
            <a:endParaRPr sz="17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6" name="Google Shape;226;p20"/>
          <p:cNvSpPr txBox="1"/>
          <p:nvPr>
            <p:ph idx="16" type="ctrTitle"/>
          </p:nvPr>
        </p:nvSpPr>
        <p:spPr>
          <a:xfrm>
            <a:off x="887925" y="1615050"/>
            <a:ext cx="238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</a:pPr>
            <a:r>
              <a:rPr lang="es" sz="1700">
                <a:latin typeface="Roboto Medium"/>
                <a:ea typeface="Roboto Medium"/>
                <a:cs typeface="Roboto Medium"/>
                <a:sym typeface="Roboto Medium"/>
              </a:rPr>
              <a:t>Какая была задача?</a:t>
            </a:r>
            <a:endParaRPr sz="1700"/>
          </a:p>
        </p:txBody>
      </p:sp>
      <p:cxnSp>
        <p:nvCxnSpPr>
          <p:cNvPr id="227" name="Google Shape;227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8" name="Google Shape;228;p20"/>
          <p:cNvGrpSpPr/>
          <p:nvPr/>
        </p:nvGrpSpPr>
        <p:grpSpPr>
          <a:xfrm>
            <a:off x="476144" y="1660819"/>
            <a:ext cx="354778" cy="339271"/>
            <a:chOff x="5045500" y="842250"/>
            <a:chExt cx="503875" cy="481850"/>
          </a:xfrm>
        </p:grpSpPr>
        <p:sp>
          <p:nvSpPr>
            <p:cNvPr id="229" name="Google Shape;229;p20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20"/>
          <p:cNvSpPr/>
          <p:nvPr/>
        </p:nvSpPr>
        <p:spPr>
          <a:xfrm>
            <a:off x="4597787" y="2622823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4726149" y="2754980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4356961" y="4349928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4726149" y="2754980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4864666" y="2955781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4942190" y="3047286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5221776" y="3748800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5281509" y="3823774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5281509" y="3924174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901523" y="3748800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4963792" y="3857944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5404786" y="3506072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5404786" y="3314166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6108849" y="3315441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6300740" y="3395500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6389695" y="3428547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6626078" y="3577235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6579065" y="1580716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6697257" y="1724319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7234826" y="3300185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7298369" y="1944171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6828154" y="2045847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6946345" y="2453794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Решение</a:t>
            </a:r>
            <a:endParaRPr/>
          </a:p>
        </p:txBody>
      </p:sp>
      <p:sp>
        <p:nvSpPr>
          <p:cNvPr id="259" name="Google Shape;259;p21"/>
          <p:cNvSpPr txBox="1"/>
          <p:nvPr>
            <p:ph type="ctrTitle"/>
          </p:nvPr>
        </p:nvSpPr>
        <p:spPr>
          <a:xfrm>
            <a:off x="569000" y="2703530"/>
            <a:ext cx="255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400"/>
              <a:t>Информация</a:t>
            </a:r>
            <a:endParaRPr sz="2400"/>
          </a:p>
        </p:txBody>
      </p:sp>
      <p:sp>
        <p:nvSpPr>
          <p:cNvPr id="260" name="Google Shape;260;p21"/>
          <p:cNvSpPr txBox="1"/>
          <p:nvPr>
            <p:ph idx="4" type="ctrTitle"/>
          </p:nvPr>
        </p:nvSpPr>
        <p:spPr>
          <a:xfrm>
            <a:off x="6939587" y="2723775"/>
            <a:ext cx="950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400"/>
              <a:t>UI</a:t>
            </a:r>
            <a:endParaRPr sz="2400"/>
          </a:p>
        </p:txBody>
      </p:sp>
      <p:sp>
        <p:nvSpPr>
          <p:cNvPr id="261" name="Google Shape;261;p21"/>
          <p:cNvSpPr txBox="1"/>
          <p:nvPr>
            <p:ph idx="5" type="ctrTitle"/>
          </p:nvPr>
        </p:nvSpPr>
        <p:spPr>
          <a:xfrm>
            <a:off x="3555001" y="2723775"/>
            <a:ext cx="23436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2400"/>
              <a:t>Предсказание</a:t>
            </a:r>
            <a:endParaRPr sz="2400"/>
          </a:p>
        </p:txBody>
      </p:sp>
      <p:sp>
        <p:nvSpPr>
          <p:cNvPr id="262" name="Google Shape;262;p21"/>
          <p:cNvSpPr/>
          <p:nvPr/>
        </p:nvSpPr>
        <p:spPr>
          <a:xfrm>
            <a:off x="1235387" y="1567275"/>
            <a:ext cx="1214391" cy="115650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4083349" y="1567275"/>
            <a:ext cx="1169361" cy="1074336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6859318" y="1567272"/>
            <a:ext cx="1111233" cy="1101435"/>
            <a:chOff x="12618250" y="628300"/>
            <a:chExt cx="5236725" cy="4370775"/>
          </a:xfrm>
        </p:grpSpPr>
        <p:sp>
          <p:nvSpPr>
            <p:cNvPr id="265" name="Google Shape;265;p21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7" name="Google Shape;267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p21"/>
          <p:cNvGrpSpPr/>
          <p:nvPr/>
        </p:nvGrpSpPr>
        <p:grpSpPr>
          <a:xfrm>
            <a:off x="4411863" y="1752792"/>
            <a:ext cx="492278" cy="528899"/>
            <a:chOff x="2104275" y="3806450"/>
            <a:chExt cx="442975" cy="481825"/>
          </a:xfrm>
        </p:grpSpPr>
        <p:sp>
          <p:nvSpPr>
            <p:cNvPr id="269" name="Google Shape;269;p21"/>
            <p:cNvSpPr/>
            <p:nvPr/>
          </p:nvSpPr>
          <p:spPr>
            <a:xfrm>
              <a:off x="2104275" y="3806450"/>
              <a:ext cx="442975" cy="481825"/>
            </a:xfrm>
            <a:custGeom>
              <a:rect b="b" l="l" r="r" t="t"/>
              <a:pathLst>
                <a:path extrusionOk="0" h="19273" w="17719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284200" y="4005050"/>
              <a:ext cx="84700" cy="84700"/>
            </a:xfrm>
            <a:custGeom>
              <a:rect b="b" l="l" r="r" t="t"/>
              <a:pathLst>
                <a:path extrusionOk="0" h="3388" w="3388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21"/>
          <p:cNvGrpSpPr/>
          <p:nvPr/>
        </p:nvGrpSpPr>
        <p:grpSpPr>
          <a:xfrm>
            <a:off x="1617670" y="1816578"/>
            <a:ext cx="452648" cy="470383"/>
            <a:chOff x="-40378075" y="3267450"/>
            <a:chExt cx="317425" cy="289075"/>
          </a:xfrm>
        </p:grpSpPr>
        <p:sp>
          <p:nvSpPr>
            <p:cNvPr id="272" name="Google Shape;272;p21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6" name="Google Shape;2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74802">
            <a:off x="6542495" y="3523254"/>
            <a:ext cx="1744883" cy="98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375" y="3509240"/>
            <a:ext cx="1111225" cy="100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52283">
            <a:off x="3881110" y="3233967"/>
            <a:ext cx="1553807" cy="156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7225" y="44418"/>
            <a:ext cx="1111225" cy="55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>
            <p:ph type="ctrTitle"/>
          </p:nvPr>
        </p:nvSpPr>
        <p:spPr>
          <a:xfrm>
            <a:off x="2586950" y="3237200"/>
            <a:ext cx="3841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— coolhacker team</a:t>
            </a:r>
            <a:endParaRPr sz="1400"/>
          </a:p>
        </p:txBody>
      </p:sp>
      <p:sp>
        <p:nvSpPr>
          <p:cNvPr id="302" name="Google Shape;302;p22"/>
          <p:cNvSpPr txBox="1"/>
          <p:nvPr>
            <p:ph idx="1" type="subTitle"/>
          </p:nvPr>
        </p:nvSpPr>
        <p:spPr>
          <a:xfrm>
            <a:off x="2006600" y="1816700"/>
            <a:ext cx="5002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9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rPr>
              <a:t>“W</a:t>
            </a:r>
            <a:r>
              <a:rPr lang="es" sz="29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rPr>
              <a:t>e are faster than google</a:t>
            </a:r>
            <a:r>
              <a:rPr lang="es" sz="29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rPr>
              <a:t>”</a:t>
            </a:r>
            <a:endParaRPr sz="29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/>
        </p:nvSpPr>
        <p:spPr>
          <a:xfrm>
            <a:off x="1566675" y="422850"/>
            <a:ext cx="792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Пример выделения ключевых n-gramm</a:t>
            </a:r>
            <a:endParaRPr sz="25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08" name="Google Shape;308;p23"/>
          <p:cNvCxnSpPr/>
          <p:nvPr/>
        </p:nvCxnSpPr>
        <p:spPr>
          <a:xfrm>
            <a:off x="311700" y="10634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9" name="Google Shape;3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925"/>
            <a:ext cx="8839200" cy="209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 b="-3222" l="0" r="0" t="1874"/>
          <a:stretch/>
        </p:blipFill>
        <p:spPr>
          <a:xfrm>
            <a:off x="152400" y="1380475"/>
            <a:ext cx="8838900" cy="307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/>
        </p:nvSpPr>
        <p:spPr>
          <a:xfrm>
            <a:off x="3369650" y="494075"/>
            <a:ext cx="223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Архитектура</a:t>
            </a:r>
            <a:endParaRPr sz="25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16" name="Google Shape;316;p24"/>
          <p:cNvCxnSpPr/>
          <p:nvPr/>
        </p:nvCxnSpPr>
        <p:spPr>
          <a:xfrm>
            <a:off x="311700" y="10634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ctrTitle"/>
          </p:nvPr>
        </p:nvSpPr>
        <p:spPr>
          <a:xfrm>
            <a:off x="3191175" y="195725"/>
            <a:ext cx="299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4000"/>
              <a:t>Статистика</a:t>
            </a:r>
            <a:endParaRPr sz="4000"/>
          </a:p>
        </p:txBody>
      </p:sp>
      <p:cxnSp>
        <p:nvCxnSpPr>
          <p:cNvPr id="322" name="Google Shape;322;p25"/>
          <p:cNvCxnSpPr/>
          <p:nvPr/>
        </p:nvCxnSpPr>
        <p:spPr>
          <a:xfrm flipH="1" rot="10800000">
            <a:off x="0" y="854800"/>
            <a:ext cx="9147000" cy="7200"/>
          </a:xfrm>
          <a:prstGeom prst="straightConnector1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25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5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5"/>
          <p:cNvCxnSpPr/>
          <p:nvPr/>
        </p:nvCxnSpPr>
        <p:spPr>
          <a:xfrm flipH="1" rot="10800000">
            <a:off x="5019675" y="2634450"/>
            <a:ext cx="1790700" cy="108030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25"/>
          <p:cNvCxnSpPr/>
          <p:nvPr/>
        </p:nvCxnSpPr>
        <p:spPr>
          <a:xfrm flipH="1">
            <a:off x="-35625" y="2543175"/>
            <a:ext cx="1321500" cy="50580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5"/>
          <p:cNvCxnSpPr/>
          <p:nvPr/>
        </p:nvCxnSpPr>
        <p:spPr>
          <a:xfrm rot="10800000">
            <a:off x="7638700" y="2714525"/>
            <a:ext cx="1515600" cy="103980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25"/>
          <p:cNvSpPr txBox="1"/>
          <p:nvPr>
            <p:ph type="ctrTitle"/>
          </p:nvPr>
        </p:nvSpPr>
        <p:spPr>
          <a:xfrm>
            <a:off x="3443800" y="3336000"/>
            <a:ext cx="2265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200"/>
              <a:t>Скорость</a:t>
            </a:r>
            <a:endParaRPr sz="3200"/>
          </a:p>
        </p:txBody>
      </p:sp>
      <p:sp>
        <p:nvSpPr>
          <p:cNvPr id="331" name="Google Shape;331;p25"/>
          <p:cNvSpPr txBox="1"/>
          <p:nvPr>
            <p:ph type="ctrTitle"/>
          </p:nvPr>
        </p:nvSpPr>
        <p:spPr>
          <a:xfrm>
            <a:off x="684075" y="2415375"/>
            <a:ext cx="2232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1400"/>
              <a:t>Эргономичность</a:t>
            </a:r>
            <a:endParaRPr sz="1400"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6148950" y="2514600"/>
            <a:ext cx="226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2200"/>
              <a:t>Точность</a:t>
            </a:r>
            <a:endParaRPr sz="2200"/>
          </a:p>
        </p:txBody>
      </p:sp>
      <p:sp>
        <p:nvSpPr>
          <p:cNvPr id="333" name="Google Shape;333;p25"/>
          <p:cNvSpPr txBox="1"/>
          <p:nvPr>
            <p:ph type="ctrTitle"/>
          </p:nvPr>
        </p:nvSpPr>
        <p:spPr>
          <a:xfrm>
            <a:off x="489825" y="3996650"/>
            <a:ext cx="2620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1600"/>
              <a:t>Требуется не более 8 ГБ оперативной памяти</a:t>
            </a:r>
            <a:endParaRPr sz="1600"/>
          </a:p>
        </p:txBody>
      </p:sp>
      <p:sp>
        <p:nvSpPr>
          <p:cNvPr id="334" name="Google Shape;334;p25"/>
          <p:cNvSpPr txBox="1"/>
          <p:nvPr>
            <p:ph type="ctrTitle"/>
          </p:nvPr>
        </p:nvSpPr>
        <p:spPr>
          <a:xfrm>
            <a:off x="3300875" y="1105563"/>
            <a:ext cx="26208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1600"/>
              <a:t>Дает ответ в среднем за 2,6 секунды</a:t>
            </a:r>
            <a:endParaRPr sz="1600"/>
          </a:p>
        </p:txBody>
      </p:sp>
      <p:sp>
        <p:nvSpPr>
          <p:cNvPr id="335" name="Google Shape;335;p25"/>
          <p:cNvSpPr txBox="1"/>
          <p:nvPr>
            <p:ph type="ctrTitle"/>
          </p:nvPr>
        </p:nvSpPr>
        <p:spPr>
          <a:xfrm>
            <a:off x="5796000" y="3825775"/>
            <a:ext cx="31431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1600"/>
              <a:t>f1-score -&gt; 0.22</a:t>
            </a:r>
            <a:endParaRPr sz="1600"/>
          </a:p>
        </p:txBody>
      </p:sp>
      <p:cxnSp>
        <p:nvCxnSpPr>
          <p:cNvPr id="336" name="Google Shape;336;p25"/>
          <p:cNvCxnSpPr/>
          <p:nvPr/>
        </p:nvCxnSpPr>
        <p:spPr>
          <a:xfrm flipH="1" rot="10800000">
            <a:off x="4583063" y="2039550"/>
            <a:ext cx="28800" cy="59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37" name="Google Shape;337;p25"/>
          <p:cNvCxnSpPr>
            <a:stCxn id="325" idx="4"/>
          </p:cNvCxnSpPr>
          <p:nvPr/>
        </p:nvCxnSpPr>
        <p:spPr>
          <a:xfrm>
            <a:off x="7281900" y="3476700"/>
            <a:ext cx="83100" cy="74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5"/>
          <p:cNvCxnSpPr>
            <a:stCxn id="323" idx="4"/>
            <a:endCxn id="333" idx="0"/>
          </p:cNvCxnSpPr>
          <p:nvPr/>
        </p:nvCxnSpPr>
        <p:spPr>
          <a:xfrm>
            <a:off x="1800225" y="3400425"/>
            <a:ext cx="0" cy="59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Будущее нашего проекта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26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26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 txBox="1"/>
          <p:nvPr>
            <p:ph type="ctrTitle"/>
          </p:nvPr>
        </p:nvSpPr>
        <p:spPr>
          <a:xfrm>
            <a:off x="5624825" y="1870924"/>
            <a:ext cx="221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0E2A47"/>
                </a:solidFill>
              </a:rPr>
              <a:t>Синтез голоса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49" name="Google Shape;449;p26"/>
          <p:cNvSpPr txBox="1"/>
          <p:nvPr>
            <p:ph idx="2" type="ctrTitle"/>
          </p:nvPr>
        </p:nvSpPr>
        <p:spPr>
          <a:xfrm>
            <a:off x="5572750" y="3309700"/>
            <a:ext cx="2264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0E2A47"/>
                </a:solidFill>
              </a:rPr>
              <a:t>Получение информации из других источников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50" name="Google Shape;450;p26"/>
          <p:cNvSpPr txBox="1"/>
          <p:nvPr>
            <p:ph idx="3" type="ctrTitle"/>
          </p:nvPr>
        </p:nvSpPr>
        <p:spPr>
          <a:xfrm>
            <a:off x="5624825" y="2632189"/>
            <a:ext cx="2212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0E2A47"/>
                </a:solidFill>
              </a:rPr>
              <a:t>Распознавание вопросов на </a:t>
            </a:r>
            <a:r>
              <a:rPr lang="es">
                <a:solidFill>
                  <a:srgbClr val="0E2A47"/>
                </a:solidFill>
              </a:rPr>
              <a:t>изображении</a:t>
            </a:r>
            <a:endParaRPr>
              <a:solidFill>
                <a:srgbClr val="0E2A47"/>
              </a:solidFill>
            </a:endParaRPr>
          </a:p>
        </p:txBody>
      </p:sp>
      <p:grpSp>
        <p:nvGrpSpPr>
          <p:cNvPr id="451" name="Google Shape;451;p26"/>
          <p:cNvGrpSpPr/>
          <p:nvPr/>
        </p:nvGrpSpPr>
        <p:grpSpPr>
          <a:xfrm>
            <a:off x="7945799" y="1912372"/>
            <a:ext cx="340204" cy="298116"/>
            <a:chOff x="899850" y="871450"/>
            <a:chExt cx="483175" cy="423400"/>
          </a:xfrm>
        </p:grpSpPr>
        <p:sp>
          <p:nvSpPr>
            <p:cNvPr id="452" name="Google Shape;452;p2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6"/>
          <p:cNvGrpSpPr/>
          <p:nvPr/>
        </p:nvGrpSpPr>
        <p:grpSpPr>
          <a:xfrm>
            <a:off x="7967834" y="2627809"/>
            <a:ext cx="296130" cy="269918"/>
            <a:chOff x="6235400" y="249400"/>
            <a:chExt cx="481825" cy="481825"/>
          </a:xfrm>
        </p:grpSpPr>
        <p:sp>
          <p:nvSpPr>
            <p:cNvPr id="457" name="Google Shape;457;p26"/>
            <p:cNvSpPr/>
            <p:nvPr/>
          </p:nvSpPr>
          <p:spPr>
            <a:xfrm>
              <a:off x="6425625" y="482025"/>
              <a:ext cx="177700" cy="135375"/>
            </a:xfrm>
            <a:custGeom>
              <a:rect b="b" l="l" r="r" t="t"/>
              <a:pathLst>
                <a:path extrusionOk="0" h="5415" w="7108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6462150" y="41977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349225" y="508600"/>
              <a:ext cx="113625" cy="108800"/>
            </a:xfrm>
            <a:custGeom>
              <a:rect b="b" l="l" r="r" t="t"/>
              <a:pathLst>
                <a:path extrusionOk="0" h="4352" w="4545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349225" y="363300"/>
              <a:ext cx="254100" cy="172575"/>
            </a:xfrm>
            <a:custGeom>
              <a:rect b="b" l="l" r="r" t="t"/>
              <a:pathLst>
                <a:path extrusionOk="0" h="6903" w="10164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235400" y="24940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26"/>
          <p:cNvGrpSpPr/>
          <p:nvPr/>
        </p:nvGrpSpPr>
        <p:grpSpPr>
          <a:xfrm>
            <a:off x="7978109" y="3315054"/>
            <a:ext cx="275588" cy="269938"/>
            <a:chOff x="-40378075" y="3267450"/>
            <a:chExt cx="317425" cy="289075"/>
          </a:xfrm>
        </p:grpSpPr>
        <p:sp>
          <p:nvSpPr>
            <p:cNvPr id="463" name="Google Shape;463;p26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