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9152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4A"/>
    <a:srgbClr val="ACA8C4"/>
    <a:srgbClr val="084F91"/>
    <a:srgbClr val="F03D6F"/>
    <a:srgbClr val="333333"/>
    <a:srgbClr val="B4D4CF"/>
    <a:srgbClr val="FBCCD9"/>
    <a:srgbClr val="FDEBF0"/>
    <a:srgbClr val="B02121"/>
    <a:srgbClr val="34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36243483423734E-2"/>
          <c:y val="3.8242700625369191E-2"/>
          <c:w val="0.91742214413038292"/>
          <c:h val="0.653297481746153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Поликлиники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222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84F9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13004.25</c:v>
                </c:pt>
                <c:pt idx="1">
                  <c:v>13091.5</c:v>
                </c:pt>
                <c:pt idx="2">
                  <c:v>12755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55-4609-9B29-DEDA2226D4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Детские поликлиники</c:v>
                </c:pt>
              </c:strCache>
            </c:strRef>
          </c:tx>
          <c:spPr>
            <a:ln w="28575" cap="rnd">
              <a:solidFill>
                <a:srgbClr val="B0212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B02121"/>
              </a:solidFill>
              <a:ln w="95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2268.5</c:v>
                </c:pt>
                <c:pt idx="1">
                  <c:v>2311.25</c:v>
                </c:pt>
                <c:pt idx="2">
                  <c:v>2166.5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55-4609-9B29-DEDA2226D4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8176751"/>
        <c:axId val="1186412783"/>
      </c:lineChart>
      <c:catAx>
        <c:axId val="117817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1186412783"/>
        <c:crosses val="autoZero"/>
        <c:auto val="1"/>
        <c:lblAlgn val="ctr"/>
        <c:lblOffset val="100"/>
        <c:noMultiLvlLbl val="0"/>
      </c:catAx>
      <c:valAx>
        <c:axId val="1186412783"/>
        <c:scaling>
          <c:orientation val="minMax"/>
          <c:max val="16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781767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0C4B-DA76-46FC-8657-811DA01C616D}" type="datetimeFigureOut">
              <a:rPr lang="ru-RU" smtClean="0"/>
              <a:t>01.08.2025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02C6A-BD3E-41B8-A8E7-C80DF1542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0976">
              <a:defRPr/>
            </a:pPr>
            <a:fld id="{92B6347B-C680-4D11-B98F-1B3A6E1FB2E8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50976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1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сновной образ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52" imgH="353" progId="TCLayout.ActiveDocument.1">
                  <p:embed/>
                </p:oleObj>
              </mc:Choice>
              <mc:Fallback>
                <p:oleObj name="Слайд think-cell" r:id="rId4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2800" dirty="0">
              <a:solidFill>
                <a:srgbClr val="FFFFFF"/>
              </a:solidFill>
              <a:latin typeface="Roboto Medium" panose="02000000000000000000" pitchFamily="2" charset="0"/>
              <a:ea typeface="Roboto Light" panose="02000000000000000000" pitchFamily="2" charset="0"/>
              <a:sym typeface="Roboto Medium" panose="020000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" y="243523"/>
            <a:ext cx="739672" cy="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orient="horz" pos="1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60" imgH="360" progId="TCLayout.ActiveDocument.1">
                  <p:embed/>
                </p:oleObj>
              </mc:Choice>
              <mc:Fallback>
                <p:oleObj name="Слайд think-cell" r:id="rId3" imgW="360" imgH="360" progId="TCLayout.ActiveDocument.1">
                  <p:embed/>
                  <p:pic>
                    <p:nvPicPr>
                      <p:cNvPr id="5" name="Объект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9D9496DA-DC22-4CBE-AA2B-BDAD636BF36F}" type="datetimeFigureOut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01.08.2025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FB8BE1A2-F74F-4640-B9DB-CB536D80EB39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53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52" imgH="353" progId="TCLayout.ActiveDocument.1">
                  <p:embed/>
                </p:oleObj>
              </mc:Choice>
              <mc:Fallback>
                <p:oleObj name="Слайд think-cell" r:id="rId3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1489254" y="291578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mtClean="0">
                <a:solidFill>
                  <a:srgbClr val="084F91"/>
                </a:solidFill>
                <a:latin typeface="Roboto Medium"/>
                <a:ea typeface="Roboto Thin" panose="02000000000000000000" pitchFamily="2" charset="0"/>
                <a:sym typeface="Roboto Thin" panose="02000000000000000000" pitchFamily="2" charset="0"/>
              </a:rPr>
              <a:pPr/>
              <a:t>‹#›</a:t>
            </a:fld>
            <a:endParaRPr lang="ru-RU" dirty="0">
              <a:solidFill>
                <a:srgbClr val="084F91"/>
              </a:solidFill>
              <a:latin typeface="Roboto Medium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" y="291578"/>
            <a:ext cx="1048018" cy="788650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72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2400" kern="1200">
                <a:solidFill>
                  <a:schemeClr val="bg2"/>
                </a:solidFill>
                <a:latin typeface="+mj-lt"/>
                <a:ea typeface="Roboto Thin" panose="02000000000000000000" pitchFamily="2" charset="0"/>
                <a:cs typeface="SF UI Display" panose="00000800000000000000" pitchFamily="50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715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 userDrawn="1"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3"/>
          <p:cNvSpPr txBox="1">
            <a:spLocks/>
          </p:cNvSpPr>
          <p:nvPr userDrawn="1"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11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11239500" y="390525"/>
            <a:ext cx="1104900" cy="409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30F68-9224-40B8-8358-C74711B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813" y="402419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74DF1-373A-4D6A-B0A4-A61611F74593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  <a:sym typeface="Roboto Light" panose="020000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  <a:sym typeface="Roboto Light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C6F478-0AED-44B5-861B-E81C1CEFBC6B}"/>
              </a:ext>
            </a:extLst>
          </p:cNvPr>
          <p:cNvSpPr/>
          <p:nvPr userDrawn="1"/>
        </p:nvSpPr>
        <p:spPr>
          <a:xfrm>
            <a:off x="2075013" y="0"/>
            <a:ext cx="36000" cy="804838"/>
          </a:xfrm>
          <a:prstGeom prst="rect">
            <a:avLst/>
          </a:prstGeom>
          <a:solidFill>
            <a:srgbClr val="334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31843" y="231177"/>
            <a:ext cx="8886826" cy="662782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084F9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59158-C00C-4008-B206-0E2AE17ED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129580"/>
            <a:ext cx="1777463" cy="5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pos="3840">
          <p15:clr>
            <a:srgbClr val="FBAE40"/>
          </p15:clr>
        </p15:guide>
        <p15:guide id="4" pos="7423">
          <p15:clr>
            <a:srgbClr val="FBAE40"/>
          </p15:clr>
        </p15:guide>
        <p15:guide id="5" pos="27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7D8B5-1751-4EE2-9052-C2180A63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910" y="6230391"/>
            <a:ext cx="631873" cy="511175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B02020"/>
                </a:solidFill>
                <a:latin typeface="Montserrat regular" pitchFamily="2" charset="-52"/>
              </a:defRPr>
            </a:lvl1pPr>
          </a:lstStyle>
          <a:p>
            <a:fld id="{8DB86FC8-E4E6-4A7F-967E-5AA6B53A30D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7C005C4-9E86-4F03-8305-490015712A01}"/>
              </a:ext>
            </a:extLst>
          </p:cNvPr>
          <p:cNvCxnSpPr>
            <a:cxnSpLocks/>
          </p:cNvCxnSpPr>
          <p:nvPr userDrawn="1"/>
        </p:nvCxnSpPr>
        <p:spPr>
          <a:xfrm>
            <a:off x="1919368" y="6484357"/>
            <a:ext cx="9472532" cy="0"/>
          </a:xfrm>
          <a:prstGeom prst="line">
            <a:avLst/>
          </a:prstGeom>
          <a:ln w="12700">
            <a:solidFill>
              <a:srgbClr val="B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BF578-FDD3-4ED8-B05B-F227C5437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6278016"/>
            <a:ext cx="1378455" cy="4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17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8.xml"/><Relationship Id="rId10" Type="http://schemas.openxmlformats.org/officeDocument/2006/relationships/tags" Target="../tags/tag3.xml"/><Relationship Id="rId19" Type="http://schemas.openxmlformats.org/officeDocument/2006/relationships/image" Target="NUL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6" imgW="352" imgH="353" progId="TCLayout.ActiveDocument.1">
                  <p:embed/>
                </p:oleObj>
              </mc:Choice>
              <mc:Fallback>
                <p:oleObj name="Слайд think-cell" r:id="rId16" imgW="352" imgH="353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7C582B14-700C-49D4-8D3A-D6EBFC926582}" type="datetime1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01.08.2025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D9274DF1-373A-4D6A-B0A4-A61611F74593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10" name="Прямоугольник 9" hidden="1"/>
          <p:cNvSpPr/>
          <p:nvPr>
            <p:custDataLst>
              <p:tags r:id="rId9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1" name="Прямоугольник 10" hidden="1"/>
          <p:cNvSpPr/>
          <p:nvPr>
            <p:custDataLst>
              <p:tags r:id="rId10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3" name="Прямоугольник 12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2" name="Прямоугольник 11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sp>
        <p:nvSpPr>
          <p:cNvPr id="14" name="Прямоугольник 1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graphicFrame>
        <p:nvGraphicFramePr>
          <p:cNvPr id="15" name="Объект 14" hidden="1">
            <a:extLst>
              <a:ext uri="{FF2B5EF4-FFF2-40B4-BE49-F238E27FC236}">
                <a16:creationId xmlns:a16="http://schemas.microsoft.com/office/drawing/2014/main" id="{4869EB34-683B-4CFC-BE4F-FDD95EB0A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8" imgW="360" imgH="360" progId="TCLayout.ActiveDocument.1">
                  <p:embed/>
                </p:oleObj>
              </mc:Choice>
              <mc:Fallback>
                <p:oleObj name="Слайд think-cell" r:id="rId18" imgW="360" imgH="360" progId="TCLayout.ActiveDocument.1">
                  <p:embed/>
                  <p:pic>
                    <p:nvPicPr>
                      <p:cNvPr id="15" name="Объект 14" hidden="1">
                        <a:extLst>
                          <a:ext uri="{FF2B5EF4-FFF2-40B4-BE49-F238E27FC236}">
                            <a16:creationId xmlns:a16="http://schemas.microsoft.com/office/drawing/2014/main" id="{4869EB34-683B-4CFC-BE4F-FDD95EB0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2700E5A1-5959-4167-9A85-FB67356E8B8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4400" dirty="0">
              <a:solidFill>
                <a:srgbClr val="FFFFFF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  <a:sym typeface="Roboto Light" panose="02000000000000000000" pitchFamily="2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C9347F1D-F75B-41B1-BE52-F181FA0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162500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defRPr/>
            </a:pPr>
            <a:r>
              <a:rPr lang="ru-RU" sz="1400" b="1" cap="all" dirty="0">
                <a:solidFill>
                  <a:srgbClr val="3333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Динамика Числа занятых должностей (врачи) в регионе </a:t>
            </a:r>
            <a:r>
              <a:rPr lang="en-US" sz="1400" b="1" cap="all" dirty="0" err="1">
                <a:solidFill>
                  <a:srgbClr val="333333"/>
                </a:solidFill>
                <a:highlight>
                  <a:srgbClr val="C0C0C0"/>
                </a:highligh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reporting_region</a:t>
            </a:r>
            <a:endParaRPr lang="ru-RU" sz="1050" cap="all" dirty="0">
              <a:solidFill>
                <a:srgbClr val="333333"/>
              </a:solidFill>
              <a:highlight>
                <a:srgbClr val="C0C0C0"/>
              </a:highligh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312FAA-7076-45FA-9E97-E9C741A5942E}"/>
              </a:ext>
            </a:extLst>
          </p:cNvPr>
          <p:cNvSpPr/>
          <p:nvPr/>
        </p:nvSpPr>
        <p:spPr>
          <a:xfrm>
            <a:off x="7594006" y="1092379"/>
            <a:ext cx="3733203" cy="814293"/>
          </a:xfrm>
          <a:prstGeom prst="roundRect">
            <a:avLst/>
          </a:prstGeom>
          <a:solidFill>
            <a:srgbClr val="B02121">
              <a:alpha val="5000"/>
            </a:srgbClr>
          </a:solidFill>
          <a:ln>
            <a:solidFill>
              <a:srgbClr val="B0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4516E5F-59F8-42EF-AA9B-AEF61A75F408}"/>
              </a:ext>
            </a:extLst>
          </p:cNvPr>
          <p:cNvSpPr/>
          <p:nvPr/>
        </p:nvSpPr>
        <p:spPr>
          <a:xfrm>
            <a:off x="7594006" y="2129127"/>
            <a:ext cx="3733203" cy="814293"/>
          </a:xfrm>
          <a:prstGeom prst="round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F7E4BF94-047E-499F-89CD-263CDB240AB1}"/>
              </a:ext>
            </a:extLst>
          </p:cNvPr>
          <p:cNvSpPr/>
          <p:nvPr/>
        </p:nvSpPr>
        <p:spPr>
          <a:xfrm>
            <a:off x="9513199" y="2473795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A188-1902-4F8A-8EC8-3FADB14D66CD}"/>
              </a:ext>
            </a:extLst>
          </p:cNvPr>
          <p:cNvSpPr txBox="1"/>
          <p:nvPr/>
        </p:nvSpPr>
        <p:spPr>
          <a:xfrm>
            <a:off x="7769916" y="1174942"/>
            <a:ext cx="164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Детские поликлиники</a:t>
            </a:r>
          </a:p>
        </p:txBody>
      </p:sp>
      <p:sp>
        <p:nvSpPr>
          <p:cNvPr id="10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B8F944DA-D2E2-48D5-B226-A9A2833AD528}"/>
              </a:ext>
            </a:extLst>
          </p:cNvPr>
          <p:cNvSpPr/>
          <p:nvPr/>
        </p:nvSpPr>
        <p:spPr>
          <a:xfrm>
            <a:off x="9498765" y="1398486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rgbClr val="B021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27F82-EFFD-48D9-A2B6-64209DB62E1F}"/>
              </a:ext>
            </a:extLst>
          </p:cNvPr>
          <p:cNvSpPr txBox="1"/>
          <p:nvPr/>
        </p:nvSpPr>
        <p:spPr>
          <a:xfrm>
            <a:off x="9543058" y="2290494"/>
            <a:ext cx="186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adult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63521-3959-4D6F-8F38-D907F08E3EF6}"/>
              </a:ext>
            </a:extLst>
          </p:cNvPr>
          <p:cNvSpPr txBox="1"/>
          <p:nvPr/>
        </p:nvSpPr>
        <p:spPr>
          <a:xfrm>
            <a:off x="9630970" y="1232037"/>
            <a:ext cx="164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rgbClr val="B0212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kids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8762-26B2-4F11-B197-6BAC71CA6F84}"/>
              </a:ext>
            </a:extLst>
          </p:cNvPr>
          <p:cNvSpPr txBox="1"/>
          <p:nvPr/>
        </p:nvSpPr>
        <p:spPr>
          <a:xfrm>
            <a:off x="7777589" y="2367438"/>
            <a:ext cx="16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Поликлиники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557177D1-3A2D-421E-991E-DFE51372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1723"/>
              </p:ext>
            </p:extLst>
          </p:nvPr>
        </p:nvGraphicFramePr>
        <p:xfrm>
          <a:off x="1019508" y="4770915"/>
          <a:ext cx="11018602" cy="155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838">
                  <a:extLst>
                    <a:ext uri="{9D8B030D-6E8A-4147-A177-3AD203B41FA5}">
                      <a16:colId xmlns:a16="http://schemas.microsoft.com/office/drawing/2014/main" val="2136103591"/>
                    </a:ext>
                  </a:extLst>
                </a:gridCol>
                <a:gridCol w="969268">
                  <a:extLst>
                    <a:ext uri="{9D8B030D-6E8A-4147-A177-3AD203B41FA5}">
                      <a16:colId xmlns:a16="http://schemas.microsoft.com/office/drawing/2014/main" val="1320333608"/>
                    </a:ext>
                  </a:extLst>
                </a:gridCol>
                <a:gridCol w="1100182">
                  <a:extLst>
                    <a:ext uri="{9D8B030D-6E8A-4147-A177-3AD203B41FA5}">
                      <a16:colId xmlns:a16="http://schemas.microsoft.com/office/drawing/2014/main" val="2285655359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9783954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491691263"/>
                    </a:ext>
                  </a:extLst>
                </a:gridCol>
                <a:gridCol w="1187323">
                  <a:extLst>
                    <a:ext uri="{9D8B030D-6E8A-4147-A177-3AD203B41FA5}">
                      <a16:colId xmlns:a16="http://schemas.microsoft.com/office/drawing/2014/main" val="4217988657"/>
                    </a:ext>
                  </a:extLst>
                </a:gridCol>
                <a:gridCol w="1044314">
                  <a:extLst>
                    <a:ext uri="{9D8B030D-6E8A-4147-A177-3AD203B41FA5}">
                      <a16:colId xmlns:a16="http://schemas.microsoft.com/office/drawing/2014/main" val="2391929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всех организаций в субъекте,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endParaRPr lang="ru-RU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count_org_2024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count_org_rank_2024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count_org_rank_2025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48132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должностей врачей, </a:t>
                      </a:r>
                      <a:r>
                        <a:rPr lang="ru-RU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doctors_2024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doctors_rank_2024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chemeClr val="tx2">
                              <a:lumMod val="75000"/>
                            </a:schemeClr>
                          </a:solidFill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doctors_rank_2025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62579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должностей среднего медперсонала,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nurse_2024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80160" rtl="0" eaLnBrk="1" latinLnBrk="0" hangingPunct="1"/>
                      <a:r>
                        <a:rPr lang="en-US" sz="1050" b="1" i="0" u="none" strike="noStrike" kern="1200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nurse_rank_2024</a:t>
                      </a:r>
                      <a:endParaRPr lang="ru-RU" sz="1050" b="1" i="0" u="none" strike="noStrike" kern="1200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ACA8C4"/>
                          </a:highlight>
                          <a:latin typeface="Calibri" panose="020F0502020204030204" pitchFamily="34" charset="0"/>
                        </a:rPr>
                        <a:t>nurse_rank_2025</a:t>
                      </a:r>
                      <a:endParaRPr lang="ru-RU" sz="105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ACA8C4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181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5172DF-9D2E-4B2E-AB1E-FB9C3C4EFA0D}"/>
              </a:ext>
            </a:extLst>
          </p:cNvPr>
          <p:cNvSpPr txBox="1"/>
          <p:nvPr/>
        </p:nvSpPr>
        <p:spPr>
          <a:xfrm>
            <a:off x="1241534" y="3329728"/>
            <a:ext cx="1016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Ранговые места региона </a:t>
            </a:r>
            <a:r>
              <a:rPr lang="en-US" b="1" dirty="0" err="1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reporting_region</a:t>
            </a:r>
            <a:r>
              <a:rPr lang="en-US" b="1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 уровню основных показателей </a:t>
            </a:r>
          </a:p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(сумма амбулаторий, поликлиник и детских поликлиник) в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prevent_year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годах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F6383-6C00-44FD-BED2-649AE3964CA5}"/>
              </a:ext>
            </a:extLst>
          </p:cNvPr>
          <p:cNvSpPr txBox="1"/>
          <p:nvPr/>
        </p:nvSpPr>
        <p:spPr>
          <a:xfrm>
            <a:off x="5437414" y="4193662"/>
            <a:ext cx="170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prevent_year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54BA6-31BC-4456-B72C-62FC724B0C7D}"/>
              </a:ext>
            </a:extLst>
          </p:cNvPr>
          <p:cNvSpPr txBox="1"/>
          <p:nvPr/>
        </p:nvSpPr>
        <p:spPr>
          <a:xfrm>
            <a:off x="9124833" y="4233375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reporting_year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BF53489-2087-4596-AA7B-A2F44566841B}"/>
              </a:ext>
            </a:extLst>
          </p:cNvPr>
          <p:cNvCxnSpPr>
            <a:cxnSpLocks/>
          </p:cNvCxnSpPr>
          <p:nvPr/>
        </p:nvCxnSpPr>
        <p:spPr>
          <a:xfrm>
            <a:off x="7769916" y="4948657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1274AD-3E05-4DAB-8E7B-86ADD28C51A4}"/>
              </a:ext>
            </a:extLst>
          </p:cNvPr>
          <p:cNvCxnSpPr>
            <a:cxnSpLocks/>
          </p:cNvCxnSpPr>
          <p:nvPr/>
        </p:nvCxnSpPr>
        <p:spPr>
          <a:xfrm>
            <a:off x="7769916" y="5429420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52661FE-95AE-4529-AB53-4EC040AA7926}"/>
              </a:ext>
            </a:extLst>
          </p:cNvPr>
          <p:cNvCxnSpPr>
            <a:cxnSpLocks/>
          </p:cNvCxnSpPr>
          <p:nvPr/>
        </p:nvCxnSpPr>
        <p:spPr>
          <a:xfrm>
            <a:off x="7777589" y="5862619"/>
            <a:ext cx="7203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AB9DF9A-50D4-4999-A3F2-98ADF58388D1}"/>
              </a:ext>
            </a:extLst>
          </p:cNvPr>
          <p:cNvCxnSpPr>
            <a:cxnSpLocks/>
          </p:cNvCxnSpPr>
          <p:nvPr/>
        </p:nvCxnSpPr>
        <p:spPr>
          <a:xfrm flipH="1">
            <a:off x="367323" y="3122424"/>
            <a:ext cx="114573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FBD25734-220B-443E-BBC6-305097AF2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654615"/>
              </p:ext>
            </p:extLst>
          </p:nvPr>
        </p:nvGraphicFramePr>
        <p:xfrm>
          <a:off x="316125" y="650690"/>
          <a:ext cx="7222159" cy="242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834B71-1FBD-4274-8CD5-E908B1C2DFC2}"/>
              </a:ext>
            </a:extLst>
          </p:cNvPr>
          <p:cNvSpPr txBox="1"/>
          <p:nvPr/>
        </p:nvSpPr>
        <p:spPr>
          <a:xfrm>
            <a:off x="5596978" y="4510374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8D8C3-8008-4B87-8C5C-65334DABAB52}"/>
              </a:ext>
            </a:extLst>
          </p:cNvPr>
          <p:cNvSpPr txBox="1"/>
          <p:nvPr/>
        </p:nvSpPr>
        <p:spPr>
          <a:xfrm>
            <a:off x="6459738" y="4496103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276D2-5D66-4BD5-A8C9-C77484EE3539}"/>
              </a:ext>
            </a:extLst>
          </p:cNvPr>
          <p:cNvSpPr txBox="1"/>
          <p:nvPr/>
        </p:nvSpPr>
        <p:spPr>
          <a:xfrm>
            <a:off x="9068901" y="453001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5AE60-D1F3-4FB4-B6A6-3B477055BBF8}"/>
              </a:ext>
            </a:extLst>
          </p:cNvPr>
          <p:cNvSpPr txBox="1"/>
          <p:nvPr/>
        </p:nvSpPr>
        <p:spPr>
          <a:xfrm>
            <a:off x="10105033" y="450523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22A9E-6004-4133-AD97-EEC27112F5EA}"/>
              </a:ext>
            </a:extLst>
          </p:cNvPr>
          <p:cNvSpPr txBox="1"/>
          <p:nvPr/>
        </p:nvSpPr>
        <p:spPr>
          <a:xfrm>
            <a:off x="8497903" y="702859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102216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pacc_AxR.ULF.wpB7k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hHeTdZAjkKcM8j0Ogu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mkRns8h4WEjw.Gj5X1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32VtfVnoj08g50y_y7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rqnAdU14K7W5HnD64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ЦНИИОИЗ_08.10">
  <a:themeElements>
    <a:clrScheme name="Национальные проекты 2020">
      <a:dk1>
        <a:srgbClr val="271D70"/>
      </a:dk1>
      <a:lt1>
        <a:srgbClr val="FFFFFF"/>
      </a:lt1>
      <a:dk2>
        <a:srgbClr val="FFFFFF"/>
      </a:dk2>
      <a:lt2>
        <a:srgbClr val="084F91"/>
      </a:lt2>
      <a:accent1>
        <a:srgbClr val="5C9DD4"/>
      </a:accent1>
      <a:accent2>
        <a:srgbClr val="DA124A"/>
      </a:accent2>
      <a:accent3>
        <a:srgbClr val="F4B05E"/>
      </a:accent3>
      <a:accent4>
        <a:srgbClr val="F79AB4"/>
      </a:accent4>
      <a:accent5>
        <a:srgbClr val="91A875"/>
      </a:accent5>
      <a:accent6>
        <a:srgbClr val="746E9D"/>
      </a:accent6>
      <a:hlink>
        <a:srgbClr val="084F91"/>
      </a:hlink>
      <a:folHlink>
        <a:srgbClr val="5C9DD4"/>
      </a:folHlink>
    </a:clrScheme>
    <a:fontScheme name="Другая 4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ЦНИИОИЗ_08.10" id="{B4410E6F-0201-40DB-83DD-39E4DCC14274}" vid="{B017E3B0-542A-484C-9A55-CCF98E2B4CC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138</Words>
  <Application>Microsoft Office PowerPoint</Application>
  <PresentationFormat>Широкоэкранный</PresentationFormat>
  <Paragraphs>32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Montserrat regular</vt:lpstr>
      <vt:lpstr>Roboto</vt:lpstr>
      <vt:lpstr>Roboto Light</vt:lpstr>
      <vt:lpstr>Roboto Medium</vt:lpstr>
      <vt:lpstr>Roboto Thin</vt:lpstr>
      <vt:lpstr>ЦНИИОИЗ_08.10</vt:lpstr>
      <vt:lpstr>Слайд think-cell</vt:lpstr>
      <vt:lpstr>Динамика Числа занятых должностей (врачи) в регионе reporting_region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ОбщИЙ КОЭФФИЦИЕНТ смертностИ населения В Липецкой области И ДОЛЯ УМЕРШИХ НА ДОМУ И В ДРУГОМ МЕСТЕ</dc:title>
  <dc:creator>Соломатников Иван Алексеевич</dc:creator>
  <cp:lastModifiedBy>Zigfrid</cp:lastModifiedBy>
  <cp:revision>326</cp:revision>
  <cp:lastPrinted>2023-09-25T13:18:27Z</cp:lastPrinted>
  <dcterms:created xsi:type="dcterms:W3CDTF">2023-06-08T18:58:01Z</dcterms:created>
  <dcterms:modified xsi:type="dcterms:W3CDTF">2025-08-01T22:53:15Z</dcterms:modified>
</cp:coreProperties>
</file>