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379152" r:id="rId2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124A"/>
    <a:srgbClr val="ACA8C4"/>
    <a:srgbClr val="084F91"/>
    <a:srgbClr val="F03D6F"/>
    <a:srgbClr val="333333"/>
    <a:srgbClr val="B4D4CF"/>
    <a:srgbClr val="FBCCD9"/>
    <a:srgbClr val="FDEBF0"/>
    <a:srgbClr val="B02121"/>
    <a:srgbClr val="3497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3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931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8236243483423734E-2"/>
          <c:y val="3.8242700625369191E-2"/>
          <c:w val="0.91742214413038292"/>
          <c:h val="0.6532974817461531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Поликлиники</c:v>
                </c:pt>
              </c:strCache>
            </c:strRef>
          </c:tx>
          <c:spPr>
            <a:ln w="28575" cap="rnd">
              <a:solidFill>
                <a:schemeClr val="bg2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chemeClr val="bg2"/>
              </a:solidFill>
              <a:ln w="222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084F9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13004.25</c:v>
                </c:pt>
                <c:pt idx="1">
                  <c:v>13091.5</c:v>
                </c:pt>
                <c:pt idx="2">
                  <c:v>12755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55-4609-9B29-DEDA2226D488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Детские поликлиники</c:v>
                </c:pt>
              </c:strCache>
            </c:strRef>
          </c:tx>
          <c:spPr>
            <a:ln w="28575" cap="rnd">
              <a:solidFill>
                <a:srgbClr val="B02121"/>
              </a:solidFill>
              <a:round/>
            </a:ln>
            <a:effectLst/>
          </c:spPr>
          <c:marker>
            <c:symbol val="circle"/>
            <c:size val="7"/>
            <c:spPr>
              <a:solidFill>
                <a:srgbClr val="B02121"/>
              </a:solidFill>
              <a:ln w="9525">
                <a:noFill/>
              </a:ln>
              <a:effectLst/>
            </c:spPr>
          </c:marker>
          <c:dLbls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C00000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Лист1!$A$2:$A$4</c:f>
              <c:numCache>
                <c:formatCode>General</c:formatCode>
                <c:ptCount val="3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2268.5</c:v>
                </c:pt>
                <c:pt idx="1">
                  <c:v>2311.25</c:v>
                </c:pt>
                <c:pt idx="2">
                  <c:v>2166.5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C55-4609-9B29-DEDA2226D488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178176751"/>
        <c:axId val="1186412783"/>
      </c:lineChart>
      <c:catAx>
        <c:axId val="1178176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ru-RU"/>
          </a:p>
        </c:txPr>
        <c:crossAx val="1186412783"/>
        <c:crosses val="autoZero"/>
        <c:auto val="1"/>
        <c:lblAlgn val="ctr"/>
        <c:lblOffset val="100"/>
        <c:noMultiLvlLbl val="0"/>
      </c:catAx>
      <c:valAx>
        <c:axId val="1186412783"/>
        <c:scaling>
          <c:orientation val="minMax"/>
          <c:max val="160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17817675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20C4B-DA76-46FC-8657-811DA01C616D}" type="datetimeFigureOut">
              <a:rPr lang="ru-RU" smtClean="0"/>
              <a:t>01.08.2025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202C6A-BD3E-41B8-A8E7-C80DF15423F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33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+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defTabSz="950976">
              <a:defRPr/>
            </a:pPr>
            <a:fld id="{92B6347B-C680-4D11-B98F-1B3A6E1FB2E8}" type="slidenum">
              <a:rPr lang="ru-RU">
                <a:solidFill>
                  <a:prstClr val="black"/>
                </a:solidFill>
                <a:latin typeface="Calibri" panose="020F0502020204030204"/>
              </a:rPr>
              <a:pPr defTabSz="950976">
                <a:defRPr/>
              </a:pPr>
              <a:t>1</a:t>
            </a:fld>
            <a:endParaRPr lang="ru-RU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855101275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tags" Target="../tags/tag10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Relationship Id="rId6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4.bin"/><Relationship Id="rId4" Type="http://schemas.openxmlformats.org/officeDocument/2006/relationships/image" Target="../media/image3.emf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Master" Target="../slideMasters/slideMaster1.xml"/><Relationship Id="rId3" Type="http://schemas.openxmlformats.org/officeDocument/2006/relationships/oleObject" Target="../embeddings/oleObject5.bin"/><Relationship Id="rId4" Type="http://schemas.openxmlformats.org/officeDocument/2006/relationships/image" Target="../media/image1.emf"/><Relationship Id="rId5" Type="http://schemas.openxmlformats.org/officeDocument/2006/relationships/image" Target="../media/image4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Основной образ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4" imgW="352" imgH="353" progId="TCLayout.ActiveDocument.1">
                  <p:embed/>
                </p:oleObj>
              </mc:Choice>
              <mc:Fallback>
                <p:oleObj name="Слайд think-cell" r:id="rId4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2800" dirty="0">
              <a:solidFill>
                <a:srgbClr val="FFFFFF"/>
              </a:solidFill>
              <a:latin typeface="Roboto Medium" panose="02000000000000000000" pitchFamily="2" charset="0"/>
              <a:ea typeface="Roboto Light" panose="02000000000000000000" pitchFamily="2" charset="0"/>
              <a:sym typeface="Roboto Medium" panose="02000000000000000000" pitchFamily="2" charset="0"/>
            </a:endParaRPr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" y="243523"/>
            <a:ext cx="739672" cy="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58235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438">
          <p15:clr>
            <a:srgbClr val="FBAE40"/>
          </p15:clr>
        </p15:guide>
        <p15:guide id="4" pos="7242">
          <p15:clr>
            <a:srgbClr val="FBAE40"/>
          </p15:clr>
        </p15:guide>
        <p15:guide id="5" orient="horz" pos="4088">
          <p15:clr>
            <a:srgbClr val="FBAE40"/>
          </p15:clr>
        </p15:guide>
        <p15:guide id="6" orient="horz" pos="18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60" imgH="360" progId="TCLayout.ActiveDocument.1">
                  <p:embed/>
                </p:oleObj>
              </mc:Choice>
              <mc:Fallback>
                <p:oleObj name="Слайд think-cell" r:id="rId3" imgW="360" imgH="360" progId="TCLayout.ActiveDocument.1">
                  <p:embed/>
                  <p:pic>
                    <p:nvPicPr>
                      <p:cNvPr id="5" name="Объект 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9D9496DA-DC22-4CBE-AA2B-BDAD636BF36F}" type="datetimeFigureOut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01.08.2025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Roboto Light" panose="02000000000000000000" pitchFamily="2" charset="0"/>
                <a:ea typeface="Roboto Light" panose="02000000000000000000" pitchFamily="2" charset="0"/>
                <a:cs typeface="Tahoma" panose="020B0604030504040204" pitchFamily="34" charset="0"/>
                <a:sym typeface="Roboto Light" panose="02000000000000000000" pitchFamily="2" charset="0"/>
              </a:defRPr>
            </a:lvl1pPr>
          </a:lstStyle>
          <a:p>
            <a:fld id="{FB8BE1A2-F74F-4640-B9DB-CB536D80EB39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83532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Объект 6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3" imgW="352" imgH="353" progId="TCLayout.ActiveDocument.1">
                  <p:embed/>
                </p:oleObj>
              </mc:Choice>
              <mc:Fallback>
                <p:oleObj name="Слайд think-cell" r:id="rId3" imgW="352" imgH="353" progId="TCLayout.ActiveDocument.1">
                  <p:embed/>
                  <p:pic>
                    <p:nvPicPr>
                      <p:cNvPr id="7" name="Объект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Прямая соединительная линия 8"/>
          <p:cNvCxnSpPr/>
          <p:nvPr/>
        </p:nvCxnSpPr>
        <p:spPr>
          <a:xfrm>
            <a:off x="11489254" y="291578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Номер слайда 3"/>
          <p:cNvSpPr txBox="1">
            <a:spLocks/>
          </p:cNvSpPr>
          <p:nvPr/>
        </p:nvSpPr>
        <p:spPr>
          <a:xfrm>
            <a:off x="9223159" y="29157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mtClean="0">
                <a:solidFill>
                  <a:srgbClr val="084F91"/>
                </a:solidFill>
                <a:latin typeface="Roboto Medium"/>
                <a:ea typeface="Roboto Thin" panose="02000000000000000000" pitchFamily="2" charset="0"/>
                <a:sym typeface="Roboto Thin" panose="02000000000000000000" pitchFamily="2" charset="0"/>
              </a:rPr>
              <a:pPr/>
              <a:t>‹#›</a:t>
            </a:fld>
            <a:endParaRPr lang="ru-RU" dirty="0">
              <a:solidFill>
                <a:srgbClr val="084F91"/>
              </a:solidFill>
              <a:latin typeface="Roboto Medium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57" y="291578"/>
            <a:ext cx="1048018" cy="788650"/>
          </a:xfrm>
          <a:prstGeom prst="rect">
            <a:avLst/>
          </a:prstGeom>
        </p:spPr>
      </p:pic>
      <p:sp>
        <p:nvSpPr>
          <p:cNvPr id="11" name="Заголовок 1"/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726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ru-RU" sz="2400" kern="1200">
                <a:solidFill>
                  <a:schemeClr val="bg2"/>
                </a:solidFill>
                <a:latin typeface="+mj-lt"/>
                <a:ea typeface="Roboto Thin" panose="02000000000000000000" pitchFamily="2" charset="0"/>
                <a:cs typeface="SF UI Display" panose="00000800000000000000" pitchFamily="50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671598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Прямая соединительная линия 6"/>
          <p:cNvCxnSpPr/>
          <p:nvPr userDrawn="1"/>
        </p:nvCxnSpPr>
        <p:spPr>
          <a:xfrm>
            <a:off x="11489254" y="291580"/>
            <a:ext cx="0" cy="691615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3"/>
          <p:cNvSpPr txBox="1">
            <a:spLocks/>
          </p:cNvSpPr>
          <p:nvPr userDrawn="1"/>
        </p:nvSpPr>
        <p:spPr>
          <a:xfrm>
            <a:off x="9223159" y="291580"/>
            <a:ext cx="2743200" cy="365125"/>
          </a:xfrm>
          <a:prstGeom prst="rect">
            <a:avLst/>
          </a:prstGeom>
        </p:spPr>
        <p:txBody>
          <a:bodyPr vert="horz" lIns="91416" tIns="45708" rIns="91416" bIns="45708" rtlCol="0" anchor="ctr"/>
          <a:lstStyle>
            <a:defPPr>
              <a:defRPr lang="ru-RU"/>
            </a:defPPr>
            <a:lvl1pPr marL="0" algn="r" defTabSz="914400" rtl="0" eaLnBrk="1" latinLnBrk="0" hangingPunct="1"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224DDC7-7BA8-47E0-89D6-CBDEE86DEFAC}" type="slidenum">
              <a:rPr lang="ru-RU" sz="1999" smtClean="0">
                <a:solidFill>
                  <a:srgbClr val="271D70"/>
                </a:solidFill>
                <a:latin typeface="Roboto Medium"/>
                <a:ea typeface="Roboto Light" panose="02000000000000000000" pitchFamily="2" charset="0"/>
                <a:sym typeface="Roboto Light" panose="02000000000000000000" pitchFamily="2" charset="0"/>
              </a:rPr>
              <a:pPr/>
              <a:t>‹#›</a:t>
            </a:fld>
            <a:endParaRPr lang="ru-RU" sz="1999" dirty="0">
              <a:solidFill>
                <a:srgbClr val="271D70"/>
              </a:solidFill>
              <a:latin typeface="Roboto Medium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9" name="Заголовок 2"/>
          <p:cNvSpPr>
            <a:spLocks noGrp="1"/>
          </p:cNvSpPr>
          <p:nvPr>
            <p:ph type="title"/>
          </p:nvPr>
        </p:nvSpPr>
        <p:spPr>
          <a:xfrm>
            <a:off x="1415479" y="320413"/>
            <a:ext cx="9938321" cy="84033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tx1"/>
                </a:solidFill>
                <a:latin typeface="+mj-lt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851173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 userDrawn="1"/>
        </p:nvSpPr>
        <p:spPr>
          <a:xfrm>
            <a:off x="11239500" y="390525"/>
            <a:ext cx="1104900" cy="409575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9730F68-9224-40B8-8358-C74711B8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40813" y="402419"/>
            <a:ext cx="274320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9274DF1-373A-4D6A-B0A4-A61611F74593}" type="slidenum">
              <a:rPr kumimoji="0" lang="ru-RU" sz="2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boto Medium" panose="02000000000000000000" pitchFamily="2" charset="0"/>
                <a:ea typeface="Roboto Medium" panose="02000000000000000000" pitchFamily="2" charset="0"/>
                <a:cs typeface="+mn-cs"/>
                <a:sym typeface="Roboto Light" panose="02000000000000000000" pitchFamily="2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ru-RU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 Medium" panose="02000000000000000000" pitchFamily="2" charset="0"/>
              <a:ea typeface="Roboto Medium" panose="02000000000000000000" pitchFamily="2" charset="0"/>
              <a:cs typeface="+mn-cs"/>
              <a:sym typeface="Roboto Light" panose="02000000000000000000" pitchFamily="2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6C6F478-0AED-44B5-861B-E81C1CEFBC6B}"/>
              </a:ext>
            </a:extLst>
          </p:cNvPr>
          <p:cNvSpPr/>
          <p:nvPr userDrawn="1"/>
        </p:nvSpPr>
        <p:spPr>
          <a:xfrm>
            <a:off x="2075013" y="0"/>
            <a:ext cx="36000" cy="804838"/>
          </a:xfrm>
          <a:prstGeom prst="rect">
            <a:avLst/>
          </a:prstGeom>
          <a:solidFill>
            <a:srgbClr val="3342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boto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2231843" y="231177"/>
            <a:ext cx="8886826" cy="662782"/>
          </a:xfrm>
        </p:spPr>
        <p:txBody>
          <a:bodyPr lIns="0" tIns="0" rIns="0" bIns="0" anchor="t">
            <a:normAutofit/>
          </a:bodyPr>
          <a:lstStyle>
            <a:lvl1pPr>
              <a:defRPr sz="2400">
                <a:solidFill>
                  <a:srgbClr val="084F9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A259158-C00C-4008-B206-0E2AE17ED3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129580"/>
            <a:ext cx="1777463" cy="54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75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504">
          <p15:clr>
            <a:srgbClr val="FBAE40"/>
          </p15:clr>
        </p15:guide>
        <p15:guide id="3" pos="3840">
          <p15:clr>
            <a:srgbClr val="FBAE40"/>
          </p15:clr>
        </p15:guide>
        <p15:guide id="4" pos="7423">
          <p15:clr>
            <a:srgbClr val="FBAE40"/>
          </p15:clr>
        </p15:guide>
        <p15:guide id="5" pos="27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F7D8B5-1751-4EE2-9052-C2180A63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1910" y="6230391"/>
            <a:ext cx="631873" cy="511175"/>
          </a:xfrm>
          <a:prstGeom prst="rect">
            <a:avLst/>
          </a:prstGeom>
        </p:spPr>
        <p:txBody>
          <a:bodyPr/>
          <a:lstStyle>
            <a:lvl1pPr algn="ctr">
              <a:defRPr sz="1680">
                <a:solidFill>
                  <a:srgbClr val="B02020"/>
                </a:solidFill>
                <a:latin typeface="Montserrat regular" pitchFamily="2" charset="-52"/>
              </a:defRPr>
            </a:lvl1pPr>
          </a:lstStyle>
          <a:p>
            <a:fld id="{8DB86FC8-E4E6-4A7F-967E-5AA6B53A30DB}" type="slidenum">
              <a:rPr lang="ru-RU" smtClean="0"/>
              <a:pPr/>
              <a:t>‹#›</a:t>
            </a:fld>
            <a:endParaRPr lang="ru-RU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F7C005C4-9E86-4F03-8305-490015712A01}"/>
              </a:ext>
            </a:extLst>
          </p:cNvPr>
          <p:cNvCxnSpPr>
            <a:cxnSpLocks/>
          </p:cNvCxnSpPr>
          <p:nvPr userDrawn="1"/>
        </p:nvCxnSpPr>
        <p:spPr>
          <a:xfrm>
            <a:off x="1919368" y="6484357"/>
            <a:ext cx="9472532" cy="0"/>
          </a:xfrm>
          <a:prstGeom prst="line">
            <a:avLst/>
          </a:prstGeom>
          <a:ln w="12700">
            <a:solidFill>
              <a:srgbClr val="B020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B2BF578-FDD3-4ED8-B05B-F227C54379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25" y="6278016"/>
            <a:ext cx="1378455" cy="4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28171"/>
      </p:ext>
    </p:extLst>
  </p:cSld>
  <p:clrMapOvr>
    <a:masterClrMapping/>
  </p:clrMapOvr>
  <p:hf hdr="0" ftr="0" dt="0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8" Type="http://schemas.openxmlformats.org/officeDocument/2006/relationships/tags" Target="../tags/tag1.xml"/><Relationship Id="rId9" Type="http://schemas.openxmlformats.org/officeDocument/2006/relationships/tags" Target="../tags/tag2.xml"/><Relationship Id="rId10" Type="http://schemas.openxmlformats.org/officeDocument/2006/relationships/tags" Target="../tags/tag3.xml"/><Relationship Id="rId11" Type="http://schemas.openxmlformats.org/officeDocument/2006/relationships/tags" Target="../tags/tag4.xml"/><Relationship Id="rId12" Type="http://schemas.openxmlformats.org/officeDocument/2006/relationships/tags" Target="../tags/tag5.xml"/><Relationship Id="rId13" Type="http://schemas.openxmlformats.org/officeDocument/2006/relationships/tags" Target="../tags/tag6.xml"/><Relationship Id="rId14" Type="http://schemas.openxmlformats.org/officeDocument/2006/relationships/tags" Target="../tags/tag7.xml"/><Relationship Id="rId15" Type="http://schemas.openxmlformats.org/officeDocument/2006/relationships/tags" Target="../tags/tag8.xml"/><Relationship Id="rId16" Type="http://schemas.openxmlformats.org/officeDocument/2006/relationships/oleObject" Target="../embeddings/oleObject1.bin"/><Relationship Id="rId17" Type="http://schemas.openxmlformats.org/officeDocument/2006/relationships/image" Target="../media/image1.emf"/><Relationship Id="rId18" Type="http://schemas.openxmlformats.org/officeDocument/2006/relationships/oleObject" Target="../embeddings/oleObject2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Объект 7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6" imgW="352" imgH="353" progId="TCLayout.ActiveDocument.1">
                  <p:embed/>
                </p:oleObj>
              </mc:Choice>
              <mc:Fallback>
                <p:oleObj name="Слайд think-cell" r:id="rId16" imgW="352" imgH="353" progId="TCLayout.ActiveDocument.1">
                  <p:embed/>
                  <p:pic>
                    <p:nvPicPr>
                      <p:cNvPr id="8" name="Объект 7" hidden="1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7C582B14-700C-49D4-8D3A-D6EBFC926582}" type="datetime1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01.08.2025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sym typeface="Roboto Light" panose="02000000000000000000" pitchFamily="2" charset="0"/>
              </a:defRPr>
            </a:lvl1pPr>
          </a:lstStyle>
          <a:p>
            <a:fld id="{D9274DF1-373A-4D6A-B0A4-A61611F74593}" type="slidenum">
              <a:rPr lang="ru-RU" smtClean="0">
                <a:solidFill>
                  <a:srgbClr val="271D70">
                    <a:tint val="75000"/>
                  </a:srgbClr>
                </a:solidFill>
              </a:rPr>
              <a:pPr/>
              <a:t>‹#›</a:t>
            </a:fld>
            <a:endParaRPr lang="ru-RU">
              <a:solidFill>
                <a:srgbClr val="271D70">
                  <a:tint val="75000"/>
                </a:srgbClr>
              </a:solidFill>
            </a:endParaRPr>
          </a:p>
        </p:txBody>
      </p:sp>
      <p:sp>
        <p:nvSpPr>
          <p:cNvPr id="10" name="Прямоугольник 9" hidden="1"/>
          <p:cNvSpPr/>
          <p:nvPr>
            <p:custDataLst>
              <p:tags r:id="rId9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1" name="Прямоугольник 10" hidden="1"/>
          <p:cNvSpPr/>
          <p:nvPr>
            <p:custDataLst>
              <p:tags r:id="rId10"/>
            </p:custDataLst>
          </p:nvPr>
        </p:nvSpPr>
        <p:spPr>
          <a:xfrm>
            <a:off x="1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399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3" name="Прямоугольник 12" hidden="1"/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Light" panose="02000000000000000000" pitchFamily="2" charset="0"/>
              <a:ea typeface="Roboto Light" panose="02000000000000000000" pitchFamily="2" charset="0"/>
              <a:sym typeface="Roboto Light" panose="02000000000000000000" pitchFamily="2" charset="0"/>
            </a:endParaRPr>
          </a:p>
        </p:txBody>
      </p:sp>
      <p:sp>
        <p:nvSpPr>
          <p:cNvPr id="12" name="Прямоугольник 11" hidden="1"/>
          <p:cNvSpPr/>
          <p:nvPr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sp>
        <p:nvSpPr>
          <p:cNvPr id="14" name="Прямоугольник 13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endParaRPr lang="ru-RU" sz="4400" dirty="0">
              <a:solidFill>
                <a:srgbClr val="FFFFFF"/>
              </a:solidFill>
              <a:latin typeface="Roboto Thin" panose="02000000000000000000" pitchFamily="2" charset="0"/>
              <a:ea typeface="Roboto Thin" panose="02000000000000000000" pitchFamily="2" charset="0"/>
              <a:sym typeface="Roboto Thin" panose="02000000000000000000" pitchFamily="2" charset="0"/>
            </a:endParaRPr>
          </a:p>
        </p:txBody>
      </p:sp>
      <p:graphicFrame>
        <p:nvGraphicFramePr>
          <p:cNvPr id="15" name="Объект 14" hidden="1">
            <a:extLst>
              <a:ext uri="{FF2B5EF4-FFF2-40B4-BE49-F238E27FC236}">
                <a16:creationId xmlns:a16="http://schemas.microsoft.com/office/drawing/2014/main" id="{4869EB34-683B-4CFC-BE4F-FDD95EB0A0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4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Слайд think-cell" r:id="rId18" imgW="360" imgH="360" progId="TCLayout.ActiveDocument.1">
                  <p:embed/>
                </p:oleObj>
              </mc:Choice>
              <mc:Fallback>
                <p:oleObj name="Слайд think-cell" r:id="rId18" imgW="360" imgH="360" progId="TCLayout.ActiveDocument.1">
                  <p:embed/>
                  <p:pic>
                    <p:nvPicPr>
                      <p:cNvPr id="15" name="Объект 14" hidden="1">
                        <a:extLst>
                          <a:ext uri="{FF2B5EF4-FFF2-40B4-BE49-F238E27FC236}">
                            <a16:creationId xmlns:a16="http://schemas.microsoft.com/office/drawing/2014/main" id="{4869EB34-683B-4CFC-BE4F-FDD95EB0A0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Прямоугольник 15" hidden="1">
            <a:extLst>
              <a:ext uri="{FF2B5EF4-FFF2-40B4-BE49-F238E27FC236}">
                <a16:creationId xmlns:a16="http://schemas.microsoft.com/office/drawing/2014/main" id="{2700E5A1-5959-4167-9A85-FB67356E8B80}"/>
              </a:ext>
            </a:extLst>
          </p:cNvPr>
          <p:cNvSpPr/>
          <p:nvPr userDrawn="1">
            <p:custDataLst>
              <p:tags r:id="rId1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ru-RU" sz="4400" dirty="0">
              <a:solidFill>
                <a:srgbClr val="FFFFFF"/>
              </a:solidFill>
              <a:latin typeface="Calibri Light" panose="020F0302020204030204" pitchFamily="34" charset="0"/>
              <a:sym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47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67" r:id="rId5"/>
    <p:sldLayoutId id="2147483668" r:id="rId6"/>
  </p:sldLayoutIdLst>
  <p:hf hdr="0" ftr="0" dt="0"/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j-cs"/>
          <a:sym typeface="Roboto Light" panose="02000000000000000000" pitchFamily="2" charset="0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Roboto Light" panose="02000000000000000000" pitchFamily="2" charset="0"/>
          <a:ea typeface="Roboto Light" panose="02000000000000000000" pitchFamily="2" charset="0"/>
          <a:cs typeface="+mn-cs"/>
          <a:sym typeface="Roboto Light" panose="02000000000000000000" pitchFamily="2" charset="0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2">
            <a:extLst>
              <a:ext uri="{FF2B5EF4-FFF2-40B4-BE49-F238E27FC236}">
                <a16:creationId xmlns:a16="http://schemas.microsoft.com/office/drawing/2014/main" id="{C9347F1D-F75B-41B1-BE52-F181FA0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374" y="291579"/>
            <a:ext cx="9877426" cy="162500"/>
          </a:xfrm>
        </p:spPr>
        <p:txBody>
          <a:bodyPr vert="horz" lIns="0" tIns="0" rIns="0" bIns="0" rtlCol="0" anchor="t">
            <a:noAutofit/>
          </a:bodyPr>
          <a:lstStyle/>
          <a:p>
            <a:pPr lvl="0">
              <a:defRPr/>
            </a:pPr>
            <a:r>
              <a:rPr lang="ru-RU" sz="1400" b="1" cap="all" dirty="0">
                <a:solidFill>
                  <a:srgbClr val="33333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Динамика Числа занятых должностей (врачи) в регионе </a:t>
            </a:r>
            <a:r>
              <a:rPr lang="en-US" sz="1400" b="1" cap="all" dirty="0" err="1">
                <a:solidFill>
                  <a:srgbClr val="333333"/>
                </a:solidFill>
                <a:highlight>
                  <a:srgbClr val="C0C0C0"/>
                </a:highlight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rPr>
              <a:t>67</a:t>
            </a:r>
            <a:endParaRPr lang="ru-RU" sz="1050" cap="all" dirty="0">
              <a:solidFill>
                <a:srgbClr val="333333"/>
              </a:solidFill>
              <a:highlight>
                <a:srgbClr val="C0C0C0"/>
              </a:highlight>
              <a:latin typeface="Arial" panose="020B0604020202020204" pitchFamily="34" charset="0"/>
              <a:ea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4312FAA-7076-45FA-9E97-E9C741A5942E}"/>
              </a:ext>
            </a:extLst>
          </p:cNvPr>
          <p:cNvSpPr/>
          <p:nvPr/>
        </p:nvSpPr>
        <p:spPr>
          <a:xfrm>
            <a:off x="7594006" y="1092379"/>
            <a:ext cx="3733203" cy="814293"/>
          </a:xfrm>
          <a:prstGeom prst="roundRect">
            <a:avLst/>
          </a:prstGeom>
          <a:solidFill>
            <a:srgbClr val="B02121">
              <a:alpha val="5000"/>
            </a:srgbClr>
          </a:solidFill>
          <a:ln>
            <a:solidFill>
              <a:srgbClr val="B0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84516E5F-59F8-42EF-AA9B-AEF61A75F408}"/>
              </a:ext>
            </a:extLst>
          </p:cNvPr>
          <p:cNvSpPr/>
          <p:nvPr/>
        </p:nvSpPr>
        <p:spPr>
          <a:xfrm>
            <a:off x="7594006" y="2129127"/>
            <a:ext cx="3733203" cy="814293"/>
          </a:xfrm>
          <a:prstGeom prst="roundRect">
            <a:avLst/>
          </a:prstGeom>
          <a:solidFill>
            <a:schemeClr val="bg2">
              <a:alpha val="1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F7E4BF94-047E-499F-89CD-263CDB240AB1}"/>
              </a:ext>
            </a:extLst>
          </p:cNvPr>
          <p:cNvSpPr/>
          <p:nvPr/>
        </p:nvSpPr>
        <p:spPr>
          <a:xfrm>
            <a:off x="9513199" y="2473795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1CA188-1902-4F8A-8EC8-3FADB14D66CD}"/>
              </a:ext>
            </a:extLst>
          </p:cNvPr>
          <p:cNvSpPr txBox="1"/>
          <p:nvPr/>
        </p:nvSpPr>
        <p:spPr>
          <a:xfrm>
            <a:off x="7769916" y="1174942"/>
            <a:ext cx="1640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Детские поликлиники</a:t>
            </a:r>
          </a:p>
        </p:txBody>
      </p:sp>
      <p:sp>
        <p:nvSpPr>
          <p:cNvPr id="10" name="Рисунок 38" descr="Шевроны со сплошной заливкой">
            <a:extLst>
              <a:ext uri="{FF2B5EF4-FFF2-40B4-BE49-F238E27FC236}">
                <a16:creationId xmlns:a16="http://schemas.microsoft.com/office/drawing/2014/main" id="{B8F944DA-D2E2-48D5-B226-A9A2833AD528}"/>
              </a:ext>
            </a:extLst>
          </p:cNvPr>
          <p:cNvSpPr/>
          <p:nvPr/>
        </p:nvSpPr>
        <p:spPr>
          <a:xfrm>
            <a:off x="9498765" y="1398486"/>
            <a:ext cx="159543" cy="205144"/>
          </a:xfrm>
          <a:custGeom>
            <a:avLst/>
            <a:gdLst>
              <a:gd name="connsiteX0" fmla="*/ 119063 w 319087"/>
              <a:gd name="connsiteY0" fmla="*/ 0 h 533400"/>
              <a:gd name="connsiteX1" fmla="*/ 0 w 319087"/>
              <a:gd name="connsiteY1" fmla="*/ 0 h 533400"/>
              <a:gd name="connsiteX2" fmla="*/ 200025 w 319087"/>
              <a:gd name="connsiteY2" fmla="*/ 266700 h 533400"/>
              <a:gd name="connsiteX3" fmla="*/ 0 w 319087"/>
              <a:gd name="connsiteY3" fmla="*/ 533400 h 533400"/>
              <a:gd name="connsiteX4" fmla="*/ 119063 w 319087"/>
              <a:gd name="connsiteY4" fmla="*/ 533400 h 533400"/>
              <a:gd name="connsiteX5" fmla="*/ 319088 w 319087"/>
              <a:gd name="connsiteY5" fmla="*/ 266700 h 533400"/>
              <a:gd name="connsiteX6" fmla="*/ 119063 w 319087"/>
              <a:gd name="connsiteY6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087" h="533400">
                <a:moveTo>
                  <a:pt x="119063" y="0"/>
                </a:moveTo>
                <a:lnTo>
                  <a:pt x="0" y="0"/>
                </a:lnTo>
                <a:lnTo>
                  <a:pt x="200025" y="266700"/>
                </a:lnTo>
                <a:lnTo>
                  <a:pt x="0" y="533400"/>
                </a:lnTo>
                <a:lnTo>
                  <a:pt x="119063" y="533400"/>
                </a:lnTo>
                <a:lnTo>
                  <a:pt x="319088" y="266700"/>
                </a:lnTo>
                <a:lnTo>
                  <a:pt x="119063" y="0"/>
                </a:lnTo>
                <a:close/>
              </a:path>
            </a:pathLst>
          </a:custGeom>
          <a:solidFill>
            <a:srgbClr val="B0212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ru-RU" dirty="0">
              <a:solidFill>
                <a:srgbClr val="ED7D3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27F82-EFFD-48D9-A2B6-64209DB62E1F}"/>
              </a:ext>
            </a:extLst>
          </p:cNvPr>
          <p:cNvSpPr txBox="1"/>
          <p:nvPr/>
        </p:nvSpPr>
        <p:spPr>
          <a:xfrm>
            <a:off x="9543058" y="2290494"/>
            <a:ext cx="186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E63521-3959-4D6F-8F38-D907F08E3EF6}"/>
              </a:ext>
            </a:extLst>
          </p:cNvPr>
          <p:cNvSpPr txBox="1"/>
          <p:nvPr/>
        </p:nvSpPr>
        <p:spPr>
          <a:xfrm>
            <a:off x="9630970" y="1232037"/>
            <a:ext cx="1640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000" b="1" i="0" u="none" strike="noStrike" cap="none" spc="0" normalizeH="0" baseline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Montserrat"/>
              </a:defRPr>
            </a:lvl1pPr>
          </a:lstStyle>
          <a:p>
            <a:pPr algn="ctr"/>
            <a:r>
              <a:rPr lang="en-US" sz="2800" dirty="0">
                <a:solidFill>
                  <a:srgbClr val="B02121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88762-26B2-4F11-B197-6BAC71CA6F84}"/>
              </a:ext>
            </a:extLst>
          </p:cNvPr>
          <p:cNvSpPr txBox="1"/>
          <p:nvPr/>
        </p:nvSpPr>
        <p:spPr>
          <a:xfrm>
            <a:off x="7777589" y="2367438"/>
            <a:ext cx="1640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Поликлиники</a:t>
            </a:r>
          </a:p>
        </p:txBody>
      </p:sp>
      <p:graphicFrame>
        <p:nvGraphicFramePr>
          <p:cNvPr id="14" name="Таблица 13">
            <a:extLst>
              <a:ext uri="{FF2B5EF4-FFF2-40B4-BE49-F238E27FC236}">
                <a16:creationId xmlns:a16="http://schemas.microsoft.com/office/drawing/2014/main" id="{557177D1-3A2D-421E-991E-DFE513727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51723"/>
              </p:ext>
            </p:extLst>
          </p:nvPr>
        </p:nvGraphicFramePr>
        <p:xfrm>
          <a:off x="1019508" y="4770915"/>
          <a:ext cx="11018602" cy="15572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68838">
                  <a:extLst>
                    <a:ext uri="{9D8B030D-6E8A-4147-A177-3AD203B41FA5}">
                      <a16:colId xmlns:a16="http://schemas.microsoft.com/office/drawing/2014/main" val="2136103591"/>
                    </a:ext>
                  </a:extLst>
                </a:gridCol>
                <a:gridCol w="969268">
                  <a:extLst>
                    <a:ext uri="{9D8B030D-6E8A-4147-A177-3AD203B41FA5}">
                      <a16:colId xmlns:a16="http://schemas.microsoft.com/office/drawing/2014/main" val="1320333608"/>
                    </a:ext>
                  </a:extLst>
                </a:gridCol>
                <a:gridCol w="1100182">
                  <a:extLst>
                    <a:ext uri="{9D8B030D-6E8A-4147-A177-3AD203B41FA5}">
                      <a16:colId xmlns:a16="http://schemas.microsoft.com/office/drawing/2014/main" val="2285655359"/>
                    </a:ext>
                  </a:extLst>
                </a:gridCol>
                <a:gridCol w="1082351">
                  <a:extLst>
                    <a:ext uri="{9D8B030D-6E8A-4147-A177-3AD203B41FA5}">
                      <a16:colId xmlns:a16="http://schemas.microsoft.com/office/drawing/2014/main" val="978395404"/>
                    </a:ext>
                  </a:extLst>
                </a:gridCol>
                <a:gridCol w="1166326">
                  <a:extLst>
                    <a:ext uri="{9D8B030D-6E8A-4147-A177-3AD203B41FA5}">
                      <a16:colId xmlns:a16="http://schemas.microsoft.com/office/drawing/2014/main" val="491691263"/>
                    </a:ext>
                  </a:extLst>
                </a:gridCol>
                <a:gridCol w="1187323">
                  <a:extLst>
                    <a:ext uri="{9D8B030D-6E8A-4147-A177-3AD203B41FA5}">
                      <a16:colId xmlns:a16="http://schemas.microsoft.com/office/drawing/2014/main" val="4217988657"/>
                    </a:ext>
                  </a:extLst>
                </a:gridCol>
                <a:gridCol w="1044314">
                  <a:extLst>
                    <a:ext uri="{9D8B030D-6E8A-4147-A177-3AD203B41FA5}">
                      <a16:colId xmlns:a16="http://schemas.microsoft.com/office/drawing/2014/main" val="23919296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всех организаций в субъекте,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endParaRPr lang="ru-RU" sz="16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2148132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Число должностей врачей, </a:t>
                      </a:r>
                      <a:r>
                        <a:rPr lang="ru-RU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050" b="1" dirty="0">
                          <a:solidFill>
                            <a:schemeClr val="tx2">
                              <a:lumMod val="75000"/>
                            </a:schemeClr>
                          </a:solidFill>
                          <a:highlight>
                            <a:srgbClr val="ACA8C4"/>
                          </a:highlight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               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100.0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562579"/>
                  </a:ext>
                </a:extLst>
              </a:tr>
              <a:tr h="566622">
                <a:tc>
                  <a:txBody>
                    <a:bodyPr/>
                    <a:lstStyle/>
                    <a:p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Число должностей среднего медперсонала, </a:t>
                      </a:r>
                      <a:r>
                        <a:rPr lang="ru-RU" sz="16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ед</a:t>
                      </a:r>
                      <a:r>
                        <a:rPr lang="ru-RU" sz="16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занятых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050" b="1" dirty="0">
                        <a:highlight>
                          <a:srgbClr val="ACA8C4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200.0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8016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600" dirty="0">
                        <a:solidFill>
                          <a:srgbClr val="C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21815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75172DF-9D2E-4B2E-AB1E-FB9C3C4EFA0D}"/>
              </a:ext>
            </a:extLst>
          </p:cNvPr>
          <p:cNvSpPr txBox="1"/>
          <p:nvPr/>
        </p:nvSpPr>
        <p:spPr>
          <a:xfrm>
            <a:off x="1241534" y="3329728"/>
            <a:ext cx="101623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Ранговые места региона </a:t>
            </a:r>
            <a:r>
              <a:rPr lang="en-US" b="1" dirty="0" err="1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67</a:t>
            </a:r>
            <a:r>
              <a:rPr lang="en-US" b="1" dirty="0">
                <a:solidFill>
                  <a:schemeClr val="bg2"/>
                </a:solidFill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по уровню основных показателей </a:t>
            </a:r>
          </a:p>
          <a:p>
            <a:pPr lvl="0" algn="ctr">
              <a:defRPr/>
            </a:pP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(сумма амбулаторий, поликлиник и детских поликлиник) в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en-US" b="1" dirty="0" err="1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r>
              <a:rPr lang="ru-RU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годах</a:t>
            </a:r>
            <a:endParaRPr kumimoji="0" lang="ru-RU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8F6383-6C00-44FD-BED2-649AE3964CA5}"/>
              </a:ext>
            </a:extLst>
          </p:cNvPr>
          <p:cNvSpPr txBox="1"/>
          <p:nvPr/>
        </p:nvSpPr>
        <p:spPr>
          <a:xfrm>
            <a:off x="5437414" y="4193662"/>
            <a:ext cx="17078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2024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E54BA6-31BC-4456-B72C-62FC724B0C7D}"/>
              </a:ext>
            </a:extLst>
          </p:cNvPr>
          <p:cNvSpPr txBox="1"/>
          <p:nvPr/>
        </p:nvSpPr>
        <p:spPr>
          <a:xfrm>
            <a:off x="9124833" y="4233375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2025</a:t>
            </a: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год</a:t>
            </a: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2BF53489-2087-4596-AA7B-A2F44566841B}"/>
              </a:ext>
            </a:extLst>
          </p:cNvPr>
          <p:cNvCxnSpPr>
            <a:cxnSpLocks/>
          </p:cNvCxnSpPr>
          <p:nvPr/>
        </p:nvCxnSpPr>
        <p:spPr>
          <a:xfrm>
            <a:off x="7769916" y="4948657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361274AD-3E05-4DAB-8E7B-86ADD28C51A4}"/>
              </a:ext>
            </a:extLst>
          </p:cNvPr>
          <p:cNvCxnSpPr>
            <a:cxnSpLocks/>
          </p:cNvCxnSpPr>
          <p:nvPr/>
        </p:nvCxnSpPr>
        <p:spPr>
          <a:xfrm>
            <a:off x="7769916" y="5429420"/>
            <a:ext cx="727987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C52661FE-95AE-4529-AB53-4EC040AA7926}"/>
              </a:ext>
            </a:extLst>
          </p:cNvPr>
          <p:cNvCxnSpPr>
            <a:cxnSpLocks/>
          </p:cNvCxnSpPr>
          <p:nvPr/>
        </p:nvCxnSpPr>
        <p:spPr>
          <a:xfrm>
            <a:off x="7777589" y="5862619"/>
            <a:ext cx="720314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0AB9DF9A-50D4-4999-A3F2-98ADF58388D1}"/>
              </a:ext>
            </a:extLst>
          </p:cNvPr>
          <p:cNvCxnSpPr>
            <a:cxnSpLocks/>
          </p:cNvCxnSpPr>
          <p:nvPr/>
        </p:nvCxnSpPr>
        <p:spPr>
          <a:xfrm flipH="1">
            <a:off x="367323" y="3122424"/>
            <a:ext cx="11457355" cy="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Диаграмма 24">
            <a:extLst>
              <a:ext uri="{FF2B5EF4-FFF2-40B4-BE49-F238E27FC236}">
                <a16:creationId xmlns:a16="http://schemas.microsoft.com/office/drawing/2014/main" id="{FBD25734-220B-443E-BBC6-305097AF23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654615"/>
              </p:ext>
            </p:extLst>
          </p:nvPr>
        </p:nvGraphicFramePr>
        <p:xfrm>
          <a:off x="316125" y="650690"/>
          <a:ext cx="7222159" cy="24259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F834B71-1FBD-4274-8CD5-E908B1C2DFC2}"/>
              </a:ext>
            </a:extLst>
          </p:cNvPr>
          <p:cNvSpPr txBox="1"/>
          <p:nvPr/>
        </p:nvSpPr>
        <p:spPr>
          <a:xfrm>
            <a:off x="5596978" y="4510374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58D8C3-8008-4B87-8C5C-65334DABAB52}"/>
              </a:ext>
            </a:extLst>
          </p:cNvPr>
          <p:cNvSpPr txBox="1"/>
          <p:nvPr/>
        </p:nvSpPr>
        <p:spPr>
          <a:xfrm>
            <a:off x="6459738" y="4496103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E276D2-5D66-4BD5-A8C9-C77484EE3539}"/>
              </a:ext>
            </a:extLst>
          </p:cNvPr>
          <p:cNvSpPr txBox="1"/>
          <p:nvPr/>
        </p:nvSpPr>
        <p:spPr>
          <a:xfrm>
            <a:off x="9068901" y="453001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Значение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25AE60-D1F3-4FB4-B6A6-3B477055BBF8}"/>
              </a:ext>
            </a:extLst>
          </p:cNvPr>
          <p:cNvSpPr txBox="1"/>
          <p:nvPr/>
        </p:nvSpPr>
        <p:spPr>
          <a:xfrm>
            <a:off x="10105033" y="4505238"/>
            <a:ext cx="78341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/>
              <a:t>Ранг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B22A9E-6004-4133-AD97-EEC27112F5EA}"/>
              </a:ext>
            </a:extLst>
          </p:cNvPr>
          <p:cNvSpPr txBox="1"/>
          <p:nvPr/>
        </p:nvSpPr>
        <p:spPr>
          <a:xfrm>
            <a:off x="8497903" y="702859"/>
            <a:ext cx="210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2022 год</a:t>
            </a:r>
          </a:p>
        </p:txBody>
      </p:sp>
    </p:spTree>
    <p:extLst>
      <p:ext uri="{BB962C8B-B14F-4D97-AF65-F5344CB8AC3E}">
        <p14:creationId xmlns:p14="http://schemas.microsoft.com/office/powerpoint/2010/main" val="1022169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Cpacc_AxR.ULF.wpB7k3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thHeTdZAjkKcM8j0Ogu_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mkRns8h4WEjw.Gj5X1o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p32VtfVnoj08g50y_y7M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565rNLTK0M_a2jrSyeEJ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rqnAdU14K7W5HnD64v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ЦНИИОИЗ_08.10">
  <a:themeElements>
    <a:clrScheme name="Национальные проекты 2020">
      <a:dk1>
        <a:srgbClr val="271D70"/>
      </a:dk1>
      <a:lt1>
        <a:srgbClr val="FFFFFF"/>
      </a:lt1>
      <a:dk2>
        <a:srgbClr val="FFFFFF"/>
      </a:dk2>
      <a:lt2>
        <a:srgbClr val="084F91"/>
      </a:lt2>
      <a:accent1>
        <a:srgbClr val="5C9DD4"/>
      </a:accent1>
      <a:accent2>
        <a:srgbClr val="DA124A"/>
      </a:accent2>
      <a:accent3>
        <a:srgbClr val="F4B05E"/>
      </a:accent3>
      <a:accent4>
        <a:srgbClr val="F79AB4"/>
      </a:accent4>
      <a:accent5>
        <a:srgbClr val="91A875"/>
      </a:accent5>
      <a:accent6>
        <a:srgbClr val="746E9D"/>
      </a:accent6>
      <a:hlink>
        <a:srgbClr val="084F91"/>
      </a:hlink>
      <a:folHlink>
        <a:srgbClr val="5C9DD4"/>
      </a:folHlink>
    </a:clrScheme>
    <a:fontScheme name="Другая 4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ЦНИИОИЗ_08.10" id="{B4410E6F-0201-40DB-83DD-39E4DCC14274}" vid="{B017E3B0-542A-484C-9A55-CCF98E2B4CC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9115</TotalTime>
  <Words>138</Words>
  <Application>Microsoft Office PowerPoint</Application>
  <PresentationFormat>Широкоэкранный</PresentationFormat>
  <Paragraphs>32</Paragraphs>
  <Slides>1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11" baseType="lpstr">
      <vt:lpstr>Arial</vt:lpstr>
      <vt:lpstr>Calibri</vt:lpstr>
      <vt:lpstr>Calibri Light</vt:lpstr>
      <vt:lpstr>Montserrat regular</vt:lpstr>
      <vt:lpstr>Roboto</vt:lpstr>
      <vt:lpstr>Roboto Light</vt:lpstr>
      <vt:lpstr>Roboto Medium</vt:lpstr>
      <vt:lpstr>Roboto Thin</vt:lpstr>
      <vt:lpstr>ЦНИИОИЗ_08.10</vt:lpstr>
      <vt:lpstr>Слайд think-cell</vt:lpstr>
      <vt:lpstr>Динамика Числа занятых должностей (врачи) в регионе reporting_region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ОбщИЙ КОЭФФИЦИЕНТ смертностИ населения В Липецкой области И ДОЛЯ УМЕРШИХ НА ДОМУ И В ДРУГОМ МЕСТЕ</dc:title>
  <dc:creator>Соломатников Иван Алексеевич</dc:creator>
  <cp:lastModifiedBy>Zigfrid</cp:lastModifiedBy>
  <cp:revision>326</cp:revision>
  <cp:lastPrinted>2023-09-25T13:18:27Z</cp:lastPrinted>
  <dcterms:created xsi:type="dcterms:W3CDTF">2023-06-08T18:58:01Z</dcterms:created>
  <dcterms:modified xsi:type="dcterms:W3CDTF">2025-08-01T22:53:15Z</dcterms:modified>
</cp:coreProperties>
</file>