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Montserrat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7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y0ZLJAQnsN+bZ+tI2Loz3DVZ4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72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MontserratLight-bold.fntdata"/><Relationship Id="rId16" Type="http://schemas.openxmlformats.org/officeDocument/2006/relationships/font" Target="fonts/Montserrat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Ligh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a8e013a9c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a8e013a9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1a8e013a9c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a8e013a9c5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a8e013a9c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a8e013a9c5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ceholder-Image">
  <p:cSld name="Placeholder-Imag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234" l="0" r="0" t="723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21" name="Google Shape;21;p1"/>
          <p:cNvSpPr/>
          <p:nvPr/>
        </p:nvSpPr>
        <p:spPr>
          <a:xfrm>
            <a:off x="1588" y="0"/>
            <a:ext cx="12188825" cy="6858000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049320" y="2454502"/>
            <a:ext cx="809336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0E0E0E"/>
                </a:solidFill>
                <a:latin typeface="Montserrat"/>
                <a:ea typeface="Montserrat"/>
                <a:cs typeface="Montserrat"/>
                <a:sym typeface="Montserrat"/>
              </a:rPr>
              <a:t>DIGITAL</a:t>
            </a:r>
            <a:br>
              <a:rPr b="0" i="0" lang="en-US" sz="4800" u="none" cap="none" strike="noStrike">
                <a:solidFill>
                  <a:srgbClr val="0E0E0E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4800" u="none" cap="none" strike="noStrike">
                <a:solidFill>
                  <a:srgbClr val="0E0E0E"/>
                </a:solidFill>
                <a:latin typeface="Montserrat"/>
                <a:ea typeface="Montserrat"/>
                <a:cs typeface="Montserrat"/>
                <a:sym typeface="Montserrat"/>
              </a:rPr>
              <a:t>CAMPAIGN</a:t>
            </a:r>
            <a:br>
              <a:rPr b="0" i="0" lang="en-US" sz="4800" u="none" cap="none" strike="noStrike">
                <a:solidFill>
                  <a:srgbClr val="0E0E0E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4800" u="none" cap="none" strike="noStrike">
                <a:solidFill>
                  <a:srgbClr val="0E0E0E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/>
          </a:p>
        </p:txBody>
      </p:sp>
      <p:sp>
        <p:nvSpPr>
          <p:cNvPr id="23" name="Google Shape;23;p1"/>
          <p:cNvSpPr txBox="1"/>
          <p:nvPr/>
        </p:nvSpPr>
        <p:spPr>
          <a:xfrm>
            <a:off x="6973330" y="5062521"/>
            <a:ext cx="4962796" cy="1531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Dzheparov Daniil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Erokhina Vladislava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Lashkevich Elizaveta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Okhapkina Arina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/>
          <p:nvPr/>
        </p:nvSpPr>
        <p:spPr>
          <a:xfrm>
            <a:off x="1484782" y="2294266"/>
            <a:ext cx="3303229" cy="330408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4433367" y="2260641"/>
            <a:ext cx="3303229" cy="3304088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7307986" y="2286926"/>
            <a:ext cx="3303229" cy="3304088"/>
          </a:xfrm>
          <a:prstGeom prst="ellipse">
            <a:avLst/>
          </a:prstGeom>
          <a:solidFill>
            <a:srgbClr val="548135">
              <a:alpha val="80000"/>
            </a:srgbClr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 txBox="1"/>
          <p:nvPr/>
        </p:nvSpPr>
        <p:spPr>
          <a:xfrm>
            <a:off x="2491873" y="695003"/>
            <a:ext cx="7222747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COMMUNICATION CAMPAIGN KPIs</a:t>
            </a:r>
            <a:endParaRPr b="0" i="0" sz="4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2434699" y="1309793"/>
            <a:ext cx="7329172" cy="423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GROUP</a:t>
            </a:r>
            <a:endParaRPr/>
          </a:p>
        </p:txBody>
      </p:sp>
      <p:sp>
        <p:nvSpPr>
          <p:cNvPr id="33" name="Google Shape;33;p2"/>
          <p:cNvSpPr txBox="1"/>
          <p:nvPr/>
        </p:nvSpPr>
        <p:spPr>
          <a:xfrm>
            <a:off x="1860277" y="3737308"/>
            <a:ext cx="2737997" cy="1295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 rate: 41.18%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rate: 3.18%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open rate: 7.71%</a:t>
            </a:r>
            <a:endParaRPr/>
          </a:p>
        </p:txBody>
      </p:sp>
      <p:sp>
        <p:nvSpPr>
          <p:cNvPr id="34" name="Google Shape;34;p2"/>
          <p:cNvSpPr txBox="1"/>
          <p:nvPr/>
        </p:nvSpPr>
        <p:spPr>
          <a:xfrm>
            <a:off x="2173406" y="2908930"/>
            <a:ext cx="18966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channels</a:t>
            </a:r>
            <a:endParaRPr/>
          </a:p>
        </p:txBody>
      </p:sp>
      <p:sp>
        <p:nvSpPr>
          <p:cNvPr id="35" name="Google Shape;35;p2"/>
          <p:cNvSpPr txBox="1"/>
          <p:nvPr/>
        </p:nvSpPr>
        <p:spPr>
          <a:xfrm>
            <a:off x="5536177" y="2875151"/>
            <a:ext cx="106631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E-mail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 txBox="1"/>
          <p:nvPr/>
        </p:nvSpPr>
        <p:spPr>
          <a:xfrm>
            <a:off x="8484762" y="2875151"/>
            <a:ext cx="10435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Popup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2791121" y="3338698"/>
            <a:ext cx="473935" cy="397227"/>
          </a:xfrm>
          <a:custGeom>
            <a:rect b="b" l="l" r="r" t="t"/>
            <a:pathLst>
              <a:path extrusionOk="0" h="21600" w="2160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ctr" bIns="19025" lIns="19025" spcFirstLastPara="1" rIns="19025" wrap="square" tIns="19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8804658" y="3223107"/>
            <a:ext cx="403761" cy="478489"/>
          </a:xfrm>
          <a:custGeom>
            <a:rect b="b" l="l" r="r" t="t"/>
            <a:pathLst>
              <a:path extrusionOk="0" h="21600" w="21600">
                <a:moveTo>
                  <a:pt x="15660" y="8839"/>
                </a:moveTo>
                <a:cubicBezTo>
                  <a:pt x="15958" y="8839"/>
                  <a:pt x="16200" y="8619"/>
                  <a:pt x="16200" y="8348"/>
                </a:cubicBezTo>
                <a:lnTo>
                  <a:pt x="16200" y="6386"/>
                </a:lnTo>
                <a:cubicBezTo>
                  <a:pt x="16200" y="6115"/>
                  <a:pt x="15958" y="5896"/>
                  <a:pt x="15660" y="5896"/>
                </a:cubicBezTo>
                <a:cubicBezTo>
                  <a:pt x="15362" y="5896"/>
                  <a:pt x="15120" y="6115"/>
                  <a:pt x="15120" y="6386"/>
                </a:cubicBezTo>
                <a:lnTo>
                  <a:pt x="15120" y="8348"/>
                </a:lnTo>
                <a:cubicBezTo>
                  <a:pt x="15120" y="8619"/>
                  <a:pt x="15362" y="8839"/>
                  <a:pt x="15660" y="8839"/>
                </a:cubicBezTo>
                <a:moveTo>
                  <a:pt x="20520" y="17666"/>
                </a:moveTo>
                <a:lnTo>
                  <a:pt x="13048" y="17666"/>
                </a:lnTo>
                <a:cubicBezTo>
                  <a:pt x="12910" y="16942"/>
                  <a:pt x="12848" y="16231"/>
                  <a:pt x="12830" y="15570"/>
                </a:cubicBezTo>
                <a:cubicBezTo>
                  <a:pt x="16149" y="15233"/>
                  <a:pt x="18453" y="14207"/>
                  <a:pt x="18568" y="14155"/>
                </a:cubicBezTo>
                <a:lnTo>
                  <a:pt x="18085" y="13278"/>
                </a:lnTo>
                <a:cubicBezTo>
                  <a:pt x="18059" y="13289"/>
                  <a:pt x="15906" y="14245"/>
                  <a:pt x="12837" y="14581"/>
                </a:cubicBezTo>
                <a:cubicBezTo>
                  <a:pt x="12896" y="13028"/>
                  <a:pt x="13167" y="11927"/>
                  <a:pt x="13173" y="11902"/>
                </a:cubicBezTo>
                <a:lnTo>
                  <a:pt x="13325" y="11301"/>
                </a:lnTo>
                <a:lnTo>
                  <a:pt x="9308" y="11301"/>
                </a:lnTo>
                <a:cubicBezTo>
                  <a:pt x="9741" y="8291"/>
                  <a:pt x="10857" y="5772"/>
                  <a:pt x="11921" y="3934"/>
                </a:cubicBezTo>
                <a:lnTo>
                  <a:pt x="20520" y="3934"/>
                </a:lnTo>
                <a:cubicBezTo>
                  <a:pt x="20520" y="3934"/>
                  <a:pt x="20520" y="17666"/>
                  <a:pt x="20520" y="17666"/>
                </a:cubicBezTo>
                <a:close/>
                <a:moveTo>
                  <a:pt x="10766" y="15678"/>
                </a:moveTo>
                <a:cubicBezTo>
                  <a:pt x="11096" y="15678"/>
                  <a:pt x="11418" y="15668"/>
                  <a:pt x="11734" y="15653"/>
                </a:cubicBezTo>
                <a:cubicBezTo>
                  <a:pt x="11753" y="16291"/>
                  <a:pt x="11808" y="16967"/>
                  <a:pt x="11933" y="17666"/>
                </a:cubicBezTo>
                <a:lnTo>
                  <a:pt x="1080" y="17666"/>
                </a:lnTo>
                <a:lnTo>
                  <a:pt x="1080" y="3934"/>
                </a:lnTo>
                <a:lnTo>
                  <a:pt x="10689" y="3934"/>
                </a:lnTo>
                <a:cubicBezTo>
                  <a:pt x="9598" y="5921"/>
                  <a:pt x="8520" y="8577"/>
                  <a:pt x="8164" y="11742"/>
                </a:cubicBezTo>
                <a:lnTo>
                  <a:pt x="8103" y="12282"/>
                </a:lnTo>
                <a:lnTo>
                  <a:pt x="11993" y="12282"/>
                </a:lnTo>
                <a:cubicBezTo>
                  <a:pt x="11893" y="12823"/>
                  <a:pt x="11771" y="13665"/>
                  <a:pt x="11736" y="14669"/>
                </a:cubicBezTo>
                <a:cubicBezTo>
                  <a:pt x="11418" y="14686"/>
                  <a:pt x="11097" y="14697"/>
                  <a:pt x="10766" y="14697"/>
                </a:cubicBezTo>
                <a:cubicBezTo>
                  <a:pt x="6636" y="14697"/>
                  <a:pt x="3478" y="13292"/>
                  <a:pt x="3447" y="13278"/>
                </a:cubicBezTo>
                <a:lnTo>
                  <a:pt x="2965" y="14155"/>
                </a:lnTo>
                <a:cubicBezTo>
                  <a:pt x="3102" y="14218"/>
                  <a:pt x="6369" y="15678"/>
                  <a:pt x="10766" y="15678"/>
                </a:cubicBezTo>
                <a:moveTo>
                  <a:pt x="20520" y="2954"/>
                </a:moveTo>
                <a:lnTo>
                  <a:pt x="12519" y="2954"/>
                </a:lnTo>
                <a:cubicBezTo>
                  <a:pt x="13470" y="1490"/>
                  <a:pt x="14254" y="661"/>
                  <a:pt x="14273" y="641"/>
                </a:cubicBezTo>
                <a:lnTo>
                  <a:pt x="13456" y="0"/>
                </a:lnTo>
                <a:cubicBezTo>
                  <a:pt x="13366" y="95"/>
                  <a:pt x="12371" y="1151"/>
                  <a:pt x="11260" y="2954"/>
                </a:cubicBezTo>
                <a:lnTo>
                  <a:pt x="1080" y="2954"/>
                </a:lnTo>
                <a:cubicBezTo>
                  <a:pt x="483" y="2954"/>
                  <a:pt x="0" y="3393"/>
                  <a:pt x="0" y="3934"/>
                </a:cubicBezTo>
                <a:lnTo>
                  <a:pt x="0" y="17666"/>
                </a:lnTo>
                <a:cubicBezTo>
                  <a:pt x="0" y="18207"/>
                  <a:pt x="483" y="18646"/>
                  <a:pt x="1080" y="18646"/>
                </a:cubicBezTo>
                <a:lnTo>
                  <a:pt x="12155" y="18646"/>
                </a:lnTo>
                <a:cubicBezTo>
                  <a:pt x="12423" y="19645"/>
                  <a:pt x="12834" y="20653"/>
                  <a:pt x="13465" y="21600"/>
                </a:cubicBezTo>
                <a:lnTo>
                  <a:pt x="14389" y="21092"/>
                </a:lnTo>
                <a:cubicBezTo>
                  <a:pt x="13874" y="20318"/>
                  <a:pt x="13522" y="19485"/>
                  <a:pt x="13281" y="18646"/>
                </a:cubicBezTo>
                <a:lnTo>
                  <a:pt x="20520" y="18646"/>
                </a:lnTo>
                <a:cubicBezTo>
                  <a:pt x="21116" y="18646"/>
                  <a:pt x="21600" y="18207"/>
                  <a:pt x="21600" y="17666"/>
                </a:cubicBezTo>
                <a:lnTo>
                  <a:pt x="21600" y="3934"/>
                </a:lnTo>
                <a:cubicBezTo>
                  <a:pt x="21600" y="3393"/>
                  <a:pt x="21116" y="2954"/>
                  <a:pt x="20520" y="2954"/>
                </a:cubicBezTo>
                <a:moveTo>
                  <a:pt x="5940" y="8839"/>
                </a:moveTo>
                <a:cubicBezTo>
                  <a:pt x="6238" y="8839"/>
                  <a:pt x="6480" y="8619"/>
                  <a:pt x="6480" y="8348"/>
                </a:cubicBezTo>
                <a:lnTo>
                  <a:pt x="6480" y="6386"/>
                </a:lnTo>
                <a:cubicBezTo>
                  <a:pt x="6480" y="6115"/>
                  <a:pt x="6238" y="5896"/>
                  <a:pt x="5940" y="5896"/>
                </a:cubicBezTo>
                <a:cubicBezTo>
                  <a:pt x="5642" y="5896"/>
                  <a:pt x="5400" y="6115"/>
                  <a:pt x="5400" y="6386"/>
                </a:cubicBezTo>
                <a:lnTo>
                  <a:pt x="5400" y="8348"/>
                </a:lnTo>
                <a:cubicBezTo>
                  <a:pt x="5400" y="8619"/>
                  <a:pt x="5642" y="8839"/>
                  <a:pt x="5940" y="8839"/>
                </a:cubicBezTo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ctr" bIns="19025" lIns="19025" spcFirstLastPara="1" rIns="19025" wrap="square" tIns="19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5785031" y="3292073"/>
            <a:ext cx="449819" cy="392710"/>
          </a:xfrm>
          <a:custGeom>
            <a:rect b="b" l="l" r="r" t="t"/>
            <a:pathLst>
              <a:path extrusionOk="0" h="21600" w="2160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ctr" bIns="19025" lIns="19025" spcFirstLastPara="1" rIns="19025" wrap="square" tIns="19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 txBox="1"/>
          <p:nvPr/>
        </p:nvSpPr>
        <p:spPr>
          <a:xfrm>
            <a:off x="4842286" y="3701596"/>
            <a:ext cx="2737997" cy="1295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 rate: 10.22%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rate: 0.6%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open rate: 5.91%</a:t>
            </a:r>
            <a:endParaRPr/>
          </a:p>
        </p:txBody>
      </p:sp>
      <p:sp>
        <p:nvSpPr>
          <p:cNvPr id="41" name="Google Shape;41;p2"/>
          <p:cNvSpPr txBox="1"/>
          <p:nvPr/>
        </p:nvSpPr>
        <p:spPr>
          <a:xfrm>
            <a:off x="7757805" y="3582740"/>
            <a:ext cx="2737997" cy="1295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 rate: 99.62%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rate: 8.03%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open rate: 8.06%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/>
        </p:nvSpPr>
        <p:spPr>
          <a:xfrm>
            <a:off x="734184" y="953462"/>
            <a:ext cx="5361816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TEST GROUP</a:t>
            </a:r>
            <a:endParaRPr b="0" i="0" sz="4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1425647" y="2124513"/>
            <a:ext cx="4962796" cy="1676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spend by customer: 2236.145958</a:t>
            </a:r>
            <a:endParaRPr/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sum of each transaction: 1348.635288</a:t>
            </a:r>
            <a:endParaRPr/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Bank income from customer: 160.86</a:t>
            </a:r>
            <a:endParaRPr/>
          </a:p>
        </p:txBody>
      </p:sp>
      <p:sp>
        <p:nvSpPr>
          <p:cNvPr id="48" name="Google Shape;48;p3"/>
          <p:cNvSpPr txBox="1"/>
          <p:nvPr/>
        </p:nvSpPr>
        <p:spPr>
          <a:xfrm>
            <a:off x="6536561" y="2081689"/>
            <a:ext cx="5190001" cy="1676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spend by customer: 2191.426648</a:t>
            </a:r>
            <a:endParaRPr/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sum of each transaction: 1384.488010</a:t>
            </a:r>
            <a:endParaRPr/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Bank income from customer: 217.26</a:t>
            </a:r>
            <a:endParaRPr/>
          </a:p>
        </p:txBody>
      </p:sp>
      <p:sp>
        <p:nvSpPr>
          <p:cNvPr id="49" name="Google Shape;49;p3"/>
          <p:cNvSpPr txBox="1"/>
          <p:nvPr/>
        </p:nvSpPr>
        <p:spPr>
          <a:xfrm>
            <a:off x="5914943" y="930740"/>
            <a:ext cx="5361816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 GROUP</a:t>
            </a:r>
            <a:endParaRPr b="0" i="0" sz="4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404834" y="5331873"/>
            <a:ext cx="53618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Conversion rate: 1.42%</a:t>
            </a:r>
            <a:endParaRPr b="0" i="0" sz="3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a8e013a9c5_0_0"/>
          <p:cNvSpPr txBox="1"/>
          <p:nvPr/>
        </p:nvSpPr>
        <p:spPr>
          <a:xfrm>
            <a:off x="734179" y="690425"/>
            <a:ext cx="3249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TEST GROUP</a:t>
            </a:r>
            <a:endParaRPr b="0" i="0" sz="4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g1a8e013a9c5_0_0"/>
          <p:cNvSpPr txBox="1"/>
          <p:nvPr/>
        </p:nvSpPr>
        <p:spPr>
          <a:xfrm>
            <a:off x="4418525" y="644225"/>
            <a:ext cx="3426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 GROUP</a:t>
            </a:r>
            <a:endParaRPr/>
          </a:p>
        </p:txBody>
      </p:sp>
      <p:sp>
        <p:nvSpPr>
          <p:cNvPr id="58" name="Google Shape;58;g1a8e013a9c5_0_0"/>
          <p:cNvSpPr txBox="1"/>
          <p:nvPr/>
        </p:nvSpPr>
        <p:spPr>
          <a:xfrm>
            <a:off x="8280775" y="644225"/>
            <a:ext cx="3426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SYNTHETIC </a:t>
            </a:r>
            <a:r>
              <a:rPr lang="en-US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endParaRPr/>
          </a:p>
        </p:txBody>
      </p:sp>
      <p:sp>
        <p:nvSpPr>
          <p:cNvPr id="59" name="Google Shape;59;g1a8e013a9c5_0_0"/>
          <p:cNvSpPr txBox="1"/>
          <p:nvPr/>
        </p:nvSpPr>
        <p:spPr>
          <a:xfrm>
            <a:off x="620025" y="1599950"/>
            <a:ext cx="30000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spend by customer: 2236.145958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sum of each transaction: 1348.635288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Bank income from customer: 160.86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count of transaction per customer is around: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1a8e013a9c5_0_0"/>
          <p:cNvSpPr txBox="1"/>
          <p:nvPr/>
        </p:nvSpPr>
        <p:spPr>
          <a:xfrm>
            <a:off x="4596000" y="1599950"/>
            <a:ext cx="30000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spend by customer: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2191.426648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sum of each transaction: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1384.488010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Bank income from customer: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217.26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count of transaction per customer is around: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g1a8e013a9c5_0_0"/>
          <p:cNvSpPr txBox="1"/>
          <p:nvPr/>
        </p:nvSpPr>
        <p:spPr>
          <a:xfrm>
            <a:off x="8494225" y="1599950"/>
            <a:ext cx="30000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spend by customer: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329148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sum of each transaction: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1486.3177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Bank income from customer: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286.28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count of transaction per customer is around: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1a8e013a9c5_0_0"/>
          <p:cNvSpPr txBox="1"/>
          <p:nvPr/>
        </p:nvSpPr>
        <p:spPr>
          <a:xfrm>
            <a:off x="2884125" y="6256750"/>
            <a:ext cx="68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1a8e013a9c5_0_21"/>
          <p:cNvPicPr preferRelativeResize="0"/>
          <p:nvPr/>
        </p:nvPicPr>
        <p:blipFill rotWithShape="1">
          <a:blip r:embed="rId3">
            <a:alphaModFix/>
          </a:blip>
          <a:srcRect b="10611" l="0" r="0" t="10611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69" name="Google Shape;69;g1a8e013a9c5_0_21"/>
          <p:cNvSpPr/>
          <p:nvPr/>
        </p:nvSpPr>
        <p:spPr>
          <a:xfrm>
            <a:off x="656202" y="674071"/>
            <a:ext cx="10879500" cy="551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0" name="Google Shape;70;g1a8e013a9c5_0_21"/>
          <p:cNvSpPr txBox="1"/>
          <p:nvPr/>
        </p:nvSpPr>
        <p:spPr>
          <a:xfrm>
            <a:off x="1524000" y="3343744"/>
            <a:ext cx="4348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funnel KPIs was not achieved and we get very low scores for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conversion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metrics and click to open rate </a:t>
            </a:r>
            <a:endParaRPr sz="2300"/>
          </a:p>
        </p:txBody>
      </p:sp>
      <p:sp>
        <p:nvSpPr>
          <p:cNvPr id="71" name="Google Shape;71;g1a8e013a9c5_0_21"/>
          <p:cNvSpPr txBox="1"/>
          <p:nvPr/>
        </p:nvSpPr>
        <p:spPr>
          <a:xfrm>
            <a:off x="6345450" y="3343744"/>
            <a:ext cx="4348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financial metrics do not say that our test group spend better then control and synthetic group</a:t>
            </a:r>
            <a:endParaRPr sz="2300"/>
          </a:p>
        </p:txBody>
      </p:sp>
      <p:sp>
        <p:nvSpPr>
          <p:cNvPr id="72" name="Google Shape;72;g1a8e013a9c5_0_21"/>
          <p:cNvSpPr txBox="1"/>
          <p:nvPr/>
        </p:nvSpPr>
        <p:spPr>
          <a:xfrm>
            <a:off x="3415092" y="1637066"/>
            <a:ext cx="5361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CAMPAIGN</a:t>
            </a:r>
            <a:r>
              <a:rPr lang="en-US" sz="32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 IS NOT </a:t>
            </a:r>
            <a:r>
              <a:rPr lang="en-US" sz="32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SUCCESSFUL</a:t>
            </a:r>
            <a:endParaRPr sz="44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1a8e013a9c5_0_21"/>
          <p:cNvSpPr txBox="1"/>
          <p:nvPr/>
        </p:nvSpPr>
        <p:spPr>
          <a:xfrm>
            <a:off x="4907212" y="1406997"/>
            <a:ext cx="2377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CAMPAIGN RESULTS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779" l="0" r="0" t="7779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0" name="Google Shape;80;p4"/>
          <p:cNvSpPr/>
          <p:nvPr/>
        </p:nvSpPr>
        <p:spPr>
          <a:xfrm>
            <a:off x="1588" y="0"/>
            <a:ext cx="12188825" cy="6858000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2570926" y="1377298"/>
            <a:ext cx="7050150" cy="4168718"/>
          </a:xfrm>
          <a:prstGeom prst="diamond">
            <a:avLst/>
          </a:prstGeom>
          <a:noFill/>
          <a:ln cap="flat" cmpd="sng" w="101600">
            <a:solidFill>
              <a:srgbClr val="0E0E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4687337" y="2861492"/>
            <a:ext cx="311495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E0E0E"/>
                </a:solidFill>
                <a:latin typeface="Montserrat"/>
                <a:ea typeface="Montserrat"/>
                <a:cs typeface="Montserrat"/>
                <a:sym typeface="Montserrat"/>
              </a:rPr>
              <a:t>THANK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E0E0E"/>
                </a:solidFill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2014-11-12T21:47:38Z</dcterms:created>
  <dc:creator>slidexpitch</dc:creator>
</cp:coreProperties>
</file>