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B52E-84FF-4D2F-B6CF-BD4C9CB407E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5809E-4EE9-4404-9C75-43C9BB35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9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4312-4D32-486D-BC4C-C9F7147BD671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B718-DDAF-4F34-81DE-5A868E0EA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13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7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F008-0B77-4709-9EB3-C6E840C2D601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2EA-0B9E-4AB2-A392-58A2366B0119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6A56-2065-4BC3-A785-F20309C2CEFB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13F-857E-4879-94FE-D7D7BD9FDE0B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FDD9-7162-4A99-93B6-54E5CF106EF9}" type="datetime1">
              <a:rPr lang="ru-RU" smtClean="0"/>
              <a:t>28.12.2022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9B12-6495-4747-BF90-38E12649DE7A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E22B-C78F-4183-946F-80BD8DF8DE77}" type="datetime1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4B4F-3639-4D7B-B4C8-1C0AB391C0E8}" type="datetime1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1FD-8DB5-4C2E-BDA2-301966FEC59D}" type="datetime1">
              <a:rPr lang="ru-RU" smtClean="0"/>
              <a:t>28.12.2022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8647-00C6-4AE6-9CC8-2F405FD4432F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9723-CC6F-4A5F-A55F-19454F84997D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3000"/>
                <a:shade val="97000"/>
                <a:satMod val="230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5000" t="50000" r="85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7F4F87B-EA6B-4E31-93D1-DBAB27495FD3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ru-RU"/>
              <a:t>группа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4F92EFE-63BE-4913-AEA8-5244E32F291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4464496" cy="2304256"/>
          </a:xfrm>
        </p:spPr>
        <p:txBody>
          <a:bodyPr/>
          <a:lstStyle/>
          <a:p>
            <a:pPr algn="ctr"/>
            <a:r>
              <a:rPr lang="ru-RU" sz="2800" dirty="0"/>
              <a:t>Исследование работы онлайн-кинотеатра </a:t>
            </a:r>
            <a:br>
              <a:rPr lang="ru-RU" sz="2800" dirty="0"/>
            </a:br>
            <a:r>
              <a:rPr lang="ru-RU" sz="2800" dirty="0"/>
              <a:t>и построение </a:t>
            </a:r>
            <a:br>
              <a:rPr lang="ru-RU" sz="2800" dirty="0"/>
            </a:br>
            <a:r>
              <a:rPr lang="ru-RU" sz="2800" dirty="0"/>
              <a:t>новой   бизнес-модели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908720"/>
            <a:ext cx="6120680" cy="816496"/>
          </a:xfrm>
        </p:spPr>
        <p:txBody>
          <a:bodyPr>
            <a:normAutofit/>
          </a:bodyPr>
          <a:lstStyle/>
          <a:p>
            <a:pPr algn="ctr"/>
            <a:r>
              <a:rPr lang="ru-RU" sz="2000" b="1" spc="5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ea typeface="+mj-ea"/>
                <a:cs typeface="+mj-cs"/>
              </a:rPr>
              <a:t>Курсовая работа: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71600" y="260648"/>
            <a:ext cx="6781800" cy="34563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ru-RU" sz="4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Спасибо</a:t>
            </a:r>
          </a:p>
          <a:p>
            <a:pPr algn="ctr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ru-RU" sz="4000" dirty="0">
              <a:ln w="13335" cmpd="sng">
                <a:solidFill>
                  <a:srgbClr val="759AA5">
                    <a:lumMod val="50000"/>
                  </a:srgb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 algn="ctr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ru-RU" sz="4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115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6781800" cy="432048"/>
          </a:xfrm>
        </p:spPr>
        <p:txBody>
          <a:bodyPr lIns="0" tIns="0" rIns="0" bIns="0" anchor="ctr">
            <a:noAutofit/>
          </a:bodyPr>
          <a:lstStyle/>
          <a:p>
            <a:pPr marL="0" lvl="0" indent="0"/>
            <a:r>
              <a:rPr lang="ru-RU" sz="2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Выполнили: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2320" y="2058120"/>
            <a:ext cx="1656184" cy="1229591"/>
          </a:xfr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группа 3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95936" y="4048721"/>
            <a:ext cx="1296144" cy="8451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 err="1"/>
              <a:t>Немецков</a:t>
            </a:r>
            <a:r>
              <a:rPr lang="ru-RU" sz="1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1400" dirty="0"/>
              <a:t>Даниил		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838" y="1844824"/>
            <a:ext cx="1164432" cy="1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1115616" y="4032438"/>
            <a:ext cx="1296144" cy="8451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Мухин</a:t>
            </a:r>
          </a:p>
          <a:p>
            <a:pPr marL="0" indent="0">
              <a:buFont typeface="Arial" pitchFamily="34" charset="0"/>
              <a:buNone/>
            </a:pPr>
            <a:r>
              <a:rPr lang="ru-RU" sz="1400" dirty="0"/>
              <a:t>Алексей		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6627220" y="4032439"/>
            <a:ext cx="1296144" cy="8451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Пономарева </a:t>
            </a:r>
          </a:p>
          <a:p>
            <a:pPr marL="0" indent="0">
              <a:buFont typeface="Arial" pitchFamily="34" charset="0"/>
              <a:buNone/>
            </a:pPr>
            <a:r>
              <a:rPr lang="ru-RU" sz="1400" dirty="0"/>
              <a:t>Ирина		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57" y="1884195"/>
            <a:ext cx="1362607" cy="156846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404664"/>
            <a:ext cx="7543800" cy="5616624"/>
          </a:xfrm>
        </p:spPr>
        <p:txBody>
          <a:bodyPr>
            <a:normAutofit/>
          </a:bodyPr>
          <a:lstStyle/>
          <a:p>
            <a:pPr lvl="0"/>
            <a:r>
              <a:rPr lang="ru-RU" sz="2000" b="1" spc="5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ea typeface="+mj-ea"/>
                <a:cs typeface="+mj-cs"/>
              </a:rPr>
              <a:t>условия исследования</a:t>
            </a:r>
            <a:endParaRPr lang="ru-RU" sz="2900" dirty="0"/>
          </a:p>
          <a:p>
            <a:pPr marL="0" lvl="0" indent="0">
              <a:buNone/>
            </a:pPr>
            <a:r>
              <a:rPr lang="ru-RU" sz="1600" dirty="0"/>
              <a:t>онлайн-кинотеатр работает по модели ежемесячной подписки, имеется выгрузка результатов за 6 месяцев работы</a:t>
            </a:r>
          </a:p>
          <a:p>
            <a:pPr lvl="0"/>
            <a:r>
              <a:rPr lang="ru-RU" sz="2000" b="1" spc="5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ea typeface="+mj-ea"/>
                <a:cs typeface="+mj-cs"/>
              </a:rPr>
              <a:t>этапы работы над проектом</a:t>
            </a:r>
          </a:p>
          <a:p>
            <a:pPr marL="0" indent="0">
              <a:buNone/>
            </a:pPr>
            <a:r>
              <a:rPr lang="ru-RU" sz="2000" dirty="0"/>
              <a:t>Этап 1</a:t>
            </a:r>
          </a:p>
          <a:p>
            <a:pPr marL="0" indent="0">
              <a:buNone/>
            </a:pPr>
            <a:r>
              <a:rPr lang="ru-RU" sz="1500" dirty="0"/>
              <a:t>решить задачи, связанные с исследованием аудитории и расчетов метрик, оценить динамику изменения просмотров на платформе </a:t>
            </a:r>
          </a:p>
          <a:p>
            <a:pPr marL="0" indent="0">
              <a:buNone/>
            </a:pPr>
            <a:r>
              <a:rPr lang="ru-RU" sz="2000" dirty="0"/>
              <a:t>Этап 2</a:t>
            </a:r>
          </a:p>
          <a:p>
            <a:pPr marL="0" lvl="0" indent="0">
              <a:buNone/>
            </a:pPr>
            <a:r>
              <a:rPr lang="ru-RU" sz="1500" dirty="0"/>
              <a:t>решить задачи, связанные с созданием калькулятора юнит-экономики</a:t>
            </a:r>
          </a:p>
          <a:p>
            <a:pPr marL="0" lvl="0" indent="0">
              <a:buNone/>
            </a:pPr>
            <a:r>
              <a:rPr lang="ru-RU" sz="2000" dirty="0"/>
              <a:t>Этап 3</a:t>
            </a:r>
          </a:p>
          <a:p>
            <a:pPr marL="0" lvl="0" indent="0">
              <a:buNone/>
            </a:pPr>
            <a:r>
              <a:rPr lang="ru-RU" sz="1500" dirty="0"/>
              <a:t>решить задачи, связанные с визуализацией результатов анализа данных</a:t>
            </a:r>
          </a:p>
          <a:p>
            <a:pPr marL="0" lvl="0" indent="0">
              <a:buNone/>
            </a:pPr>
            <a:r>
              <a:rPr lang="ru-RU" sz="1500" dirty="0"/>
              <a:t>рассчитать параметры для выхода на 25 - процентную </a:t>
            </a:r>
            <a:r>
              <a:rPr lang="ru-RU" sz="1500" dirty="0" err="1"/>
              <a:t>маржинальность</a:t>
            </a:r>
            <a:endParaRPr lang="ru-RU" sz="15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781800" cy="504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ru-RU" sz="2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финансовые показатели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68216" y="2285256"/>
            <a:ext cx="4608512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9576"/>
            <a:ext cx="8602266" cy="172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232" y="391249"/>
            <a:ext cx="260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Фактические показатели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2651498"/>
            <a:ext cx="36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Планируемые показатели</a:t>
            </a:r>
            <a:r>
              <a:rPr lang="en-US" dirty="0"/>
              <a:t> 1</a:t>
            </a:r>
            <a:r>
              <a:rPr lang="ru-RU" dirty="0"/>
              <a:t>вариант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105456"/>
            <a:ext cx="860720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9057" y="5044508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Планируемые показатели  2 вариант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30856"/>
            <a:ext cx="8589451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052" y="116632"/>
            <a:ext cx="6781800" cy="432048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ru-RU" sz="2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активность пользователей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548680"/>
            <a:ext cx="6356439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6002704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Среднее количество просмотров на пользователя увеличилось почти в 4 раза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7665" y="1124744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Больше всего пользователей </a:t>
            </a:r>
            <a:r>
              <a:rPr lang="ru-RU" sz="1400"/>
              <a:t>в европейской </a:t>
            </a:r>
            <a:r>
              <a:rPr lang="ru-RU" sz="1400" dirty="0"/>
              <a:t>части России	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3600400" cy="246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32921"/>
            <a:ext cx="4752528" cy="25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76056" y="607413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Наибольшее количество просмотров в период </a:t>
            </a:r>
          </a:p>
          <a:p>
            <a:r>
              <a:rPr lang="ru-RU" sz="1300" dirty="0"/>
              <a:t>13.00-21.00, при чем в рабочие дни больше, чем в выходные дни</a:t>
            </a:r>
            <a:r>
              <a:rPr lang="ru-RU" sz="1400" dirty="0"/>
              <a:t>	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06623" y="6394758"/>
            <a:ext cx="2133600" cy="365125"/>
          </a:xfrm>
        </p:spPr>
        <p:txBody>
          <a:bodyPr/>
          <a:lstStyle/>
          <a:p>
            <a:fld id="{54F92EFE-63BE-4913-AEA8-5244E32F291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5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807" y="4271644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Количество подписок, так же как и количество первых просмотров, стабильно снижается, начиная с апреля месяца. </a:t>
            </a:r>
          </a:p>
          <a:p>
            <a:r>
              <a:rPr lang="ru-RU" sz="1600" dirty="0"/>
              <a:t>Количество просмотров и пользователей, ежемесячно посещающих платформу, с марта росло, достигло максимума в июне-июле и также начало снижаться.</a:t>
            </a:r>
          </a:p>
          <a:p>
            <a:r>
              <a:rPr lang="ru-RU" sz="1600" dirty="0"/>
              <a:t>Люди, начавшие сотрудничать с платформой, активно пользовались  до июля, потом интерес начал падать.</a:t>
            </a:r>
          </a:p>
          <a:p>
            <a:r>
              <a:rPr lang="ru-RU" sz="1600" dirty="0"/>
              <a:t>786 человек купили подписку, но не совершили первый просмотр, что составляет 5% от всех подписок, также 5% людей регулярно покупали подписку не пользовались ей.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5" y="188640"/>
            <a:ext cx="7759708" cy="38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3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7"/>
            <a:ext cx="8136904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457835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88224" y="465313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Retention </a:t>
            </a:r>
            <a:r>
              <a:rPr lang="ru-RU" sz="1400" dirty="0"/>
              <a:t>с мая по август  снизился на 11,8%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4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6781800" cy="432048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ru-RU" sz="20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юнит-экономика и предложения по увеличению маржи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5576" y="3861048"/>
            <a:ext cx="7543800" cy="7200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r>
              <a:rPr lang="ru-RU" dirty="0"/>
              <a:t>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21649"/>
            <a:ext cx="404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/>
              <a:t>       1 вариант в течение 6 месяцев</a:t>
            </a:r>
          </a:p>
          <a:p>
            <a:r>
              <a:rPr lang="ru-RU" sz="1500" dirty="0"/>
              <a:t>       - увеличить </a:t>
            </a:r>
            <a:r>
              <a:rPr lang="en-US" sz="1500" dirty="0"/>
              <a:t>Retention </a:t>
            </a:r>
            <a:r>
              <a:rPr lang="ru-RU" sz="1500" dirty="0"/>
              <a:t>на 9%</a:t>
            </a:r>
          </a:p>
          <a:p>
            <a:r>
              <a:rPr lang="ru-RU" sz="1500" dirty="0"/>
              <a:t>       - увеличить прирост пользователей на 40%</a:t>
            </a:r>
          </a:p>
          <a:p>
            <a:r>
              <a:rPr lang="ru-RU" sz="1500" dirty="0"/>
              <a:t>       - увеличить скидки на 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395" y="5134833"/>
            <a:ext cx="4045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/>
              <a:t>       2 вариант в течение месяца (прорывной)</a:t>
            </a:r>
          </a:p>
          <a:p>
            <a:r>
              <a:rPr lang="ru-RU" sz="1500" dirty="0"/>
              <a:t>       - увеличить </a:t>
            </a:r>
            <a:r>
              <a:rPr lang="en-US" sz="1500" dirty="0"/>
              <a:t>Retention </a:t>
            </a:r>
            <a:r>
              <a:rPr lang="ru-RU" sz="1500" dirty="0"/>
              <a:t>на 15%</a:t>
            </a:r>
          </a:p>
          <a:p>
            <a:r>
              <a:rPr lang="ru-RU" sz="1500" dirty="0"/>
              <a:t>       - увеличить прирост пользователей на 40%</a:t>
            </a:r>
          </a:p>
          <a:p>
            <a:r>
              <a:rPr lang="ru-RU" sz="1500" dirty="0"/>
              <a:t>       - увеличить фактическую</a:t>
            </a:r>
          </a:p>
          <a:p>
            <a:r>
              <a:rPr lang="ru-RU" sz="1500" dirty="0"/>
              <a:t>  цену подписки на 21,4%</a:t>
            </a:r>
          </a:p>
          <a:p>
            <a:r>
              <a:rPr lang="ru-RU" sz="1500" dirty="0"/>
              <a:t>       - убрать скидки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3" y="3883338"/>
            <a:ext cx="81369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Выводы:</a:t>
            </a:r>
            <a:endParaRPr lang="ru-RU" sz="1500" dirty="0"/>
          </a:p>
          <a:p>
            <a:r>
              <a:rPr lang="ru-RU" sz="1500" dirty="0"/>
              <a:t>Используемая бизнес-модель неэффективна при существующих затратах и проводимом маркетинге. Необходимы изменения, чтобы выйти на постоянную прибыль. </a:t>
            </a:r>
          </a:p>
          <a:p>
            <a:r>
              <a:rPr lang="ru-RU" sz="1500" dirty="0"/>
              <a:t>По результатам анализа юнит-экономики  проведен расчет  изменения параметров и предложены  два варианта выхода на 25-процентную </a:t>
            </a:r>
            <a:r>
              <a:rPr lang="ru-RU" sz="1500" dirty="0" err="1"/>
              <a:t>маржинальность</a:t>
            </a:r>
            <a:r>
              <a:rPr lang="ru-RU" sz="1500" dirty="0"/>
              <a:t> – за 6 месяцев  и  за 1 месяц: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72866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группа 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847013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954" y="4653136"/>
            <a:ext cx="75451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/>
              <a:t>С июня прирост новых пользователей, как и количество подписок, начинает резко падать,</a:t>
            </a:r>
          </a:p>
          <a:p>
            <a:r>
              <a:rPr lang="ru-RU" sz="1500" dirty="0"/>
              <a:t>вследствие чего  затраты начинают повышаться, а </a:t>
            </a:r>
            <a:r>
              <a:rPr lang="ru-RU" sz="1500" dirty="0" err="1"/>
              <a:t>маржинальность</a:t>
            </a:r>
            <a:r>
              <a:rPr lang="ru-RU" sz="1500" dirty="0"/>
              <a:t> падает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2EFE-63BE-4913-AEA8-5244E32F29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822</TotalTime>
  <Words>417</Words>
  <Application>Microsoft Office PowerPoint</Application>
  <PresentationFormat>Экран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Impact</vt:lpstr>
      <vt:lpstr>Times New Roman</vt:lpstr>
      <vt:lpstr>Tw Cen MT</vt:lpstr>
      <vt:lpstr>Паркет</vt:lpstr>
      <vt:lpstr>Исследование работы онлайн-кинотеатра  и построение  новой   бизнес-модели</vt:lpstr>
      <vt:lpstr>Выполнили:</vt:lpstr>
      <vt:lpstr>Презентация PowerPoint</vt:lpstr>
      <vt:lpstr>финансовые показатели</vt:lpstr>
      <vt:lpstr>активность пользователей</vt:lpstr>
      <vt:lpstr>Презентация PowerPoint</vt:lpstr>
      <vt:lpstr>Презентация PowerPoint</vt:lpstr>
      <vt:lpstr>юнит-экономика и предложения по увеличению маржи</vt:lpstr>
      <vt:lpstr>Презентация PowerPoint</vt:lpstr>
      <vt:lpstr>Презентация PowerPoint</vt:lpstr>
    </vt:vector>
  </TitlesOfParts>
  <Company>ntu.smp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ntu1200 - Ирина А. Пономарева</dc:creator>
  <cp:lastModifiedBy>Danila</cp:lastModifiedBy>
  <cp:revision>46</cp:revision>
  <dcterms:created xsi:type="dcterms:W3CDTF">2022-12-24T11:21:21Z</dcterms:created>
  <dcterms:modified xsi:type="dcterms:W3CDTF">2022-12-28T06:15:47Z</dcterms:modified>
</cp:coreProperties>
</file>