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j9TLcNfT4KzlS3TDnXsdNqN6u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42320f223_0_38: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642320f223_0_3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295b0383e_0_0: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7295b0383e_0_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295b0383e_0_66: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7295b0383e_0_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295b0383e_0_131: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7295b0383e_0_131: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42320f223_0_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642320f223_0_58: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642320f223_0_58: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3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3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3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3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3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42320f223_0_19: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642320f223_0_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8"/>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9"/>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2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0"/>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3" name="Shape 63"/>
        <p:cNvGrpSpPr/>
        <p:nvPr/>
      </p:nvGrpSpPr>
      <p:grpSpPr>
        <a:xfrm>
          <a:off x="0" y="0"/>
          <a:ext cx="0" cy="0"/>
          <a:chOff x="0" y="0"/>
          <a:chExt cx="0" cy="0"/>
        </a:xfrm>
      </p:grpSpPr>
      <p:sp>
        <p:nvSpPr>
          <p:cNvPr id="64" name="Google Shape;64;p2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4"/>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21"/>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22"/>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23"/>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6"/>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7"/>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8"/>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9"/>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3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31"/>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11"/>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12"/>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3"/>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1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15"/>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16"/>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7"/>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9.png"/><Relationship Id="rId9"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3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image" Target="../media/image33.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gif"/><Relationship Id="rId4" Type="http://schemas.openxmlformats.org/officeDocument/2006/relationships/image" Target="../media/image9.png"/><Relationship Id="rId9"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25.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114" name="Shape 114"/>
        <p:cNvGrpSpPr/>
        <p:nvPr/>
      </p:nvGrpSpPr>
      <p:grpSpPr>
        <a:xfrm>
          <a:off x="0" y="0"/>
          <a:ext cx="0" cy="0"/>
          <a:chOff x="0" y="0"/>
          <a:chExt cx="0" cy="0"/>
        </a:xfrm>
      </p:grpSpPr>
      <p:sp>
        <p:nvSpPr>
          <p:cNvPr id="115" name="Google Shape;115;p1"/>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Рекурсия.</a:t>
            </a:r>
            <a:endParaRPr b="0" i="0" sz="2400" u="none" cap="none" strike="noStrike">
              <a:solidFill>
                <a:schemeClr val="dk1"/>
              </a:solidFill>
              <a:latin typeface="Calibri"/>
              <a:ea typeface="Calibri"/>
              <a:cs typeface="Calibri"/>
              <a:sym typeface="Calibri"/>
            </a:endParaRPr>
          </a:p>
        </p:txBody>
      </p:sp>
      <p:sp>
        <p:nvSpPr>
          <p:cNvPr id="116" name="Google Shape;116;p1"/>
          <p:cNvSpPr/>
          <p:nvPr/>
        </p:nvSpPr>
        <p:spPr>
          <a:xfrm>
            <a:off x="3941280" y="2167200"/>
            <a:ext cx="1222920" cy="381240"/>
          </a:xfrm>
          <a:prstGeom prst="rect">
            <a:avLst/>
          </a:prstGeom>
          <a:solidFill>
            <a:srgbClr val="CF2366"/>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9-11 классы</a:t>
            </a:r>
            <a:endParaRPr b="0" i="0" sz="1200" u="none" cap="none" strike="noStrike">
              <a:solidFill>
                <a:schemeClr val="dk1"/>
              </a:solidFill>
              <a:latin typeface="Arial"/>
              <a:ea typeface="Arial"/>
              <a:cs typeface="Arial"/>
              <a:sym typeface="Arial"/>
            </a:endParaRPr>
          </a:p>
        </p:txBody>
      </p:sp>
      <p:pic>
        <p:nvPicPr>
          <p:cNvPr id="117" name="Google Shape;117;p1"/>
          <p:cNvPicPr preferRelativeResize="0"/>
          <p:nvPr/>
        </p:nvPicPr>
        <p:blipFill rotWithShape="1">
          <a:blip r:embed="rId3">
            <a:alphaModFix/>
          </a:blip>
          <a:srcRect b="0" l="0" r="0" t="0"/>
          <a:stretch/>
        </p:blipFill>
        <p:spPr>
          <a:xfrm>
            <a:off x="3879360" y="566280"/>
            <a:ext cx="1345320" cy="1343160"/>
          </a:xfrm>
          <a:prstGeom prst="rect">
            <a:avLst/>
          </a:prstGeom>
          <a:noFill/>
          <a:ln>
            <a:noFill/>
          </a:ln>
        </p:spPr>
      </p:pic>
      <p:sp>
        <p:nvSpPr>
          <p:cNvPr id="118" name="Google Shape;118;p1"/>
          <p:cNvSpPr/>
          <p:nvPr/>
        </p:nvSpPr>
        <p:spPr>
          <a:xfrm>
            <a:off x="3430080" y="2674440"/>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119" name="Google Shape;119;p1"/>
          <p:cNvSpPr/>
          <p:nvPr/>
        </p:nvSpPr>
        <p:spPr>
          <a:xfrm>
            <a:off x="3296160" y="3391560"/>
            <a:ext cx="2598000" cy="303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Презентация занятия</a:t>
            </a:r>
            <a:endParaRPr b="0" i="0" sz="1400" u="none" cap="none" strike="noStrike">
              <a:solidFill>
                <a:schemeClr val="dk1"/>
              </a:solidFill>
              <a:latin typeface="Arial"/>
              <a:ea typeface="Arial"/>
              <a:cs typeface="Arial"/>
              <a:sym typeface="Arial"/>
            </a:endParaRPr>
          </a:p>
        </p:txBody>
      </p:sp>
      <p:sp>
        <p:nvSpPr>
          <p:cNvPr id="120" name="Google Shape;120;p1"/>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13 занятие</a:t>
            </a:r>
            <a:endParaRPr b="0" i="0" sz="1400" u="none" cap="none" strike="noStrike">
              <a:solidFill>
                <a:schemeClr val="dk1"/>
              </a:solidFill>
              <a:latin typeface="Arial"/>
              <a:ea typeface="Arial"/>
              <a:cs typeface="Arial"/>
              <a:sym typeface="Arial"/>
            </a:endParaRPr>
          </a:p>
        </p:txBody>
      </p:sp>
      <p:sp>
        <p:nvSpPr>
          <p:cNvPr id="121" name="Google Shape;121;p1"/>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chemeClr val="dk1"/>
              </a:solidFill>
              <a:latin typeface="Arial"/>
              <a:ea typeface="Arial"/>
              <a:cs typeface="Arial"/>
              <a:sym typeface="Arial"/>
            </a:endParaRPr>
          </a:p>
        </p:txBody>
      </p:sp>
      <p:pic>
        <p:nvPicPr>
          <p:cNvPr id="122" name="Google Shape;122;p1"/>
          <p:cNvPicPr preferRelativeResize="0"/>
          <p:nvPr/>
        </p:nvPicPr>
        <p:blipFill>
          <a:blip r:embed="rId4">
            <a:alphaModFix/>
          </a:blip>
          <a:stretch>
            <a:fillRect/>
          </a:stretch>
        </p:blipFill>
        <p:spPr>
          <a:xfrm>
            <a:off x="-136487" y="5329900"/>
            <a:ext cx="9461975" cy="85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pic>
        <p:nvPicPr>
          <p:cNvPr id="257" name="Google Shape;257;g642320f223_0_38"/>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58" name="Google Shape;258;g642320f223_0_38"/>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259" name="Google Shape;259;g642320f223_0_38"/>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60" name="Google Shape;260;g642320f223_0_38"/>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61" name="Google Shape;261;g642320f223_0_38"/>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62" name="Google Shape;262;g642320f223_0_38"/>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63" name="Google Shape;263;g642320f223_0_38"/>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64" name="Google Shape;264;g642320f223_0_38"/>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65" name="Google Shape;265;g642320f223_0_38"/>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66" name="Google Shape;266;g642320f223_0_38"/>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267" name="Google Shape;267;g642320f223_0_38"/>
          <p:cNvPicPr preferRelativeResize="0"/>
          <p:nvPr/>
        </p:nvPicPr>
        <p:blipFill rotWithShape="1">
          <a:blip r:embed="rId8">
            <a:alphaModFix/>
          </a:blip>
          <a:srcRect b="0" l="0" r="0" t="0"/>
          <a:stretch/>
        </p:blipFill>
        <p:spPr>
          <a:xfrm>
            <a:off x="736923" y="1727300"/>
            <a:ext cx="4219565" cy="4902451"/>
          </a:xfrm>
          <a:prstGeom prst="rect">
            <a:avLst/>
          </a:prstGeom>
          <a:noFill/>
          <a:ln>
            <a:noFill/>
          </a:ln>
        </p:spPr>
      </p:pic>
      <p:pic>
        <p:nvPicPr>
          <p:cNvPr id="268" name="Google Shape;268;g642320f223_0_38"/>
          <p:cNvPicPr preferRelativeResize="0"/>
          <p:nvPr/>
        </p:nvPicPr>
        <p:blipFill rotWithShape="1">
          <a:blip r:embed="rId9">
            <a:alphaModFix/>
          </a:blip>
          <a:srcRect b="0" l="0" r="0" t="0"/>
          <a:stretch/>
        </p:blipFill>
        <p:spPr>
          <a:xfrm>
            <a:off x="5777723" y="4171300"/>
            <a:ext cx="1296900" cy="788325"/>
          </a:xfrm>
          <a:prstGeom prst="rect">
            <a:avLst/>
          </a:prstGeom>
          <a:noFill/>
          <a:ln>
            <a:noFill/>
          </a:ln>
        </p:spPr>
      </p:pic>
      <p:sp>
        <p:nvSpPr>
          <p:cNvPr id="269" name="Google Shape;269;g642320f223_0_38"/>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10</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pic>
        <p:nvPicPr>
          <p:cNvPr id="274" name="Google Shape;274;p37"/>
          <p:cNvPicPr preferRelativeResize="0"/>
          <p:nvPr/>
        </p:nvPicPr>
        <p:blipFill rotWithShape="1">
          <a:blip r:embed="rId3">
            <a:alphaModFix/>
          </a:blip>
          <a:srcRect b="0" l="0" r="0" t="0"/>
          <a:stretch/>
        </p:blipFill>
        <p:spPr>
          <a:xfrm>
            <a:off x="3567471" y="1215750"/>
            <a:ext cx="5426589" cy="5077050"/>
          </a:xfrm>
          <a:prstGeom prst="rect">
            <a:avLst/>
          </a:prstGeom>
          <a:noFill/>
          <a:ln>
            <a:noFill/>
          </a:ln>
        </p:spPr>
      </p:pic>
      <p:pic>
        <p:nvPicPr>
          <p:cNvPr id="275" name="Google Shape;275;p37"/>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276" name="Google Shape;276;p37"/>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11</a:t>
            </a:r>
            <a:endParaRPr b="0" i="0" sz="1200" u="none" cap="none" strike="noStrike">
              <a:solidFill>
                <a:schemeClr val="dk1"/>
              </a:solidFill>
              <a:latin typeface="Arial"/>
              <a:ea typeface="Arial"/>
              <a:cs typeface="Arial"/>
              <a:sym typeface="Arial"/>
            </a:endParaRPr>
          </a:p>
        </p:txBody>
      </p:sp>
      <p:sp>
        <p:nvSpPr>
          <p:cNvPr id="277" name="Google Shape;277;p37"/>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id="278" name="Google Shape;278;p37"/>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279" name="Google Shape;279;p37"/>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280" name="Google Shape;280;p37"/>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281" name="Google Shape;281;p37"/>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82" name="Google Shape;282;p37"/>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283" name="Google Shape;283;p37"/>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284" name="Google Shape;284;p37"/>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285" name="Google Shape;285;p37"/>
          <p:cNvPicPr preferRelativeResize="0"/>
          <p:nvPr/>
        </p:nvPicPr>
        <p:blipFill rotWithShape="1">
          <a:blip r:embed="rId9">
            <a:alphaModFix/>
          </a:blip>
          <a:srcRect b="0" l="0" r="0" t="0"/>
          <a:stretch/>
        </p:blipFill>
        <p:spPr>
          <a:xfrm>
            <a:off x="3600" y="2678523"/>
            <a:ext cx="4125523" cy="2026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pic>
        <p:nvPicPr>
          <p:cNvPr id="290" name="Google Shape;290;p38"/>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91" name="Google Shape;291;p38"/>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12</a:t>
            </a:r>
            <a:endParaRPr b="0" i="0" sz="1200" u="none" cap="none" strike="noStrike">
              <a:solidFill>
                <a:schemeClr val="dk1"/>
              </a:solidFill>
              <a:latin typeface="Arial"/>
              <a:ea typeface="Arial"/>
              <a:cs typeface="Arial"/>
              <a:sym typeface="Arial"/>
            </a:endParaRPr>
          </a:p>
        </p:txBody>
      </p:sp>
      <p:sp>
        <p:nvSpPr>
          <p:cNvPr id="292" name="Google Shape;292;p38"/>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id="293" name="Google Shape;293;p38"/>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94" name="Google Shape;294;p38"/>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95" name="Google Shape;295;p38"/>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96" name="Google Shape;296;p38"/>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97" name="Google Shape;297;p38"/>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98" name="Google Shape;298;p38"/>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299" name="Google Shape;299;p38"/>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300" name="Google Shape;300;p38"/>
          <p:cNvPicPr preferRelativeResize="0"/>
          <p:nvPr/>
        </p:nvPicPr>
        <p:blipFill rotWithShape="1">
          <a:blip r:embed="rId8">
            <a:alphaModFix/>
          </a:blip>
          <a:srcRect b="0" l="0" r="0" t="0"/>
          <a:stretch/>
        </p:blipFill>
        <p:spPr>
          <a:xfrm>
            <a:off x="1257985" y="2579097"/>
            <a:ext cx="6307630" cy="4050663"/>
          </a:xfrm>
          <a:prstGeom prst="rect">
            <a:avLst/>
          </a:prstGeom>
          <a:noFill/>
          <a:ln>
            <a:noFill/>
          </a:ln>
        </p:spPr>
      </p:pic>
      <p:sp>
        <p:nvSpPr>
          <p:cNvPr id="301" name="Google Shape;301;p38"/>
          <p:cNvSpPr/>
          <p:nvPr/>
        </p:nvSpPr>
        <p:spPr>
          <a:xfrm>
            <a:off x="2910421" y="1743458"/>
            <a:ext cx="3410429" cy="80308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ru-RU" sz="3000" u="none" cap="none" strike="noStrike">
                <a:solidFill>
                  <a:schemeClr val="dk1"/>
                </a:solidFill>
                <a:latin typeface="Calibri"/>
                <a:ea typeface="Calibri"/>
                <a:cs typeface="Calibri"/>
                <a:sym typeface="Calibri"/>
              </a:rPr>
              <a:t>Divide and Conquer</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pic>
        <p:nvPicPr>
          <p:cNvPr id="306" name="Google Shape;306;g7295b0383e_0_0"/>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07" name="Google Shape;307;g7295b0383e_0_0"/>
          <p:cNvSpPr/>
          <p:nvPr/>
        </p:nvSpPr>
        <p:spPr>
          <a:xfrm>
            <a:off x="8486610" y="413617"/>
            <a:ext cx="560700" cy="27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13</a:t>
            </a:r>
            <a:endParaRPr b="0" i="0" sz="1200" u="none" cap="none" strike="noStrike">
              <a:solidFill>
                <a:schemeClr val="dk1"/>
              </a:solidFill>
              <a:latin typeface="Arial"/>
              <a:ea typeface="Arial"/>
              <a:cs typeface="Arial"/>
              <a:sym typeface="Arial"/>
            </a:endParaRPr>
          </a:p>
        </p:txBody>
      </p:sp>
      <p:sp>
        <p:nvSpPr>
          <p:cNvPr id="308" name="Google Shape;308;g7295b0383e_0_0"/>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id="309" name="Google Shape;309;g7295b0383e_0_0"/>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10" name="Google Shape;310;g7295b0383e_0_0"/>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11" name="Google Shape;311;g7295b0383e_0_0"/>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12" name="Google Shape;312;g7295b0383e_0_0"/>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13" name="Google Shape;313;g7295b0383e_0_0"/>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14" name="Google Shape;314;g7295b0383e_0_0"/>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315" name="Google Shape;315;g7295b0383e_0_0"/>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316" name="Google Shape;316;g7295b0383e_0_0"/>
          <p:cNvPicPr preferRelativeResize="0"/>
          <p:nvPr/>
        </p:nvPicPr>
        <p:blipFill rotWithShape="1">
          <a:blip r:embed="rId8">
            <a:alphaModFix/>
          </a:blip>
          <a:srcRect b="0" l="0" r="0" t="0"/>
          <a:stretch/>
        </p:blipFill>
        <p:spPr>
          <a:xfrm>
            <a:off x="805400" y="1853698"/>
            <a:ext cx="7681201" cy="1795209"/>
          </a:xfrm>
          <a:prstGeom prst="rect">
            <a:avLst/>
          </a:prstGeom>
          <a:noFill/>
          <a:ln>
            <a:noFill/>
          </a:ln>
        </p:spPr>
      </p:pic>
      <p:pic>
        <p:nvPicPr>
          <p:cNvPr id="317" name="Google Shape;317;g7295b0383e_0_0"/>
          <p:cNvPicPr preferRelativeResize="0"/>
          <p:nvPr/>
        </p:nvPicPr>
        <p:blipFill rotWithShape="1">
          <a:blip r:embed="rId9">
            <a:alphaModFix/>
          </a:blip>
          <a:srcRect b="0" l="0" r="0" t="0"/>
          <a:stretch/>
        </p:blipFill>
        <p:spPr>
          <a:xfrm>
            <a:off x="2094063" y="3816430"/>
            <a:ext cx="5317487" cy="25854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pic>
        <p:nvPicPr>
          <p:cNvPr id="322" name="Google Shape;322;g7295b0383e_0_66"/>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23" name="Google Shape;323;g7295b0383e_0_66"/>
          <p:cNvSpPr/>
          <p:nvPr/>
        </p:nvSpPr>
        <p:spPr>
          <a:xfrm>
            <a:off x="8486610" y="413617"/>
            <a:ext cx="560700" cy="27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14</a:t>
            </a:r>
            <a:endParaRPr b="0" i="0" sz="1200" u="none" cap="none" strike="noStrike">
              <a:solidFill>
                <a:schemeClr val="dk1"/>
              </a:solidFill>
              <a:latin typeface="Arial"/>
              <a:ea typeface="Arial"/>
              <a:cs typeface="Arial"/>
              <a:sym typeface="Arial"/>
            </a:endParaRPr>
          </a:p>
        </p:txBody>
      </p:sp>
      <p:sp>
        <p:nvSpPr>
          <p:cNvPr id="324" name="Google Shape;324;g7295b0383e_0_66"/>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id="325" name="Google Shape;325;g7295b0383e_0_66"/>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26" name="Google Shape;326;g7295b0383e_0_66"/>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27" name="Google Shape;327;g7295b0383e_0_66"/>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28" name="Google Shape;328;g7295b0383e_0_66"/>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29" name="Google Shape;329;g7295b0383e_0_66"/>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30" name="Google Shape;330;g7295b0383e_0_66"/>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331" name="Google Shape;331;g7295b0383e_0_66"/>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332" name="Google Shape;332;g7295b0383e_0_66"/>
          <p:cNvPicPr preferRelativeResize="0"/>
          <p:nvPr/>
        </p:nvPicPr>
        <p:blipFill rotWithShape="1">
          <a:blip r:embed="rId8">
            <a:alphaModFix/>
          </a:blip>
          <a:srcRect b="0" l="0" r="0" t="0"/>
          <a:stretch/>
        </p:blipFill>
        <p:spPr>
          <a:xfrm>
            <a:off x="2146530" y="2778380"/>
            <a:ext cx="4530539" cy="1798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pic>
        <p:nvPicPr>
          <p:cNvPr id="337" name="Google Shape;337;g7295b0383e_0_131"/>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38" name="Google Shape;338;g7295b0383e_0_131"/>
          <p:cNvSpPr/>
          <p:nvPr/>
        </p:nvSpPr>
        <p:spPr>
          <a:xfrm>
            <a:off x="8486610" y="413617"/>
            <a:ext cx="560700" cy="27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15</a:t>
            </a:r>
            <a:endParaRPr b="0" i="0" sz="1200" u="none" cap="none" strike="noStrike">
              <a:solidFill>
                <a:schemeClr val="dk1"/>
              </a:solidFill>
              <a:latin typeface="Arial"/>
              <a:ea typeface="Arial"/>
              <a:cs typeface="Arial"/>
              <a:sym typeface="Arial"/>
            </a:endParaRPr>
          </a:p>
        </p:txBody>
      </p:sp>
      <p:sp>
        <p:nvSpPr>
          <p:cNvPr id="339" name="Google Shape;339;g7295b0383e_0_131"/>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pic>
        <p:nvPicPr>
          <p:cNvPr id="340" name="Google Shape;340;g7295b0383e_0_131"/>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41" name="Google Shape;341;g7295b0383e_0_131"/>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42" name="Google Shape;342;g7295b0383e_0_131"/>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43" name="Google Shape;343;g7295b0383e_0_131"/>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44" name="Google Shape;344;g7295b0383e_0_131"/>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45" name="Google Shape;345;g7295b0383e_0_131"/>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346" name="Google Shape;346;g7295b0383e_0_131"/>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347" name="Google Shape;347;g7295b0383e_0_131"/>
          <p:cNvPicPr preferRelativeResize="0"/>
          <p:nvPr/>
        </p:nvPicPr>
        <p:blipFill rotWithShape="1">
          <a:blip r:embed="rId8">
            <a:alphaModFix/>
          </a:blip>
          <a:srcRect b="-5007" l="-1719" r="0" t="0"/>
          <a:stretch/>
        </p:blipFill>
        <p:spPr>
          <a:xfrm>
            <a:off x="0" y="1933800"/>
            <a:ext cx="9047301" cy="375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351" name="Shape 351"/>
        <p:cNvGrpSpPr/>
        <p:nvPr/>
      </p:nvGrpSpPr>
      <p:grpSpPr>
        <a:xfrm>
          <a:off x="0" y="0"/>
          <a:ext cx="0" cy="0"/>
          <a:chOff x="0" y="0"/>
          <a:chExt cx="0" cy="0"/>
        </a:xfrm>
      </p:grpSpPr>
      <p:pic>
        <p:nvPicPr>
          <p:cNvPr id="352" name="Google Shape;352;p4"/>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353" name="Google Shape;353;p4"/>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354" name="Google Shape;354;p4"/>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Практическая часть</a:t>
            </a:r>
            <a:endParaRPr b="0" i="0" sz="4000" u="none" cap="none" strike="noStrike">
              <a:solidFill>
                <a:schemeClr val="dk1"/>
              </a:solidFill>
              <a:latin typeface="Arial"/>
              <a:ea typeface="Arial"/>
              <a:cs typeface="Arial"/>
              <a:sym typeface="Arial"/>
            </a:endParaRPr>
          </a:p>
        </p:txBody>
      </p:sp>
      <p:sp>
        <p:nvSpPr>
          <p:cNvPr id="355" name="Google Shape;355;p4"/>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Рекурсия.</a:t>
            </a:r>
            <a:endParaRPr b="0" i="0" sz="2400" u="none" cap="none" strike="noStrike">
              <a:solidFill>
                <a:schemeClr val="dk1"/>
              </a:solidFill>
              <a:latin typeface="Calibri"/>
              <a:ea typeface="Calibri"/>
              <a:cs typeface="Calibri"/>
              <a:sym typeface="Calibri"/>
            </a:endParaRPr>
          </a:p>
        </p:txBody>
      </p:sp>
      <p:sp>
        <p:nvSpPr>
          <p:cNvPr id="356" name="Google Shape;356;p4"/>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13 занятие</a:t>
            </a:r>
            <a:endParaRPr b="0" i="0" sz="1400" u="none" cap="none" strike="noStrike">
              <a:solidFill>
                <a:schemeClr val="dk1"/>
              </a:solidFill>
              <a:latin typeface="Arial"/>
              <a:ea typeface="Arial"/>
              <a:cs typeface="Arial"/>
              <a:sym typeface="Arial"/>
            </a:endParaRPr>
          </a:p>
        </p:txBody>
      </p:sp>
      <p:sp>
        <p:nvSpPr>
          <p:cNvPr id="357" name="Google Shape;357;p4"/>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2" name="Shape 362"/>
        <p:cNvGrpSpPr/>
        <p:nvPr/>
      </p:nvGrpSpPr>
      <p:grpSpPr>
        <a:xfrm>
          <a:off x="0" y="0"/>
          <a:ext cx="0" cy="0"/>
          <a:chOff x="0" y="0"/>
          <a:chExt cx="0" cy="0"/>
        </a:xfrm>
      </p:grpSpPr>
      <p:pic>
        <p:nvPicPr>
          <p:cNvPr id="363" name="Google Shape;363;g642320f223_0_58"/>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64" name="Google Shape;364;g642320f223_0_58"/>
          <p:cNvSpPr/>
          <p:nvPr/>
        </p:nvSpPr>
        <p:spPr>
          <a:xfrm>
            <a:off x="8506080" y="419040"/>
            <a:ext cx="401100" cy="273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17</a:t>
            </a:r>
            <a:endParaRPr b="0" i="0" sz="1200" u="none" cap="none" strike="noStrike">
              <a:solidFill>
                <a:schemeClr val="dk1"/>
              </a:solidFill>
              <a:latin typeface="Arial"/>
              <a:ea typeface="Arial"/>
              <a:cs typeface="Arial"/>
              <a:sym typeface="Arial"/>
            </a:endParaRPr>
          </a:p>
        </p:txBody>
      </p:sp>
      <p:sp>
        <p:nvSpPr>
          <p:cNvPr id="365" name="Google Shape;365;g642320f223_0_58"/>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66" name="Google Shape;366;g642320f223_0_58"/>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67" name="Google Shape;367;g642320f223_0_58"/>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68" name="Google Shape;368;g642320f223_0_58"/>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69" name="Google Shape;369;g642320f223_0_58"/>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70" name="Google Shape;370;g642320f223_0_58"/>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71" name="Google Shape;371;g642320f223_0_58"/>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372" name="Google Shape;372;g642320f223_0_58"/>
          <p:cNvSpPr/>
          <p:nvPr/>
        </p:nvSpPr>
        <p:spPr>
          <a:xfrm>
            <a:off x="1670056" y="2077455"/>
            <a:ext cx="5732820" cy="188972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ru-RU" sz="1800" u="none" cap="none" strike="noStrike">
                <a:solidFill>
                  <a:schemeClr val="dk1"/>
                </a:solidFill>
                <a:latin typeface="Calibri"/>
                <a:ea typeface="Calibri"/>
                <a:cs typeface="Calibri"/>
                <a:sym typeface="Calibri"/>
              </a:rPr>
              <a:t>Задание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ru-RU" sz="1800" u="none" cap="none" strike="noStrike">
                <a:solidFill>
                  <a:schemeClr val="dk1"/>
                </a:solidFill>
                <a:latin typeface="Calibri"/>
                <a:ea typeface="Calibri"/>
                <a:cs typeface="Calibri"/>
                <a:sym typeface="Calibri"/>
              </a:rPr>
              <a:t>Написать программу для подсчёта факториала числа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RU" sz="1800" u="none" cap="none" strike="noStrike">
                <a:solidFill>
                  <a:schemeClr val="dk1"/>
                </a:solidFill>
                <a:latin typeface="Calibri"/>
                <a:ea typeface="Calibri"/>
                <a:cs typeface="Calibri"/>
                <a:sym typeface="Calibri"/>
              </a:rPr>
              <a:t>(итерационно, т е с помощью циклов)</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g642320f223_0_58"/>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374" name="Google Shape;374;g642320f223_0_58"/>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sp>
        <p:nvSpPr>
          <p:cNvPr id="375" name="Google Shape;375;g642320f223_0_58"/>
          <p:cNvSpPr txBox="1"/>
          <p:nvPr/>
        </p:nvSpPr>
        <p:spPr>
          <a:xfrm>
            <a:off x="2696208" y="3733080"/>
            <a:ext cx="4458600" cy="2577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0" i="0" lang="ru-RU" sz="3000" u="none" cap="none" strike="noStrike">
                <a:solidFill>
                  <a:srgbClr val="000000"/>
                </a:solidFill>
                <a:latin typeface="Calibri"/>
                <a:ea typeface="Calibri"/>
                <a:cs typeface="Calibri"/>
                <a:sym typeface="Calibri"/>
              </a:rPr>
              <a:t>1!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ru-RU" sz="3000" u="none" cap="none" strike="noStrike">
                <a:solidFill>
                  <a:srgbClr val="000000"/>
                </a:solidFill>
                <a:latin typeface="Calibri"/>
                <a:ea typeface="Calibri"/>
                <a:cs typeface="Calibri"/>
                <a:sym typeface="Calibri"/>
              </a:rPr>
              <a:t>2! = 2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ru-RU" sz="3000" u="none" cap="none" strike="noStrike">
                <a:solidFill>
                  <a:srgbClr val="000000"/>
                </a:solidFill>
                <a:latin typeface="Calibri"/>
                <a:ea typeface="Calibri"/>
                <a:cs typeface="Calibri"/>
                <a:sym typeface="Calibri"/>
              </a:rPr>
              <a:t>3! = 3 * 2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ru-RU" sz="3000" u="none" cap="none" strike="noStrike">
                <a:solidFill>
                  <a:srgbClr val="000000"/>
                </a:solidFill>
                <a:latin typeface="Calibri"/>
                <a:ea typeface="Calibri"/>
                <a:cs typeface="Calibri"/>
                <a:sym typeface="Calibri"/>
              </a:rPr>
              <a:t>4! = 4 * 3 * 2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ru-RU" sz="3000" u="none" cap="none" strike="noStrike">
                <a:solidFill>
                  <a:srgbClr val="000000"/>
                </a:solidFill>
                <a:latin typeface="Calibri"/>
                <a:ea typeface="Calibri"/>
                <a:cs typeface="Calibri"/>
                <a:sym typeface="Calibri"/>
              </a:rPr>
              <a:t>0! = 1 (по определению)</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0" name="Shape 380"/>
        <p:cNvGrpSpPr/>
        <p:nvPr/>
      </p:nvGrpSpPr>
      <p:grpSpPr>
        <a:xfrm>
          <a:off x="0" y="0"/>
          <a:ext cx="0" cy="0"/>
          <a:chOff x="0" y="0"/>
          <a:chExt cx="0" cy="0"/>
        </a:xfrm>
      </p:grpSpPr>
      <p:pic>
        <p:nvPicPr>
          <p:cNvPr id="381" name="Google Shape;381;p5"/>
          <p:cNvPicPr preferRelativeResize="0"/>
          <p:nvPr/>
        </p:nvPicPr>
        <p:blipFill rotWithShape="1">
          <a:blip r:embed="rId3">
            <a:alphaModFix/>
          </a:blip>
          <a:srcRect b="0" l="0" r="0" t="0"/>
          <a:stretch/>
        </p:blipFill>
        <p:spPr>
          <a:xfrm>
            <a:off x="2986075" y="2923983"/>
            <a:ext cx="6000000" cy="3761905"/>
          </a:xfrm>
          <a:prstGeom prst="rect">
            <a:avLst/>
          </a:prstGeom>
          <a:noFill/>
          <a:ln>
            <a:noFill/>
          </a:ln>
        </p:spPr>
      </p:pic>
      <p:pic>
        <p:nvPicPr>
          <p:cNvPr id="382" name="Google Shape;382;p5"/>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383" name="Google Shape;383;p5"/>
          <p:cNvSpPr/>
          <p:nvPr/>
        </p:nvSpPr>
        <p:spPr>
          <a:xfrm>
            <a:off x="8506080" y="419040"/>
            <a:ext cx="401120" cy="27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18</a:t>
            </a:r>
            <a:endParaRPr b="0" i="0" sz="1200" u="none" cap="none" strike="noStrike">
              <a:solidFill>
                <a:schemeClr val="dk1"/>
              </a:solidFill>
              <a:latin typeface="Arial"/>
              <a:ea typeface="Arial"/>
              <a:cs typeface="Arial"/>
              <a:sym typeface="Arial"/>
            </a:endParaRPr>
          </a:p>
        </p:txBody>
      </p:sp>
      <p:sp>
        <p:nvSpPr>
          <p:cNvPr id="384" name="Google Shape;384;p5"/>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85" name="Google Shape;385;p5"/>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386" name="Google Shape;386;p5"/>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387" name="Google Shape;387;p5"/>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388" name="Google Shape;388;p5"/>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89" name="Google Shape;389;p5"/>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390" name="Google Shape;390;p5"/>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391" name="Google Shape;391;p5"/>
          <p:cNvSpPr/>
          <p:nvPr/>
        </p:nvSpPr>
        <p:spPr>
          <a:xfrm>
            <a:off x="643680" y="1629418"/>
            <a:ext cx="2248118" cy="3009379"/>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ru-RU" sz="1800" u="none" cap="none" strike="noStrike">
                <a:solidFill>
                  <a:schemeClr val="dk1"/>
                </a:solidFill>
                <a:latin typeface="Calibri"/>
                <a:ea typeface="Calibri"/>
                <a:cs typeface="Calibri"/>
                <a:sym typeface="Calibri"/>
              </a:rPr>
              <a:t>Задание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ru-RU" sz="1800" u="none" cap="none" strike="noStrike">
                <a:solidFill>
                  <a:schemeClr val="dk1"/>
                </a:solidFill>
                <a:latin typeface="Calibri"/>
                <a:ea typeface="Calibri"/>
                <a:cs typeface="Calibri"/>
                <a:sym typeface="Calibri"/>
              </a:rPr>
              <a:t>Вывести n-ое число Фибоначчи</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393" name="Google Shape;393;p5"/>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394" name="Google Shape;394;p5"/>
          <p:cNvPicPr preferRelativeResize="0"/>
          <p:nvPr/>
        </p:nvPicPr>
        <p:blipFill rotWithShape="1">
          <a:blip r:embed="rId9">
            <a:alphaModFix/>
          </a:blip>
          <a:srcRect b="0" l="0" r="0" t="0"/>
          <a:stretch/>
        </p:blipFill>
        <p:spPr>
          <a:xfrm>
            <a:off x="411307" y="3039974"/>
            <a:ext cx="2712864" cy="3347936"/>
          </a:xfrm>
          <a:prstGeom prst="rect">
            <a:avLst/>
          </a:prstGeom>
          <a:noFill/>
          <a:ln>
            <a:noFill/>
          </a:ln>
        </p:spPr>
      </p:pic>
      <p:pic>
        <p:nvPicPr>
          <p:cNvPr id="395" name="Google Shape;395;p5"/>
          <p:cNvPicPr preferRelativeResize="0"/>
          <p:nvPr/>
        </p:nvPicPr>
        <p:blipFill rotWithShape="1">
          <a:blip r:embed="rId10">
            <a:alphaModFix/>
          </a:blip>
          <a:srcRect b="0" l="0" r="0" t="0"/>
          <a:stretch/>
        </p:blipFill>
        <p:spPr>
          <a:xfrm>
            <a:off x="3547695" y="654775"/>
            <a:ext cx="3482640" cy="2194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126" name="Shape 126"/>
        <p:cNvGrpSpPr/>
        <p:nvPr/>
      </p:nvGrpSpPr>
      <p:grpSpPr>
        <a:xfrm>
          <a:off x="0" y="0"/>
          <a:ext cx="0" cy="0"/>
          <a:chOff x="0" y="0"/>
          <a:chExt cx="0" cy="0"/>
        </a:xfrm>
      </p:grpSpPr>
      <p:pic>
        <p:nvPicPr>
          <p:cNvPr id="127" name="Google Shape;127;p2"/>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128" name="Google Shape;128;p2"/>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129" name="Google Shape;129;p2"/>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Теоретическая часть</a:t>
            </a:r>
            <a:endParaRPr b="0" i="0" sz="4000" u="none" cap="none" strike="noStrike">
              <a:solidFill>
                <a:schemeClr val="dk1"/>
              </a:solidFill>
              <a:latin typeface="Arial"/>
              <a:ea typeface="Arial"/>
              <a:cs typeface="Arial"/>
              <a:sym typeface="Arial"/>
            </a:endParaRPr>
          </a:p>
        </p:txBody>
      </p:sp>
      <p:sp>
        <p:nvSpPr>
          <p:cNvPr id="130" name="Google Shape;130;p2"/>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ru-RU" sz="2400" u="none" cap="none" strike="noStrike">
                <a:solidFill>
                  <a:schemeClr val="dk1"/>
                </a:solidFill>
                <a:latin typeface="Calibri"/>
                <a:ea typeface="Calibri"/>
                <a:cs typeface="Calibri"/>
                <a:sym typeface="Calibri"/>
              </a:rPr>
              <a:t>Рекурсия.</a:t>
            </a:r>
            <a:endParaRPr b="0" i="0" sz="2400" u="none" cap="none" strike="noStrike">
              <a:solidFill>
                <a:schemeClr val="dk1"/>
              </a:solidFill>
              <a:latin typeface="Calibri"/>
              <a:ea typeface="Calibri"/>
              <a:cs typeface="Calibri"/>
              <a:sym typeface="Calibri"/>
            </a:endParaRPr>
          </a:p>
        </p:txBody>
      </p:sp>
      <p:sp>
        <p:nvSpPr>
          <p:cNvPr id="131" name="Google Shape;131;p2"/>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13 занятие</a:t>
            </a:r>
            <a:endParaRPr b="0" i="0" sz="1400" u="none" cap="none" strike="noStrike">
              <a:solidFill>
                <a:schemeClr val="dk1"/>
              </a:solidFill>
              <a:latin typeface="Arial"/>
              <a:ea typeface="Arial"/>
              <a:cs typeface="Arial"/>
              <a:sym typeface="Arial"/>
            </a:endParaRPr>
          </a:p>
        </p:txBody>
      </p:sp>
      <p:sp>
        <p:nvSpPr>
          <p:cNvPr id="132" name="Google Shape;132;p2"/>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2020</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pic>
        <p:nvPicPr>
          <p:cNvPr id="137" name="Google Shape;137;p32"/>
          <p:cNvPicPr preferRelativeResize="0"/>
          <p:nvPr/>
        </p:nvPicPr>
        <p:blipFill rotWithShape="1">
          <a:blip r:embed="rId3">
            <a:alphaModFix/>
          </a:blip>
          <a:srcRect b="0" l="0" r="0" t="0"/>
          <a:stretch/>
        </p:blipFill>
        <p:spPr>
          <a:xfrm>
            <a:off x="1656075" y="2368970"/>
            <a:ext cx="6300743" cy="4260790"/>
          </a:xfrm>
          <a:prstGeom prst="rect">
            <a:avLst/>
          </a:prstGeom>
          <a:noFill/>
          <a:ln>
            <a:noFill/>
          </a:ln>
        </p:spPr>
      </p:pic>
      <p:pic>
        <p:nvPicPr>
          <p:cNvPr id="138" name="Google Shape;138;p32"/>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139" name="Google Shape;139;p32"/>
          <p:cNvSpPr/>
          <p:nvPr/>
        </p:nvSpPr>
        <p:spPr>
          <a:xfrm>
            <a:off x="8556840" y="419040"/>
            <a:ext cx="264240" cy="27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3</a:t>
            </a:r>
            <a:endParaRPr b="0" i="0" sz="1200" u="none" cap="none" strike="noStrike">
              <a:solidFill>
                <a:schemeClr val="dk1"/>
              </a:solidFill>
              <a:latin typeface="Arial"/>
              <a:ea typeface="Arial"/>
              <a:cs typeface="Arial"/>
              <a:sym typeface="Arial"/>
            </a:endParaRPr>
          </a:p>
        </p:txBody>
      </p:sp>
      <p:sp>
        <p:nvSpPr>
          <p:cNvPr id="140" name="Google Shape;140;p32"/>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141" name="Google Shape;141;p32"/>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42" name="Google Shape;142;p32"/>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143" name="Google Shape;143;p32"/>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144" name="Google Shape;144;p32"/>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145" name="Google Shape;145;p32"/>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46" name="Google Shape;146;p32"/>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147" name="Google Shape;147;p32"/>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148" name="Google Shape;148;p32"/>
          <p:cNvSpPr/>
          <p:nvPr/>
        </p:nvSpPr>
        <p:spPr>
          <a:xfrm>
            <a:off x="1145694" y="1905243"/>
            <a:ext cx="7693746" cy="56171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1" i="0" lang="ru-RU" sz="1800" u="none" cap="none" strike="noStrike">
                <a:solidFill>
                  <a:srgbClr val="000000"/>
                </a:solidFill>
                <a:latin typeface="Calibri"/>
                <a:ea typeface="Calibri"/>
                <a:cs typeface="Calibri"/>
                <a:sym typeface="Calibri"/>
              </a:rPr>
              <a:t>“In order to understand recursion, one must first understand recursion.”</a:t>
            </a:r>
            <a:endParaRPr b="1" i="0" sz="1800" u="none" cap="none" strike="noStrike">
              <a:solidFill>
                <a:schemeClr val="dk1"/>
              </a:solidFill>
              <a:latin typeface="Calibri"/>
              <a:ea typeface="Calibri"/>
              <a:cs typeface="Calibri"/>
              <a:sym typeface="Calibri"/>
            </a:endParaRPr>
          </a:p>
        </p:txBody>
      </p:sp>
      <p:sp>
        <p:nvSpPr>
          <p:cNvPr id="149" name="Google Shape;149;p32"/>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p33"/>
          <p:cNvPicPr preferRelativeResize="0"/>
          <p:nvPr/>
        </p:nvPicPr>
        <p:blipFill rotWithShape="1">
          <a:blip r:embed="rId3">
            <a:alphaModFix/>
          </a:blip>
          <a:srcRect b="0" l="0" r="0" t="0"/>
          <a:stretch/>
        </p:blipFill>
        <p:spPr>
          <a:xfrm>
            <a:off x="166241" y="1927733"/>
            <a:ext cx="4521758" cy="4114800"/>
          </a:xfrm>
          <a:prstGeom prst="rect">
            <a:avLst/>
          </a:prstGeom>
          <a:noFill/>
          <a:ln>
            <a:noFill/>
          </a:ln>
        </p:spPr>
      </p:pic>
      <p:pic>
        <p:nvPicPr>
          <p:cNvPr id="155" name="Google Shape;155;p33"/>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156" name="Google Shape;156;p33"/>
          <p:cNvSpPr/>
          <p:nvPr/>
        </p:nvSpPr>
        <p:spPr>
          <a:xfrm>
            <a:off x="8556840" y="419040"/>
            <a:ext cx="264240" cy="27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4</a:t>
            </a:r>
            <a:endParaRPr b="0" i="0" sz="1200" u="none" cap="none" strike="noStrike">
              <a:solidFill>
                <a:schemeClr val="dk1"/>
              </a:solidFill>
              <a:latin typeface="Arial"/>
              <a:ea typeface="Arial"/>
              <a:cs typeface="Arial"/>
              <a:sym typeface="Arial"/>
            </a:endParaRPr>
          </a:p>
        </p:txBody>
      </p:sp>
      <p:sp>
        <p:nvSpPr>
          <p:cNvPr id="157" name="Google Shape;157;p33"/>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158" name="Google Shape;158;p33"/>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59" name="Google Shape;159;p33"/>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160" name="Google Shape;160;p33"/>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161" name="Google Shape;161;p33"/>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162" name="Google Shape;162;p33"/>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63" name="Google Shape;163;p33"/>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164" name="Google Shape;164;p33"/>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165" name="Google Shape;165;p33"/>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166" name="Google Shape;166;p33"/>
          <p:cNvPicPr preferRelativeResize="0"/>
          <p:nvPr/>
        </p:nvPicPr>
        <p:blipFill rotWithShape="1">
          <a:blip r:embed="rId9">
            <a:alphaModFix/>
          </a:blip>
          <a:srcRect b="0" l="0" r="0" t="0"/>
          <a:stretch/>
        </p:blipFill>
        <p:spPr>
          <a:xfrm>
            <a:off x="4466675" y="2240040"/>
            <a:ext cx="4413856" cy="35310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pic>
        <p:nvPicPr>
          <p:cNvPr id="171" name="Google Shape;171;p34"/>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72" name="Google Shape;172;p34"/>
          <p:cNvSpPr/>
          <p:nvPr/>
        </p:nvSpPr>
        <p:spPr>
          <a:xfrm>
            <a:off x="8556840" y="419040"/>
            <a:ext cx="264240" cy="27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5</a:t>
            </a:r>
            <a:endParaRPr b="0" i="0" sz="1200" u="none" cap="none" strike="noStrike">
              <a:solidFill>
                <a:schemeClr val="dk1"/>
              </a:solidFill>
              <a:latin typeface="Arial"/>
              <a:ea typeface="Arial"/>
              <a:cs typeface="Arial"/>
              <a:sym typeface="Arial"/>
            </a:endParaRPr>
          </a:p>
        </p:txBody>
      </p:sp>
      <p:sp>
        <p:nvSpPr>
          <p:cNvPr id="173" name="Google Shape;173;p34"/>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174" name="Google Shape;174;p34"/>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75" name="Google Shape;175;p34"/>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76" name="Google Shape;176;p34"/>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77" name="Google Shape;177;p34"/>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78" name="Google Shape;178;p34"/>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79" name="Google Shape;179;p34"/>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80" name="Google Shape;180;p34"/>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81" name="Google Shape;181;p34"/>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182" name="Google Shape;182;p34"/>
          <p:cNvPicPr preferRelativeResize="0"/>
          <p:nvPr/>
        </p:nvPicPr>
        <p:blipFill rotWithShape="1">
          <a:blip r:embed="rId8">
            <a:alphaModFix/>
          </a:blip>
          <a:srcRect b="0" l="0" r="0" t="0"/>
          <a:stretch/>
        </p:blipFill>
        <p:spPr>
          <a:xfrm>
            <a:off x="781505" y="1697760"/>
            <a:ext cx="7461720" cy="4416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pic>
        <p:nvPicPr>
          <p:cNvPr id="187" name="Google Shape;187;p3"/>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88" name="Google Shape;188;p3"/>
          <p:cNvSpPr/>
          <p:nvPr/>
        </p:nvSpPr>
        <p:spPr>
          <a:xfrm>
            <a:off x="8556840" y="419040"/>
            <a:ext cx="264240" cy="27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6</a:t>
            </a:r>
            <a:endParaRPr b="0" i="0" sz="1200" u="none" cap="none" strike="noStrike">
              <a:solidFill>
                <a:schemeClr val="dk1"/>
              </a:solidFill>
              <a:latin typeface="Arial"/>
              <a:ea typeface="Arial"/>
              <a:cs typeface="Arial"/>
              <a:sym typeface="Arial"/>
            </a:endParaRPr>
          </a:p>
        </p:txBody>
      </p:sp>
      <p:sp>
        <p:nvSpPr>
          <p:cNvPr id="189" name="Google Shape;189;p3"/>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190" name="Google Shape;190;p3"/>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91" name="Google Shape;191;p3"/>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92" name="Google Shape;192;p3"/>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93" name="Google Shape;193;p3"/>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94" name="Google Shape;194;p3"/>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95" name="Google Shape;195;p3"/>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96" name="Google Shape;196;p3"/>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97" name="Google Shape;197;p3"/>
          <p:cNvSpPr/>
          <p:nvPr/>
        </p:nvSpPr>
        <p:spPr>
          <a:xfrm>
            <a:off x="896100" y="1645150"/>
            <a:ext cx="7351800" cy="21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ru-RU" sz="1800" u="none" cap="none" strike="noStrike">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ru-RU" sz="1800" u="none" cap="none" strike="noStrike">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ru-RU" sz="1800" u="none" cap="none" strike="noStrike">
                <a:solidFill>
                  <a:schemeClr val="dk1"/>
                </a:solidFill>
                <a:latin typeface="Calibri"/>
                <a:ea typeface="Calibri"/>
                <a:cs typeface="Calibri"/>
                <a:sym typeface="Calibri"/>
              </a:rPr>
              <a:t>БЕСКОНЕЧНОСТЬ - НЕ ПРЕДЕЛ</a:t>
            </a:r>
            <a:endParaRPr b="0" i="0" sz="1800" u="none" cap="none" strike="noStrike">
              <a:solidFill>
                <a:schemeClr val="dk1"/>
              </a:solidFill>
              <a:latin typeface="Calibri"/>
              <a:ea typeface="Calibri"/>
              <a:cs typeface="Calibri"/>
              <a:sym typeface="Calibri"/>
            </a:endParaRPr>
          </a:p>
          <a:p>
            <a:pPr indent="0" lvl="0" marL="1371600" marR="0" rtl="0" algn="l">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3"/>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199" name="Google Shape;199;p3"/>
          <p:cNvPicPr preferRelativeResize="0"/>
          <p:nvPr/>
        </p:nvPicPr>
        <p:blipFill rotWithShape="1">
          <a:blip r:embed="rId8">
            <a:alphaModFix/>
          </a:blip>
          <a:srcRect b="0" l="0" r="0" t="0"/>
          <a:stretch/>
        </p:blipFill>
        <p:spPr>
          <a:xfrm>
            <a:off x="4271755" y="3005224"/>
            <a:ext cx="4608725" cy="3269326"/>
          </a:xfrm>
          <a:prstGeom prst="rect">
            <a:avLst/>
          </a:prstGeom>
          <a:noFill/>
          <a:ln>
            <a:noFill/>
          </a:ln>
        </p:spPr>
      </p:pic>
      <p:pic>
        <p:nvPicPr>
          <p:cNvPr id="200" name="Google Shape;200;p3"/>
          <p:cNvPicPr preferRelativeResize="0"/>
          <p:nvPr/>
        </p:nvPicPr>
        <p:blipFill rotWithShape="1">
          <a:blip r:embed="rId9">
            <a:alphaModFix/>
          </a:blip>
          <a:srcRect b="0" l="0" r="0" t="0"/>
          <a:stretch/>
        </p:blipFill>
        <p:spPr>
          <a:xfrm>
            <a:off x="805550" y="4284750"/>
            <a:ext cx="3105150"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pic>
        <p:nvPicPr>
          <p:cNvPr id="205" name="Google Shape;205;p35"/>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06" name="Google Shape;206;p35"/>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7</a:t>
            </a:r>
            <a:endParaRPr b="0" i="0" sz="1200" u="none" cap="none" strike="noStrike">
              <a:solidFill>
                <a:schemeClr val="dk1"/>
              </a:solidFill>
              <a:latin typeface="Arial"/>
              <a:ea typeface="Arial"/>
              <a:cs typeface="Arial"/>
              <a:sym typeface="Arial"/>
            </a:endParaRPr>
          </a:p>
        </p:txBody>
      </p:sp>
      <p:sp>
        <p:nvSpPr>
          <p:cNvPr id="207" name="Google Shape;207;p35"/>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208" name="Google Shape;208;p35"/>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09" name="Google Shape;209;p35"/>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10" name="Google Shape;210;p35"/>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11" name="Google Shape;211;p35"/>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12" name="Google Shape;212;p35"/>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13" name="Google Shape;213;p35"/>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14" name="Google Shape;214;p35"/>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215" name="Google Shape;215;p35"/>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pic>
        <p:nvPicPr>
          <p:cNvPr id="216" name="Google Shape;216;p35"/>
          <p:cNvPicPr preferRelativeResize="0"/>
          <p:nvPr/>
        </p:nvPicPr>
        <p:blipFill rotWithShape="1">
          <a:blip r:embed="rId8">
            <a:alphaModFix/>
          </a:blip>
          <a:srcRect b="0" l="0" r="0" t="0"/>
          <a:stretch/>
        </p:blipFill>
        <p:spPr>
          <a:xfrm>
            <a:off x="800827" y="1683093"/>
            <a:ext cx="7221946" cy="4024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0" name="Shape 220"/>
        <p:cNvGrpSpPr/>
        <p:nvPr/>
      </p:nvGrpSpPr>
      <p:grpSpPr>
        <a:xfrm>
          <a:off x="0" y="0"/>
          <a:ext cx="0" cy="0"/>
          <a:chOff x="0" y="0"/>
          <a:chExt cx="0" cy="0"/>
        </a:xfrm>
      </p:grpSpPr>
      <p:pic>
        <p:nvPicPr>
          <p:cNvPr id="221" name="Google Shape;221;p36"/>
          <p:cNvPicPr preferRelativeResize="0"/>
          <p:nvPr/>
        </p:nvPicPr>
        <p:blipFill rotWithShape="1">
          <a:blip r:embed="rId3">
            <a:alphaModFix/>
          </a:blip>
          <a:srcRect b="0" l="0" r="0" t="0"/>
          <a:stretch/>
        </p:blipFill>
        <p:spPr>
          <a:xfrm>
            <a:off x="6729978" y="3930508"/>
            <a:ext cx="2414022" cy="2166808"/>
          </a:xfrm>
          <a:prstGeom prst="rect">
            <a:avLst/>
          </a:prstGeom>
          <a:noFill/>
          <a:ln>
            <a:noFill/>
          </a:ln>
        </p:spPr>
      </p:pic>
      <p:pic>
        <p:nvPicPr>
          <p:cNvPr id="222" name="Google Shape;222;p36"/>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223" name="Google Shape;223;p36"/>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8</a:t>
            </a:r>
            <a:endParaRPr b="0" i="0" sz="1200" u="none" cap="none" strike="noStrike">
              <a:solidFill>
                <a:schemeClr val="dk1"/>
              </a:solidFill>
              <a:latin typeface="Arial"/>
              <a:ea typeface="Arial"/>
              <a:cs typeface="Arial"/>
              <a:sym typeface="Arial"/>
            </a:endParaRPr>
          </a:p>
        </p:txBody>
      </p:sp>
      <p:sp>
        <p:nvSpPr>
          <p:cNvPr id="224" name="Google Shape;224;p36"/>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225" name="Google Shape;225;p36"/>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26" name="Google Shape;226;p36"/>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227" name="Google Shape;227;p36"/>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228" name="Google Shape;228;p36"/>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229" name="Google Shape;229;p36"/>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30" name="Google Shape;230;p36"/>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231" name="Google Shape;231;p36"/>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232" name="Google Shape;232;p36"/>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sp>
        <p:nvSpPr>
          <p:cNvPr id="233" name="Google Shape;233;p36"/>
          <p:cNvSpPr/>
          <p:nvPr/>
        </p:nvSpPr>
        <p:spPr>
          <a:xfrm>
            <a:off x="853291" y="1608300"/>
            <a:ext cx="7731051"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ru-RU" sz="1800" u="none" cap="none" strike="noStrike">
                <a:solidFill>
                  <a:srgbClr val="222222"/>
                </a:solidFill>
                <a:latin typeface="Calibri"/>
                <a:ea typeface="Calibri"/>
                <a:cs typeface="Calibri"/>
                <a:sym typeface="Calibri"/>
              </a:rPr>
              <a:t>Стек вызовов</a:t>
            </a:r>
            <a:endParaRPr b="0" i="0" sz="1800" u="none" cap="none" strike="noStrike">
              <a:solidFill>
                <a:srgbClr val="22222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ru-RU" sz="1800" u="none" cap="none" strike="noStrike">
                <a:solidFill>
                  <a:srgbClr val="000000"/>
                </a:solidFill>
                <a:latin typeface="Calibri"/>
                <a:ea typeface="Calibri"/>
                <a:cs typeface="Calibri"/>
                <a:sym typeface="Calibri"/>
              </a:rPr>
            </a:br>
            <a:r>
              <a:rPr b="0" i="0" lang="ru-RU" sz="1800" u="none" cap="none" strike="noStrike">
                <a:solidFill>
                  <a:srgbClr val="222222"/>
                </a:solidFill>
                <a:latin typeface="Calibri"/>
                <a:ea typeface="Calibri"/>
                <a:cs typeface="Calibri"/>
                <a:sym typeface="Calibri"/>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endParaRPr b="0" i="0" sz="1800" u="none" cap="none" strike="noStrike">
              <a:solidFill>
                <a:srgbClr val="222222"/>
              </a:solidFill>
              <a:latin typeface="Calibri"/>
              <a:ea typeface="Calibri"/>
              <a:cs typeface="Calibri"/>
              <a:sym typeface="Calibri"/>
            </a:endParaRPr>
          </a:p>
        </p:txBody>
      </p:sp>
      <p:pic>
        <p:nvPicPr>
          <p:cNvPr id="234" name="Google Shape;234;p36"/>
          <p:cNvPicPr preferRelativeResize="0"/>
          <p:nvPr/>
        </p:nvPicPr>
        <p:blipFill rotWithShape="1">
          <a:blip r:embed="rId9">
            <a:alphaModFix/>
          </a:blip>
          <a:srcRect b="0" l="0" r="0" t="0"/>
          <a:stretch/>
        </p:blipFill>
        <p:spPr>
          <a:xfrm>
            <a:off x="238047" y="3695400"/>
            <a:ext cx="6537419" cy="3037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pic>
        <p:nvPicPr>
          <p:cNvPr id="239" name="Google Shape;239;g642320f223_0_19"/>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240" name="Google Shape;240;g642320f223_0_19"/>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Рекурсия</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241" name="Google Shape;241;g642320f223_0_19"/>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42" name="Google Shape;242;g642320f223_0_1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43" name="Google Shape;243;g642320f223_0_1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44" name="Google Shape;244;g642320f223_0_1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45" name="Google Shape;245;g642320f223_0_19"/>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46" name="Google Shape;246;g642320f223_0_19"/>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247" name="Google Shape;247;g642320f223_0_19"/>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248" name="Google Shape;248;g642320f223_0_19"/>
          <p:cNvSpPr/>
          <p:nvPr/>
        </p:nvSpPr>
        <p:spPr>
          <a:xfrm>
            <a:off x="896100" y="1645150"/>
            <a:ext cx="7351800" cy="21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ru-RU" sz="1800" u="none" cap="none" strike="noStrike">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b="1" i="0" lang="ru-RU" sz="1800" u="none" cap="none" strike="noStrike">
                <a:solidFill>
                  <a:schemeClr val="dk1"/>
                </a:solidFill>
                <a:latin typeface="Calibri"/>
                <a:ea typeface="Calibri"/>
                <a:cs typeface="Calibri"/>
                <a:sym typeface="Calibri"/>
              </a:rPr>
              <a:t>факториала.</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ru-RU" sz="1800" u="none" cap="none" strike="noStrike">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b="0" i="0" sz="1800" u="none" cap="none" strike="noStrike">
              <a:solidFill>
                <a:schemeClr val="dk1"/>
              </a:solidFill>
              <a:latin typeface="Calibri"/>
              <a:ea typeface="Calibri"/>
              <a:cs typeface="Calibri"/>
              <a:sym typeface="Calibri"/>
            </a:endParaRPr>
          </a:p>
        </p:txBody>
      </p:sp>
      <p:sp>
        <p:nvSpPr>
          <p:cNvPr id="249" name="Google Shape;249;g642320f223_0_19"/>
          <p:cNvSpPr/>
          <p:nvPr/>
        </p:nvSpPr>
        <p:spPr>
          <a:xfrm>
            <a:off x="4411800" y="447130"/>
            <a:ext cx="3818100" cy="364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i="0" lang="ru-RU" sz="900" u="none" cap="none" strike="noStrike">
                <a:solidFill>
                  <a:srgbClr val="000000"/>
                </a:solidFill>
                <a:latin typeface="Calibri"/>
                <a:ea typeface="Calibri"/>
                <a:cs typeface="Calibri"/>
                <a:sym typeface="Calibri"/>
              </a:rPr>
              <a:t>РЕКУРСИЯ.</a:t>
            </a:r>
            <a:endParaRPr b="1" i="0" sz="900" u="none" cap="none" strike="noStrike">
              <a:solidFill>
                <a:srgbClr val="000000"/>
              </a:solidFill>
              <a:latin typeface="Calibri"/>
              <a:ea typeface="Calibri"/>
              <a:cs typeface="Calibri"/>
              <a:sym typeface="Calibri"/>
            </a:endParaRPr>
          </a:p>
        </p:txBody>
      </p:sp>
      <p:sp>
        <p:nvSpPr>
          <p:cNvPr id="250" name="Google Shape;250;g642320f223_0_19"/>
          <p:cNvSpPr txBox="1"/>
          <p:nvPr>
            <p:ph idx="4294967295" type="subTitle"/>
          </p:nvPr>
        </p:nvSpPr>
        <p:spPr>
          <a:xfrm>
            <a:off x="7014500" y="3563200"/>
            <a:ext cx="868500" cy="1171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000"/>
              </a:spcBef>
              <a:spcAft>
                <a:spcPts val="0"/>
              </a:spcAft>
              <a:buClr>
                <a:schemeClr val="dk1"/>
              </a:buClr>
              <a:buSzPts val="2800"/>
              <a:buFont typeface="Arial"/>
              <a:buNone/>
            </a:pPr>
            <a:r>
              <a:rPr b="0" i="0" lang="ru-RU" sz="7000" u="none" cap="none" strike="noStrike">
                <a:solidFill>
                  <a:schemeClr val="dk1"/>
                </a:solidFill>
                <a:latin typeface="Arial"/>
                <a:ea typeface="Arial"/>
                <a:cs typeface="Arial"/>
                <a:sym typeface="Arial"/>
              </a:rPr>
              <a:t>n! </a:t>
            </a:r>
            <a:endParaRPr b="0" i="0" sz="7000" u="none" cap="none" strike="noStrike">
              <a:solidFill>
                <a:schemeClr val="dk1"/>
              </a:solidFill>
              <a:latin typeface="Arial"/>
              <a:ea typeface="Arial"/>
              <a:cs typeface="Arial"/>
              <a:sym typeface="Arial"/>
            </a:endParaRPr>
          </a:p>
        </p:txBody>
      </p:sp>
      <p:sp>
        <p:nvSpPr>
          <p:cNvPr id="251" name="Google Shape;251;g642320f223_0_19"/>
          <p:cNvSpPr txBox="1"/>
          <p:nvPr>
            <p:ph type="title"/>
          </p:nvPr>
        </p:nvSpPr>
        <p:spPr>
          <a:xfrm>
            <a:off x="941150" y="3695350"/>
            <a:ext cx="4458600" cy="2577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lang="ru-RU" sz="3000">
                <a:latin typeface="Calibri"/>
                <a:ea typeface="Calibri"/>
                <a:cs typeface="Calibri"/>
                <a:sym typeface="Calibri"/>
              </a:rPr>
              <a:t>1! = 1;</a:t>
            </a:r>
            <a:endParaRPr sz="3000">
              <a:latin typeface="Calibri"/>
              <a:ea typeface="Calibri"/>
              <a:cs typeface="Calibri"/>
              <a:sym typeface="Calibri"/>
            </a:endParaRPr>
          </a:p>
          <a:p>
            <a:pPr indent="0" lvl="0" marL="0" rtl="0" algn="l">
              <a:lnSpc>
                <a:spcPct val="90000"/>
              </a:lnSpc>
              <a:spcBef>
                <a:spcPts val="0"/>
              </a:spcBef>
              <a:spcAft>
                <a:spcPts val="0"/>
              </a:spcAft>
              <a:buSzPts val="1800"/>
              <a:buNone/>
            </a:pPr>
            <a:r>
              <a:rPr lang="ru-RU" sz="3000">
                <a:latin typeface="Calibri"/>
                <a:ea typeface="Calibri"/>
                <a:cs typeface="Calibri"/>
                <a:sym typeface="Calibri"/>
              </a:rPr>
              <a:t>2! = 2 * 1;</a:t>
            </a:r>
            <a:endParaRPr sz="3000">
              <a:latin typeface="Calibri"/>
              <a:ea typeface="Calibri"/>
              <a:cs typeface="Calibri"/>
              <a:sym typeface="Calibri"/>
            </a:endParaRPr>
          </a:p>
          <a:p>
            <a:pPr indent="0" lvl="0" marL="0" rtl="0" algn="l">
              <a:lnSpc>
                <a:spcPct val="90000"/>
              </a:lnSpc>
              <a:spcBef>
                <a:spcPts val="0"/>
              </a:spcBef>
              <a:spcAft>
                <a:spcPts val="0"/>
              </a:spcAft>
              <a:buSzPts val="1800"/>
              <a:buNone/>
            </a:pPr>
            <a:r>
              <a:rPr lang="ru-RU" sz="3000">
                <a:latin typeface="Calibri"/>
                <a:ea typeface="Calibri"/>
                <a:cs typeface="Calibri"/>
                <a:sym typeface="Calibri"/>
              </a:rPr>
              <a:t>3! = 3 * 2 * 1;</a:t>
            </a:r>
            <a:endParaRPr sz="3000">
              <a:latin typeface="Calibri"/>
              <a:ea typeface="Calibri"/>
              <a:cs typeface="Calibri"/>
              <a:sym typeface="Calibri"/>
            </a:endParaRPr>
          </a:p>
          <a:p>
            <a:pPr indent="0" lvl="0" marL="0" rtl="0" algn="l">
              <a:lnSpc>
                <a:spcPct val="90000"/>
              </a:lnSpc>
              <a:spcBef>
                <a:spcPts val="0"/>
              </a:spcBef>
              <a:spcAft>
                <a:spcPts val="0"/>
              </a:spcAft>
              <a:buSzPts val="1800"/>
              <a:buNone/>
            </a:pPr>
            <a:r>
              <a:rPr lang="ru-RU" sz="3000">
                <a:latin typeface="Calibri"/>
                <a:ea typeface="Calibri"/>
                <a:cs typeface="Calibri"/>
                <a:sym typeface="Calibri"/>
              </a:rPr>
              <a:t>4! = 4 * 3 * 2 * 1; </a:t>
            </a:r>
            <a:endParaRPr sz="3000">
              <a:latin typeface="Calibri"/>
              <a:ea typeface="Calibri"/>
              <a:cs typeface="Calibri"/>
              <a:sym typeface="Calibri"/>
            </a:endParaRPr>
          </a:p>
          <a:p>
            <a:pPr indent="0" lvl="0" marL="0" rtl="0" algn="l">
              <a:lnSpc>
                <a:spcPct val="90000"/>
              </a:lnSpc>
              <a:spcBef>
                <a:spcPts val="0"/>
              </a:spcBef>
              <a:spcAft>
                <a:spcPts val="0"/>
              </a:spcAft>
              <a:buSzPts val="1800"/>
              <a:buNone/>
            </a:pPr>
            <a:r>
              <a:t/>
            </a:r>
            <a:endParaRPr sz="3000">
              <a:latin typeface="Calibri"/>
              <a:ea typeface="Calibri"/>
              <a:cs typeface="Calibri"/>
              <a:sym typeface="Calibri"/>
            </a:endParaRPr>
          </a:p>
          <a:p>
            <a:pPr indent="0" lvl="0" marL="0" rtl="0" algn="l">
              <a:lnSpc>
                <a:spcPct val="90000"/>
              </a:lnSpc>
              <a:spcBef>
                <a:spcPts val="0"/>
              </a:spcBef>
              <a:spcAft>
                <a:spcPts val="0"/>
              </a:spcAft>
              <a:buSzPts val="1800"/>
              <a:buNone/>
            </a:pPr>
            <a:r>
              <a:rPr lang="ru-RU" sz="3000">
                <a:latin typeface="Calibri"/>
                <a:ea typeface="Calibri"/>
                <a:cs typeface="Calibri"/>
                <a:sym typeface="Calibri"/>
              </a:rPr>
              <a:t>0! = 1 (по определению)</a:t>
            </a:r>
            <a:endParaRPr sz="3000">
              <a:latin typeface="Calibri"/>
              <a:ea typeface="Calibri"/>
              <a:cs typeface="Calibri"/>
              <a:sym typeface="Calibri"/>
            </a:endParaRPr>
          </a:p>
        </p:txBody>
      </p:sp>
      <p:sp>
        <p:nvSpPr>
          <p:cNvPr id="252" name="Google Shape;252;g642320f223_0_19"/>
          <p:cNvSpPr/>
          <p:nvPr/>
        </p:nvSpPr>
        <p:spPr>
          <a:xfrm>
            <a:off x="8486610" y="413617"/>
            <a:ext cx="560580" cy="27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9</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2012-07-30T23:42:41Z</dcterms:created>
  <dc:creator>Кирилл Приёмко</dc:creator>
</cp:coreProperties>
</file>