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7559675" cy="106918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D9HQo2p+2dbtLQ58HET6E2h7t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0: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39: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39: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40: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40: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41: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41: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2: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4: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8: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9: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9: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25"/>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26"/>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27"/>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7"/>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7"/>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7"/>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7"/>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19"/>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9"/>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0"/>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21"/>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22"/>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23"/>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24"/>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63" name="Shape 63"/>
        <p:cNvGrpSpPr/>
        <p:nvPr/>
      </p:nvGrpSpPr>
      <p:grpSpPr>
        <a:xfrm>
          <a:off x="0" y="0"/>
          <a:ext cx="0" cy="0"/>
          <a:chOff x="0" y="0"/>
          <a:chExt cx="0" cy="0"/>
        </a:xfrm>
      </p:grpSpPr>
      <p:sp>
        <p:nvSpPr>
          <p:cNvPr id="64" name="Google Shape;64;p1"/>
          <p:cNvSpPr/>
          <p:nvPr/>
        </p:nvSpPr>
        <p:spPr>
          <a:xfrm>
            <a:off x="457200" y="3963540"/>
            <a:ext cx="8166100" cy="815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Calibri"/>
                <a:ea typeface="Calibri"/>
                <a:cs typeface="Calibri"/>
                <a:sym typeface="Calibri"/>
              </a:rPr>
              <a:t>Знакомство со сложными условиями ветвления в С++. Написание более сложной программы с ветвлением.</a:t>
            </a:r>
            <a:endParaRPr/>
          </a:p>
        </p:txBody>
      </p:sp>
      <p:sp>
        <p:nvSpPr>
          <p:cNvPr id="65" name="Google Shape;65;p1"/>
          <p:cNvSpPr/>
          <p:nvPr/>
        </p:nvSpPr>
        <p:spPr>
          <a:xfrm>
            <a:off x="3941280" y="2167200"/>
            <a:ext cx="1222920" cy="381240"/>
          </a:xfrm>
          <a:prstGeom prst="rect">
            <a:avLst/>
          </a:prstGeom>
          <a:solidFill>
            <a:srgbClr val="CF2366"/>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9-11 классы</a:t>
            </a:r>
            <a:endParaRPr b="0" i="0" sz="1200" u="none" cap="none" strike="noStrike">
              <a:solidFill>
                <a:schemeClr val="dk1"/>
              </a:solidFill>
              <a:latin typeface="Arial"/>
              <a:ea typeface="Arial"/>
              <a:cs typeface="Arial"/>
              <a:sym typeface="Arial"/>
            </a:endParaRPr>
          </a:p>
        </p:txBody>
      </p:sp>
      <p:pic>
        <p:nvPicPr>
          <p:cNvPr id="66" name="Google Shape;66;p1"/>
          <p:cNvPicPr preferRelativeResize="0"/>
          <p:nvPr/>
        </p:nvPicPr>
        <p:blipFill rotWithShape="1">
          <a:blip r:embed="rId3">
            <a:alphaModFix/>
          </a:blip>
          <a:srcRect b="0" l="0" r="0" t="0"/>
          <a:stretch/>
        </p:blipFill>
        <p:spPr>
          <a:xfrm>
            <a:off x="3879360" y="566280"/>
            <a:ext cx="1345320" cy="1343160"/>
          </a:xfrm>
          <a:prstGeom prst="rect">
            <a:avLst/>
          </a:prstGeom>
          <a:noFill/>
          <a:ln>
            <a:noFill/>
          </a:ln>
        </p:spPr>
      </p:pic>
      <p:sp>
        <p:nvSpPr>
          <p:cNvPr id="67" name="Google Shape;67;p1"/>
          <p:cNvSpPr/>
          <p:nvPr/>
        </p:nvSpPr>
        <p:spPr>
          <a:xfrm>
            <a:off x="3430080" y="2674440"/>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68" name="Google Shape;68;p1"/>
          <p:cNvSpPr/>
          <p:nvPr/>
        </p:nvSpPr>
        <p:spPr>
          <a:xfrm>
            <a:off x="3296160" y="3391560"/>
            <a:ext cx="259812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Презентация занятия</a:t>
            </a:r>
            <a:endParaRPr b="0" i="0" sz="1400" u="none" cap="none" strike="noStrike">
              <a:solidFill>
                <a:schemeClr val="dk1"/>
              </a:solidFill>
              <a:latin typeface="Arial"/>
              <a:ea typeface="Arial"/>
              <a:cs typeface="Arial"/>
              <a:sym typeface="Arial"/>
            </a:endParaRPr>
          </a:p>
        </p:txBody>
      </p:sp>
      <p:sp>
        <p:nvSpPr>
          <p:cNvPr id="69" name="Google Shape;69;p1"/>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4 занятие</a:t>
            </a:r>
            <a:endParaRPr b="0" i="0" sz="1400" u="none" cap="none" strike="noStrike">
              <a:solidFill>
                <a:schemeClr val="dk1"/>
              </a:solidFill>
              <a:latin typeface="Arial"/>
              <a:ea typeface="Arial"/>
              <a:cs typeface="Arial"/>
              <a:sym typeface="Arial"/>
            </a:endParaRPr>
          </a:p>
        </p:txBody>
      </p:sp>
      <p:sp>
        <p:nvSpPr>
          <p:cNvPr id="70" name="Google Shape;70;p1"/>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pic>
        <p:nvPicPr>
          <p:cNvPr id="71" name="Google Shape;71;p1"/>
          <p:cNvPicPr preferRelativeResize="0"/>
          <p:nvPr/>
        </p:nvPicPr>
        <p:blipFill>
          <a:blip r:embed="rId4">
            <a:alphaModFix/>
          </a:blip>
          <a:stretch>
            <a:fillRect/>
          </a:stretch>
        </p:blipFill>
        <p:spPr>
          <a:xfrm>
            <a:off x="-136487" y="5329900"/>
            <a:ext cx="9461975" cy="85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0"/>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208" name="Google Shape;208;p10"/>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09" name="Google Shape;209;p10"/>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10" name="Google Shape;210;p10"/>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11" name="Google Shape;211;p10"/>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12" name="Google Shape;212;p10"/>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13" name="Google Shape;213;p10"/>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214" name="Google Shape;214;p10"/>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215" name="Google Shape;215;p10"/>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16" name="Google Shape;216;p10"/>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10</a:t>
            </a:r>
            <a:endParaRPr/>
          </a:p>
        </p:txBody>
      </p:sp>
      <p:sp>
        <p:nvSpPr>
          <p:cNvPr id="217" name="Google Shape;217;p10"/>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218" name="Google Shape;218;p10"/>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219" name="Google Shape;219;p10"/>
          <p:cNvSpPr txBox="1"/>
          <p:nvPr/>
        </p:nvSpPr>
        <p:spPr>
          <a:xfrm>
            <a:off x="794940" y="2230458"/>
            <a:ext cx="776184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800" u="none" cap="none" strike="noStrike">
                <a:solidFill>
                  <a:srgbClr val="000000"/>
                </a:solidFill>
                <a:latin typeface="Calibri"/>
                <a:ea typeface="Calibri"/>
                <a:cs typeface="Calibri"/>
                <a:sym typeface="Calibri"/>
              </a:rPr>
              <a:t>    Теперь на «Подводного попугая» не пускают с 20 лет, а на фильм «Человек-капибара» не допускаются люди четного возраста (18, 20, 22…[]). Измените свою программу.</a:t>
            </a:r>
            <a:br>
              <a:rPr b="0" i="0" lang="ru-RU" sz="2400" u="none" cap="none" strike="noStrike">
                <a:solidFill>
                  <a:srgbClr val="000000"/>
                </a:solidFill>
                <a:latin typeface="Arial"/>
                <a:ea typeface="Arial"/>
                <a:cs typeface="Arial"/>
                <a:sym typeface="Arial"/>
              </a:rPr>
            </a:br>
            <a:br>
              <a:rPr b="0" i="0" lang="ru-RU"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9"/>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226" name="Google Shape;226;p39"/>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27" name="Google Shape;227;p39"/>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28" name="Google Shape;228;p39"/>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29" name="Google Shape;229;p39"/>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30" name="Google Shape;230;p39"/>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31" name="Google Shape;231;p39"/>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232" name="Google Shape;232;p39"/>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233" name="Google Shape;233;p39"/>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34" name="Google Shape;234;p39"/>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11</a:t>
            </a:r>
            <a:endParaRPr/>
          </a:p>
        </p:txBody>
      </p:sp>
      <p:sp>
        <p:nvSpPr>
          <p:cNvPr id="235" name="Google Shape;235;p39"/>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236" name="Google Shape;236;p39"/>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237" name="Google Shape;237;p39"/>
          <p:cNvSpPr txBox="1"/>
          <p:nvPr/>
        </p:nvSpPr>
        <p:spPr>
          <a:xfrm>
            <a:off x="794940" y="2230458"/>
            <a:ext cx="7761840"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400" u="none" cap="none" strike="noStrike">
                <a:solidFill>
                  <a:srgbClr val="000000"/>
                </a:solidFill>
                <a:latin typeface="Calibri"/>
                <a:ea typeface="Calibri"/>
                <a:cs typeface="Calibri"/>
                <a:sym typeface="Calibri"/>
              </a:rPr>
              <a:t>«Угадай число». Создайте программу, которая хранит в памяти любое число от 1 до 10. Пользователю нужно будет угадать это число. Если пользователь близок к загаданному числу, программа пишет «hot», если пользователь далек от заданного числа – программа пишет «cold»</a:t>
            </a:r>
            <a:br>
              <a:rPr b="0" i="0" lang="ru-RU" sz="2400" u="none" cap="none" strike="noStrike">
                <a:solidFill>
                  <a:srgbClr val="000000"/>
                </a:solidFill>
                <a:latin typeface="Arial"/>
                <a:ea typeface="Arial"/>
                <a:cs typeface="Arial"/>
                <a:sym typeface="Arial"/>
              </a:rPr>
            </a:br>
            <a:br>
              <a:rPr b="0" i="0" lang="ru-RU"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0"/>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244" name="Google Shape;244;p40"/>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45" name="Google Shape;245;p40"/>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46" name="Google Shape;246;p40"/>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47" name="Google Shape;247;p40"/>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48" name="Google Shape;248;p40"/>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49" name="Google Shape;249;p40"/>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250" name="Google Shape;250;p40"/>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251" name="Google Shape;251;p40"/>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52" name="Google Shape;252;p40"/>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12</a:t>
            </a:r>
            <a:endParaRPr/>
          </a:p>
        </p:txBody>
      </p:sp>
      <p:sp>
        <p:nvSpPr>
          <p:cNvPr id="253" name="Google Shape;253;p40"/>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254" name="Google Shape;254;p40"/>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255" name="Google Shape;255;p40"/>
          <p:cNvSpPr txBox="1"/>
          <p:nvPr/>
        </p:nvSpPr>
        <p:spPr>
          <a:xfrm>
            <a:off x="794940" y="2230458"/>
            <a:ext cx="776184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400" u="none" cap="none" strike="noStrike">
                <a:solidFill>
                  <a:srgbClr val="222222"/>
                </a:solidFill>
                <a:latin typeface="Roboto"/>
                <a:ea typeface="Roboto"/>
                <a:cs typeface="Roboto"/>
                <a:sym typeface="Roboto"/>
              </a:rPr>
              <a:t>Многоквартирный дом имеет </a:t>
            </a:r>
            <a:r>
              <a:rPr b="1" i="0" lang="ru-RU" sz="2400" u="none" cap="none" strike="noStrike">
                <a:solidFill>
                  <a:srgbClr val="222222"/>
                </a:solidFill>
                <a:latin typeface="Roboto Mono"/>
                <a:ea typeface="Roboto Mono"/>
                <a:cs typeface="Roboto Mono"/>
                <a:sym typeface="Roboto Mono"/>
              </a:rPr>
              <a:t>N</a:t>
            </a:r>
            <a:r>
              <a:rPr b="0" i="0" lang="ru-RU" sz="2400" u="none" cap="none" strike="noStrike">
                <a:solidFill>
                  <a:srgbClr val="222222"/>
                </a:solidFill>
                <a:latin typeface="Roboto"/>
                <a:ea typeface="Roboto"/>
                <a:cs typeface="Roboto"/>
                <a:sym typeface="Roboto"/>
              </a:rPr>
              <a:t> квартир, </a:t>
            </a:r>
            <a:r>
              <a:rPr b="1" i="0" lang="ru-RU" sz="2400" u="none" cap="none" strike="noStrike">
                <a:solidFill>
                  <a:srgbClr val="222222"/>
                </a:solidFill>
                <a:latin typeface="Roboto Mono"/>
                <a:ea typeface="Roboto Mono"/>
                <a:cs typeface="Roboto Mono"/>
                <a:sym typeface="Roboto Mono"/>
              </a:rPr>
              <a:t>P</a:t>
            </a:r>
            <a:r>
              <a:rPr b="0" i="0" lang="ru-RU" sz="2400" u="none" cap="none" strike="noStrike">
                <a:solidFill>
                  <a:srgbClr val="222222"/>
                </a:solidFill>
                <a:latin typeface="Roboto"/>
                <a:ea typeface="Roboto"/>
                <a:cs typeface="Roboto"/>
                <a:sym typeface="Roboto"/>
              </a:rPr>
              <a:t> подъездов и </a:t>
            </a:r>
            <a:r>
              <a:rPr b="1" i="0" lang="ru-RU" sz="2400" u="none" cap="none" strike="noStrike">
                <a:solidFill>
                  <a:srgbClr val="222222"/>
                </a:solidFill>
                <a:latin typeface="Roboto Mono"/>
                <a:ea typeface="Roboto Mono"/>
                <a:cs typeface="Roboto Mono"/>
                <a:sym typeface="Roboto Mono"/>
              </a:rPr>
              <a:t>Q</a:t>
            </a:r>
            <a:r>
              <a:rPr b="0" i="0" lang="ru-RU" sz="2400" u="none" cap="none" strike="noStrike">
                <a:solidFill>
                  <a:srgbClr val="222222"/>
                </a:solidFill>
                <a:latin typeface="Roboto"/>
                <a:ea typeface="Roboto"/>
                <a:cs typeface="Roboto"/>
                <a:sym typeface="Roboto"/>
              </a:rPr>
              <a:t> этажей, причем на каждом этаже каждого подъезда имеется одинаковое количество квартир. Определить в каком подъезде и на каком этаже находится квартира с заданным номером </a:t>
            </a:r>
            <a:r>
              <a:rPr b="1" i="0" lang="ru-RU" sz="2400" u="none" cap="none" strike="noStrike">
                <a:solidFill>
                  <a:srgbClr val="222222"/>
                </a:solidFill>
                <a:latin typeface="Roboto Mono"/>
                <a:ea typeface="Roboto Mono"/>
                <a:cs typeface="Roboto Mono"/>
                <a:sym typeface="Roboto Mono"/>
              </a:rPr>
              <a:t>K</a:t>
            </a:r>
            <a:r>
              <a:rPr b="0" i="0" lang="ru-RU" sz="800" u="none" cap="none" strike="noStrike">
                <a:solidFill>
                  <a:schemeClr val="dk1"/>
                </a:solidFill>
                <a:latin typeface="Arial"/>
                <a:ea typeface="Arial"/>
                <a:cs typeface="Arial"/>
                <a:sym typeface="Arial"/>
              </a:rPr>
              <a:t> </a:t>
            </a:r>
            <a:endParaRPr b="0" i="0" sz="4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br>
              <a:rPr b="0" i="0" lang="ru-RU" sz="2400" u="none" cap="none" strike="noStrike">
                <a:solidFill>
                  <a:srgbClr val="000000"/>
                </a:solidFill>
                <a:latin typeface="Arial"/>
                <a:ea typeface="Arial"/>
                <a:cs typeface="Arial"/>
                <a:sym typeface="Arial"/>
              </a:rPr>
            </a:br>
            <a:br>
              <a:rPr b="0" i="0" lang="ru-RU"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1"/>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262" name="Google Shape;262;p41"/>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63" name="Google Shape;263;p41"/>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64" name="Google Shape;264;p41"/>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65" name="Google Shape;265;p41"/>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66" name="Google Shape;266;p41"/>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67" name="Google Shape;267;p41"/>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268" name="Google Shape;268;p41"/>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269" name="Google Shape;269;p41"/>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70" name="Google Shape;270;p41"/>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13</a:t>
            </a:r>
            <a:endParaRPr/>
          </a:p>
        </p:txBody>
      </p:sp>
      <p:sp>
        <p:nvSpPr>
          <p:cNvPr id="271" name="Google Shape;271;p41"/>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272" name="Google Shape;272;p41"/>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273" name="Google Shape;273;p41"/>
          <p:cNvSpPr/>
          <p:nvPr/>
        </p:nvSpPr>
        <p:spPr>
          <a:xfrm>
            <a:off x="840780" y="1595106"/>
            <a:ext cx="7665301" cy="2769989"/>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ru-RU" sz="1900">
                <a:solidFill>
                  <a:srgbClr val="222222"/>
                </a:solidFill>
                <a:latin typeface="Roboto"/>
                <a:ea typeface="Roboto"/>
                <a:cs typeface="Roboto"/>
                <a:sym typeface="Roboto"/>
              </a:rPr>
              <a:t>Римская цифра </a:t>
            </a:r>
            <a:r>
              <a:rPr b="1" lang="ru-RU" sz="1900">
                <a:solidFill>
                  <a:srgbClr val="222222"/>
                </a:solidFill>
                <a:latin typeface="Roboto Mono"/>
                <a:ea typeface="Roboto Mono"/>
                <a:cs typeface="Roboto Mono"/>
                <a:sym typeface="Roboto Mono"/>
              </a:rPr>
              <a:t>I</a:t>
            </a:r>
            <a:r>
              <a:rPr lang="ru-RU" sz="1900">
                <a:solidFill>
                  <a:srgbClr val="222222"/>
                </a:solidFill>
                <a:latin typeface="Roboto"/>
                <a:ea typeface="Roboto"/>
                <a:cs typeface="Roboto"/>
                <a:sym typeface="Roboto"/>
              </a:rPr>
              <a:t>, стоявшая на полу комнаты в точке с координатами </a:t>
            </a:r>
            <a:r>
              <a:rPr b="1" lang="ru-RU" sz="1900">
                <a:solidFill>
                  <a:srgbClr val="222222"/>
                </a:solidFill>
                <a:latin typeface="Roboto Mono"/>
                <a:ea typeface="Roboto Mono"/>
                <a:cs typeface="Roboto Mono"/>
                <a:sym typeface="Roboto Mono"/>
              </a:rPr>
              <a:t>0, 0</a:t>
            </a:r>
            <a:r>
              <a:rPr lang="ru-RU" sz="1900">
                <a:solidFill>
                  <a:srgbClr val="222222"/>
                </a:solidFill>
                <a:latin typeface="Roboto"/>
                <a:ea typeface="Roboto"/>
                <a:cs typeface="Roboto"/>
                <a:sym typeface="Roboto"/>
              </a:rPr>
              <a:t> не выдержала отношения к решению задачи "Римские цифры" и упала на пол. Поскольку нижний конец был прикреплен шарнирно, то он остался на месте, а верхний оказался в точке с координатами </a:t>
            </a:r>
            <a:r>
              <a:rPr b="1" lang="ru-RU" sz="1900">
                <a:solidFill>
                  <a:srgbClr val="222222"/>
                </a:solidFill>
                <a:latin typeface="Roboto Mono"/>
                <a:ea typeface="Roboto Mono"/>
                <a:cs typeface="Roboto Mono"/>
                <a:sym typeface="Roboto Mono"/>
              </a:rPr>
              <a:t>X</a:t>
            </a:r>
            <a:r>
              <a:rPr b="1" baseline="-25000" lang="ru-RU" sz="1900">
                <a:solidFill>
                  <a:srgbClr val="222222"/>
                </a:solidFill>
                <a:latin typeface="Roboto Mono"/>
                <a:ea typeface="Roboto Mono"/>
                <a:cs typeface="Roboto Mono"/>
                <a:sym typeface="Roboto Mono"/>
              </a:rPr>
              <a:t>1</a:t>
            </a:r>
            <a:r>
              <a:rPr b="1" lang="ru-RU" sz="1900">
                <a:solidFill>
                  <a:srgbClr val="222222"/>
                </a:solidFill>
                <a:latin typeface="Roboto Mono"/>
                <a:ea typeface="Roboto Mono"/>
                <a:cs typeface="Roboto Mono"/>
                <a:sym typeface="Roboto Mono"/>
              </a:rPr>
              <a:t>, 0</a:t>
            </a:r>
            <a:r>
              <a:rPr lang="ru-RU" sz="1900">
                <a:solidFill>
                  <a:srgbClr val="222222"/>
                </a:solidFill>
                <a:latin typeface="Roboto"/>
                <a:ea typeface="Roboto"/>
                <a:cs typeface="Roboto"/>
                <a:sym typeface="Roboto"/>
              </a:rPr>
              <a:t>. В комнате стояла строго вертикально бумажная картина с координатой середины нижнего основания </a:t>
            </a:r>
            <a:r>
              <a:rPr b="1" lang="ru-RU" sz="1900">
                <a:solidFill>
                  <a:srgbClr val="222222"/>
                </a:solidFill>
                <a:latin typeface="Roboto Mono"/>
                <a:ea typeface="Roboto Mono"/>
                <a:cs typeface="Roboto Mono"/>
                <a:sym typeface="Roboto Mono"/>
              </a:rPr>
              <a:t>X</a:t>
            </a:r>
            <a:r>
              <a:rPr b="1" baseline="-25000" lang="ru-RU" sz="1900">
                <a:solidFill>
                  <a:srgbClr val="222222"/>
                </a:solidFill>
                <a:latin typeface="Roboto Mono"/>
                <a:ea typeface="Roboto Mono"/>
                <a:cs typeface="Roboto Mono"/>
                <a:sym typeface="Roboto Mono"/>
              </a:rPr>
              <a:t>2</a:t>
            </a:r>
            <a:r>
              <a:rPr b="1" lang="ru-RU" sz="1900">
                <a:solidFill>
                  <a:srgbClr val="222222"/>
                </a:solidFill>
                <a:latin typeface="Roboto Mono"/>
                <a:ea typeface="Roboto Mono"/>
                <a:cs typeface="Roboto Mono"/>
                <a:sym typeface="Roboto Mono"/>
              </a:rPr>
              <a:t>, 0</a:t>
            </a:r>
            <a:r>
              <a:rPr lang="ru-RU" sz="1900">
                <a:solidFill>
                  <a:srgbClr val="222222"/>
                </a:solidFill>
                <a:latin typeface="Roboto"/>
                <a:ea typeface="Roboto"/>
                <a:cs typeface="Roboto"/>
                <a:sym typeface="Roboto"/>
              </a:rPr>
              <a:t>. Зная высоту цифры </a:t>
            </a:r>
            <a:r>
              <a:rPr b="1" lang="ru-RU" sz="1900">
                <a:solidFill>
                  <a:srgbClr val="222222"/>
                </a:solidFill>
                <a:latin typeface="Roboto Mono"/>
                <a:ea typeface="Roboto Mono"/>
                <a:cs typeface="Roboto Mono"/>
                <a:sym typeface="Roboto Mono"/>
              </a:rPr>
              <a:t>I (H) </a:t>
            </a:r>
            <a:r>
              <a:rPr lang="ru-RU" sz="1900">
                <a:solidFill>
                  <a:srgbClr val="222222"/>
                </a:solidFill>
                <a:latin typeface="Roboto"/>
                <a:ea typeface="Roboto"/>
                <a:cs typeface="Roboto"/>
                <a:sym typeface="Roboto"/>
              </a:rPr>
              <a:t>найти длину "разрыва бумаги" на картине.</a:t>
            </a:r>
            <a:r>
              <a:rPr lang="ru-RU" sz="1900">
                <a:solidFill>
                  <a:schemeClr val="dk1"/>
                </a:solidFill>
              </a:rPr>
              <a:t> Дополните свое решение, указав недопустимые значения </a:t>
            </a:r>
            <a:r>
              <a:rPr b="1" lang="ru-RU" sz="1900">
                <a:solidFill>
                  <a:srgbClr val="222222"/>
                </a:solidFill>
                <a:latin typeface="Roboto Mono"/>
                <a:ea typeface="Roboto Mono"/>
                <a:cs typeface="Roboto Mono"/>
                <a:sym typeface="Roboto Mono"/>
              </a:rPr>
              <a:t>X</a:t>
            </a:r>
            <a:r>
              <a:rPr b="1" baseline="-25000" lang="ru-RU" sz="1900">
                <a:solidFill>
                  <a:srgbClr val="222222"/>
                </a:solidFill>
                <a:latin typeface="Roboto Mono"/>
                <a:ea typeface="Roboto Mono"/>
                <a:cs typeface="Roboto Mono"/>
                <a:sym typeface="Roboto Mono"/>
              </a:rPr>
              <a:t>2 </a:t>
            </a:r>
            <a:r>
              <a:rPr lang="ru-RU" sz="1900">
                <a:solidFill>
                  <a:srgbClr val="222222"/>
                </a:solidFill>
                <a:latin typeface="Roboto"/>
                <a:ea typeface="Roboto"/>
                <a:cs typeface="Roboto"/>
                <a:sym typeface="Roboto"/>
              </a:rPr>
              <a:t>и </a:t>
            </a:r>
            <a:r>
              <a:rPr b="1" lang="ru-RU" sz="1900">
                <a:solidFill>
                  <a:srgbClr val="222222"/>
                </a:solidFill>
                <a:latin typeface="Roboto Mono"/>
                <a:ea typeface="Roboto Mono"/>
                <a:cs typeface="Roboto Mono"/>
                <a:sym typeface="Roboto Mono"/>
              </a:rPr>
              <a:t>H</a:t>
            </a:r>
            <a:endParaRPr b="1" sz="1900">
              <a:solidFill>
                <a:srgbClr val="222222"/>
              </a:solidFill>
              <a:latin typeface="Roboto Mono"/>
              <a:ea typeface="Roboto Mono"/>
              <a:cs typeface="Roboto Mono"/>
              <a:sym typeface="Roboto Mono"/>
            </a:endParaRPr>
          </a:p>
          <a:p>
            <a:pPr indent="0" lvl="0" marL="0" marR="0" rtl="0" algn="l">
              <a:lnSpc>
                <a:spcPct val="70000"/>
              </a:lnSpc>
              <a:spcBef>
                <a:spcPts val="0"/>
              </a:spcBef>
              <a:spcAft>
                <a:spcPts val="0"/>
              </a:spcAft>
              <a:buClr>
                <a:srgbClr val="222222"/>
              </a:buClr>
              <a:buSzPts val="2000"/>
              <a:buFont typeface="Arial"/>
              <a:buNone/>
            </a:pPr>
            <a:r>
              <a:rPr b="0" i="0" lang="ru-RU"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274" name="Google Shape;274;p41"/>
          <p:cNvSpPr/>
          <p:nvPr/>
        </p:nvSpPr>
        <p:spPr>
          <a:xfrm>
            <a:off x="2355901" y="5024286"/>
            <a:ext cx="2648718" cy="2643998"/>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75" name="Google Shape;275;p41"/>
          <p:cNvCxnSpPr/>
          <p:nvPr/>
        </p:nvCxnSpPr>
        <p:spPr>
          <a:xfrm>
            <a:off x="1936955" y="6401880"/>
            <a:ext cx="5556389" cy="0"/>
          </a:xfrm>
          <a:prstGeom prst="straightConnector1">
            <a:avLst/>
          </a:prstGeom>
          <a:noFill/>
          <a:ln cap="flat" cmpd="sng" w="38100">
            <a:solidFill>
              <a:schemeClr val="dk1"/>
            </a:solidFill>
            <a:prstDash val="solid"/>
            <a:round/>
            <a:headEnd len="sm" w="sm" type="none"/>
            <a:tailEnd len="sm" w="sm" type="none"/>
          </a:ln>
        </p:spPr>
      </p:cxnSp>
      <p:sp>
        <p:nvSpPr>
          <p:cNvPr id="276" name="Google Shape;276;p41"/>
          <p:cNvSpPr/>
          <p:nvPr/>
        </p:nvSpPr>
        <p:spPr>
          <a:xfrm>
            <a:off x="1936955" y="6401881"/>
            <a:ext cx="5556389" cy="45612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41"/>
          <p:cNvSpPr/>
          <p:nvPr/>
        </p:nvSpPr>
        <p:spPr>
          <a:xfrm>
            <a:off x="353491" y="4904099"/>
            <a:ext cx="3313941" cy="145693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78" name="Google Shape;278;p41"/>
          <p:cNvCxnSpPr/>
          <p:nvPr/>
        </p:nvCxnSpPr>
        <p:spPr>
          <a:xfrm>
            <a:off x="4650658" y="4719483"/>
            <a:ext cx="0" cy="1661215"/>
          </a:xfrm>
          <a:prstGeom prst="straightConnector1">
            <a:avLst/>
          </a:prstGeom>
          <a:noFill/>
          <a:ln cap="flat" cmpd="sng" w="76200">
            <a:solidFill>
              <a:srgbClr val="EB792A"/>
            </a:solidFill>
            <a:prstDash val="solid"/>
            <a:round/>
            <a:headEnd len="sm" w="sm" type="none"/>
            <a:tailEnd len="sm" w="sm" type="none"/>
          </a:ln>
        </p:spPr>
      </p:cxnSp>
      <p:sp>
        <p:nvSpPr>
          <p:cNvPr id="279" name="Google Shape;279;p41"/>
          <p:cNvSpPr txBox="1"/>
          <p:nvPr/>
        </p:nvSpPr>
        <p:spPr>
          <a:xfrm>
            <a:off x="3299667" y="4426503"/>
            <a:ext cx="881973"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16000" u="none" cap="none" strike="noStrike">
                <a:solidFill>
                  <a:srgbClr val="000000"/>
                </a:solidFill>
                <a:latin typeface="Bookman Old Style"/>
                <a:ea typeface="Bookman Old Style"/>
                <a:cs typeface="Bookman Old Style"/>
                <a:sym typeface="Bookman Old Style"/>
              </a:rPr>
              <a:t>I</a:t>
            </a:r>
            <a:endParaRPr b="0" i="0" sz="16000" u="none" cap="none" strike="noStrike">
              <a:solidFill>
                <a:srgbClr val="000000"/>
              </a:solidFill>
              <a:latin typeface="Bookman Old Style"/>
              <a:ea typeface="Bookman Old Style"/>
              <a:cs typeface="Bookman Old Style"/>
              <a:sym typeface="Bookman Old Style"/>
            </a:endParaRPr>
          </a:p>
        </p:txBody>
      </p:sp>
      <p:cxnSp>
        <p:nvCxnSpPr>
          <p:cNvPr id="280" name="Google Shape;280;p41"/>
          <p:cNvCxnSpPr/>
          <p:nvPr/>
        </p:nvCxnSpPr>
        <p:spPr>
          <a:xfrm flipH="1">
            <a:off x="5004619" y="6145161"/>
            <a:ext cx="147484" cy="235537"/>
          </a:xfrm>
          <a:prstGeom prst="straightConnector1">
            <a:avLst/>
          </a:prstGeom>
          <a:noFill/>
          <a:ln cap="flat" cmpd="sng" w="28575">
            <a:solidFill>
              <a:schemeClr val="dk1"/>
            </a:solidFill>
            <a:prstDash val="solid"/>
            <a:round/>
            <a:headEnd len="sm" w="sm" type="none"/>
            <a:tailEnd len="sm" w="sm" type="none"/>
          </a:ln>
        </p:spPr>
      </p:cxnSp>
      <p:cxnSp>
        <p:nvCxnSpPr>
          <p:cNvPr id="281" name="Google Shape;281;p41"/>
          <p:cNvCxnSpPr/>
          <p:nvPr/>
        </p:nvCxnSpPr>
        <p:spPr>
          <a:xfrm>
            <a:off x="4753897" y="6243682"/>
            <a:ext cx="250722" cy="122267"/>
          </a:xfrm>
          <a:prstGeom prst="straightConnector1">
            <a:avLst/>
          </a:prstGeom>
          <a:noFill/>
          <a:ln cap="flat" cmpd="sng" w="28575">
            <a:solidFill>
              <a:schemeClr val="dk1"/>
            </a:solidFill>
            <a:prstDash val="solid"/>
            <a:round/>
            <a:headEnd len="sm" w="sm" type="none"/>
            <a:tailEnd len="sm" w="sm" type="none"/>
          </a:ln>
        </p:spPr>
      </p:cxnSp>
      <p:cxnSp>
        <p:nvCxnSpPr>
          <p:cNvPr id="282" name="Google Shape;282;p41"/>
          <p:cNvCxnSpPr/>
          <p:nvPr/>
        </p:nvCxnSpPr>
        <p:spPr>
          <a:xfrm flipH="1">
            <a:off x="4704061" y="4862679"/>
            <a:ext cx="1931561" cy="593685"/>
          </a:xfrm>
          <a:prstGeom prst="straightConnector1">
            <a:avLst/>
          </a:prstGeom>
          <a:noFill/>
          <a:ln cap="flat" cmpd="sng" w="9525">
            <a:solidFill>
              <a:srgbClr val="6CAB42"/>
            </a:solidFill>
            <a:prstDash val="solid"/>
            <a:round/>
            <a:headEnd len="sm" w="sm" type="none"/>
            <a:tailEnd len="med" w="med" type="triangle"/>
          </a:ln>
        </p:spPr>
      </p:cxnSp>
      <p:sp>
        <p:nvSpPr>
          <p:cNvPr id="283" name="Google Shape;283;p41"/>
          <p:cNvSpPr txBox="1"/>
          <p:nvPr/>
        </p:nvSpPr>
        <p:spPr>
          <a:xfrm>
            <a:off x="6508174" y="4453132"/>
            <a:ext cx="49885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4400" u="none" cap="none" strike="noStrike">
                <a:solidFill>
                  <a:srgbClr val="000000"/>
                </a:solidFill>
                <a:latin typeface="Arial"/>
                <a:ea typeface="Arial"/>
                <a:cs typeface="Arial"/>
                <a:sym typeface="Arial"/>
              </a:rPr>
              <a:t>?</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75" name="Shape 75"/>
        <p:cNvGrpSpPr/>
        <p:nvPr/>
      </p:nvGrpSpPr>
      <p:grpSpPr>
        <a:xfrm>
          <a:off x="0" y="0"/>
          <a:ext cx="0" cy="0"/>
          <a:chOff x="0" y="0"/>
          <a:chExt cx="0" cy="0"/>
        </a:xfrm>
      </p:grpSpPr>
      <p:pic>
        <p:nvPicPr>
          <p:cNvPr id="76" name="Google Shape;76;p5"/>
          <p:cNvPicPr preferRelativeResize="0"/>
          <p:nvPr/>
        </p:nvPicPr>
        <p:blipFill rotWithShape="1">
          <a:blip r:embed="rId3">
            <a:alphaModFix/>
          </a:blip>
          <a:srcRect b="0" l="0" r="0" t="0"/>
          <a:stretch/>
        </p:blipFill>
        <p:spPr>
          <a:xfrm>
            <a:off x="3829680" y="5519160"/>
            <a:ext cx="1514520" cy="723960"/>
          </a:xfrm>
          <a:prstGeom prst="rect">
            <a:avLst/>
          </a:prstGeom>
          <a:noFill/>
          <a:ln>
            <a:noFill/>
          </a:ln>
        </p:spPr>
      </p:pic>
      <p:sp>
        <p:nvSpPr>
          <p:cNvPr id="77" name="Google Shape;77;p5"/>
          <p:cNvSpPr/>
          <p:nvPr/>
        </p:nvSpPr>
        <p:spPr>
          <a:xfrm>
            <a:off x="3387420" y="531315"/>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78" name="Google Shape;78;p5"/>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4 занятие</a:t>
            </a:r>
            <a:endParaRPr b="0" i="0" sz="1400" u="none" cap="none" strike="noStrike">
              <a:solidFill>
                <a:schemeClr val="dk1"/>
              </a:solidFill>
              <a:latin typeface="Arial"/>
              <a:ea typeface="Arial"/>
              <a:cs typeface="Arial"/>
              <a:sym typeface="Arial"/>
            </a:endParaRPr>
          </a:p>
        </p:txBody>
      </p:sp>
      <p:sp>
        <p:nvSpPr>
          <p:cNvPr id="79" name="Google Shape;79;p5"/>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2020</a:t>
            </a:r>
            <a:endParaRPr b="0" i="0" sz="1200" u="none" cap="none" strike="noStrike">
              <a:solidFill>
                <a:schemeClr val="dk1"/>
              </a:solidFill>
              <a:latin typeface="Arial"/>
              <a:ea typeface="Arial"/>
              <a:cs typeface="Arial"/>
              <a:sym typeface="Arial"/>
            </a:endParaRPr>
          </a:p>
        </p:txBody>
      </p:sp>
      <p:sp>
        <p:nvSpPr>
          <p:cNvPr id="80" name="Google Shape;80;p5"/>
          <p:cNvSpPr/>
          <p:nvPr/>
        </p:nvSpPr>
        <p:spPr>
          <a:xfrm>
            <a:off x="970380" y="1814355"/>
            <a:ext cx="7233120" cy="425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ru-RU" sz="4000" u="none" cap="none" strike="noStrike">
                <a:solidFill>
                  <a:schemeClr val="dk1"/>
                </a:solidFill>
                <a:latin typeface="Arial"/>
                <a:ea typeface="Arial"/>
                <a:cs typeface="Arial"/>
                <a:sym typeface="Arial"/>
              </a:rPr>
              <a:t>Теоретическая часть</a:t>
            </a:r>
            <a:endParaRPr b="0" i="0" sz="4000" u="none" cap="none" strike="noStrike">
              <a:solidFill>
                <a:schemeClr val="dk1"/>
              </a:solidFill>
              <a:latin typeface="Arial"/>
              <a:ea typeface="Arial"/>
              <a:cs typeface="Arial"/>
              <a:sym typeface="Arial"/>
            </a:endParaRPr>
          </a:p>
        </p:txBody>
      </p:sp>
      <p:sp>
        <p:nvSpPr>
          <p:cNvPr id="81" name="Google Shape;81;p5"/>
          <p:cNvSpPr/>
          <p:nvPr/>
        </p:nvSpPr>
        <p:spPr>
          <a:xfrm>
            <a:off x="457200" y="3963540"/>
            <a:ext cx="8166100" cy="815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Calibri"/>
                <a:ea typeface="Calibri"/>
                <a:cs typeface="Calibri"/>
                <a:sym typeface="Calibri"/>
              </a:rPr>
              <a:t>Знакомство со сложными условиями ветвления в С++. Написание более сложной программы с ветвлением.</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2"/>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88" name="Google Shape;88;p2"/>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89" name="Google Shape;89;p2"/>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90" name="Google Shape;90;p2"/>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91" name="Google Shape;91;p2"/>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92" name="Google Shape;92;p2"/>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93" name="Google Shape;93;p2"/>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94" name="Google Shape;94;p2"/>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95" name="Google Shape;95;p2"/>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96" name="Google Shape;96;p2"/>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3</a:t>
            </a:r>
            <a:endParaRPr/>
          </a:p>
        </p:txBody>
      </p:sp>
      <p:sp>
        <p:nvSpPr>
          <p:cNvPr id="97" name="Google Shape;97;p2"/>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98" name="Google Shape;98;p2"/>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99" name="Google Shape;99;p2"/>
          <p:cNvSpPr txBox="1"/>
          <p:nvPr/>
        </p:nvSpPr>
        <p:spPr>
          <a:xfrm>
            <a:off x="891480" y="2090172"/>
            <a:ext cx="7761840" cy="36009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000" u="none" cap="none" strike="noStrike">
                <a:solidFill>
                  <a:srgbClr val="000000"/>
                </a:solidFill>
                <a:latin typeface="Calibri"/>
                <a:ea typeface="Calibri"/>
                <a:cs typeface="Calibri"/>
                <a:sym typeface="Calibri"/>
              </a:rPr>
              <a:t>Ваня рыбачил целый день. Ваня, очень суеверный человек. Для того что бы понять, как пройдет его следующий день, он считает сколько рыб он поймал. Помогите Ване понять, как пройдет его следующий день.</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2000" u="none" cap="none" strike="noStrike">
                <a:solidFill>
                  <a:srgbClr val="000000"/>
                </a:solidFill>
                <a:latin typeface="Calibri"/>
                <a:ea typeface="Calibri"/>
                <a:cs typeface="Calibri"/>
                <a:sym typeface="Calibri"/>
              </a:rPr>
              <a:t>[40, 50] - очень счастливый день</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2000" u="none" cap="none" strike="noStrike">
                <a:solidFill>
                  <a:srgbClr val="000000"/>
                </a:solidFill>
                <a:latin typeface="Calibri"/>
                <a:ea typeface="Calibri"/>
                <a:cs typeface="Calibri"/>
                <a:sym typeface="Calibri"/>
              </a:rPr>
              <a:t>46 - лучший день в его жизни</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2000" u="none" cap="none" strike="noStrike">
                <a:solidFill>
                  <a:srgbClr val="000000"/>
                </a:solidFill>
                <a:latin typeface="Calibri"/>
                <a:ea typeface="Calibri"/>
                <a:cs typeface="Calibri"/>
                <a:sym typeface="Calibri"/>
              </a:rPr>
              <a:t>[26, 63] - обычный</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2000" u="none" cap="none" strike="noStrike">
                <a:solidFill>
                  <a:srgbClr val="000000"/>
                </a:solidFill>
                <a:latin typeface="Calibri"/>
                <a:ea typeface="Calibri"/>
                <a:cs typeface="Calibri"/>
                <a:sym typeface="Calibri"/>
              </a:rPr>
              <a:t>[35 , 57] - веселый</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2000" u="none" cap="none" strike="noStrike">
                <a:solidFill>
                  <a:srgbClr val="000000"/>
                </a:solidFill>
                <a:latin typeface="Calibri"/>
                <a:ea typeface="Calibri"/>
                <a:cs typeface="Calibri"/>
                <a:sym typeface="Calibri"/>
              </a:rPr>
              <a:t>Все остальное количество рыб ведет к несчастью на следующий день.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ru-RU"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106" name="Google Shape;106;p3"/>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3"/>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08" name="Google Shape;108;p3"/>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09" name="Google Shape;109;p3"/>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10" name="Google Shape;110;p3"/>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11" name="Google Shape;111;p3"/>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112" name="Google Shape;112;p3"/>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113" name="Google Shape;113;p3"/>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4" name="Google Shape;114;p3"/>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4</a:t>
            </a:r>
            <a:endParaRPr/>
          </a:p>
        </p:txBody>
      </p:sp>
      <p:sp>
        <p:nvSpPr>
          <p:cNvPr id="115" name="Google Shape;115;p3"/>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116" name="Google Shape;116;p3"/>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117" name="Google Shape;117;p3"/>
          <p:cNvSpPr txBox="1"/>
          <p:nvPr/>
        </p:nvSpPr>
        <p:spPr>
          <a:xfrm>
            <a:off x="794940" y="2230458"/>
            <a:ext cx="776184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1800" u="none" cap="none" strike="noStrike">
                <a:solidFill>
                  <a:srgbClr val="808080"/>
                </a:solidFill>
                <a:latin typeface="Arial"/>
                <a:ea typeface="Arial"/>
                <a:cs typeface="Arial"/>
                <a:sym typeface="Arial"/>
              </a:rPr>
              <a:t>#include</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&lt;iostream&gt;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using</a:t>
            </a:r>
            <a:r>
              <a:rPr b="0" i="0" lang="ru-RU" sz="1800" u="none" cap="none" strike="noStrike">
                <a:solidFill>
                  <a:srgbClr val="000000"/>
                </a:solidFill>
                <a:latin typeface="Arial"/>
                <a:ea typeface="Arial"/>
                <a:cs typeface="Arial"/>
                <a:sym typeface="Arial"/>
              </a:rPr>
              <a:t> </a:t>
            </a:r>
            <a:r>
              <a:rPr b="0" i="0" lang="ru-RU" sz="1800" u="none" cap="none" strike="noStrike">
                <a:solidFill>
                  <a:srgbClr val="0000FF"/>
                </a:solidFill>
                <a:latin typeface="Arial"/>
                <a:ea typeface="Arial"/>
                <a:cs typeface="Arial"/>
                <a:sym typeface="Arial"/>
              </a:rPr>
              <a:t>namespace</a:t>
            </a:r>
            <a:r>
              <a:rPr b="0" i="0" lang="ru-RU" sz="1800" u="none" cap="none" strike="noStrike">
                <a:solidFill>
                  <a:srgbClr val="000000"/>
                </a:solidFill>
                <a:latin typeface="Arial"/>
                <a:ea typeface="Arial"/>
                <a:cs typeface="Arial"/>
                <a:sym typeface="Arial"/>
              </a:rPr>
              <a:t> std;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int</a:t>
            </a:r>
            <a:r>
              <a:rPr b="0" i="0" lang="ru-RU" sz="1800" u="none" cap="none" strike="noStrike">
                <a:solidFill>
                  <a:srgbClr val="000000"/>
                </a:solidFill>
                <a:latin typeface="Arial"/>
                <a:ea typeface="Arial"/>
                <a:cs typeface="Arial"/>
                <a:sym typeface="Arial"/>
              </a:rPr>
              <a:t> main() {</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int</a:t>
            </a:r>
            <a:r>
              <a:rPr b="0" i="0" lang="ru-RU" sz="18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ru-RU" sz="1800" u="none" cap="none" strike="noStrike">
                <a:solidFill>
                  <a:srgbClr val="000000"/>
                </a:solidFill>
                <a:latin typeface="Arial"/>
                <a:ea typeface="Arial"/>
                <a:cs typeface="Arial"/>
                <a:sym typeface="Arial"/>
              </a:rPr>
              <a:t>cin</a:t>
            </a:r>
            <a:r>
              <a:rPr b="0" i="0" lang="ru-RU" sz="1800" u="none" cap="none" strike="noStrike">
                <a:solidFill>
                  <a:srgbClr val="008080"/>
                </a:solidFill>
                <a:latin typeface="Arial"/>
                <a:ea typeface="Arial"/>
                <a:cs typeface="Arial"/>
                <a:sym typeface="Arial"/>
              </a:rPr>
              <a:t>&gt;&gt;</a:t>
            </a:r>
            <a:r>
              <a:rPr b="0" i="0" lang="ru-RU" sz="18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(a==46)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"best"</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 &gt;= 40 &amp;&amp; a &lt;= 50)&amp;&amp;(a!=46))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"lucky"</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 &gt;= 35 &amp;&amp; a &lt;= 57)&amp;&amp;(not(a &gt;= 40 &amp;&amp; a &lt;= 50)))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"happy"</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 &gt;= 26 &amp;&amp; a &lt;= 63) &amp;&amp; (not(a &gt;= 35 &amp;&amp; a &lt;= 57)))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"ordinary"</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(not(a&gt;=26&amp;&amp;a&lt;=63)){cout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"bad"</a:t>
            </a:r>
            <a:r>
              <a:rPr b="0" i="0" lang="ru-RU"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18" name="Google Shape;118;p3"/>
          <p:cNvPicPr preferRelativeResize="0"/>
          <p:nvPr/>
        </p:nvPicPr>
        <p:blipFill rotWithShape="1">
          <a:blip r:embed="rId8">
            <a:alphaModFix/>
          </a:blip>
          <a:srcRect b="0" l="0" r="0" t="0"/>
          <a:stretch/>
        </p:blipFill>
        <p:spPr>
          <a:xfrm>
            <a:off x="5362761" y="1549440"/>
            <a:ext cx="3239379" cy="22754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4"/>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125" name="Google Shape;125;p4"/>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26" name="Google Shape;126;p4"/>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27" name="Google Shape;127;p4"/>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28" name="Google Shape;128;p4"/>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29" name="Google Shape;129;p4"/>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30" name="Google Shape;130;p4"/>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131" name="Google Shape;131;p4"/>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132" name="Google Shape;132;p4"/>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33" name="Google Shape;133;p4"/>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5</a:t>
            </a:r>
            <a:endParaRPr/>
          </a:p>
        </p:txBody>
      </p:sp>
      <p:sp>
        <p:nvSpPr>
          <p:cNvPr id="134" name="Google Shape;134;p4"/>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135" name="Google Shape;135;p4"/>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136" name="Google Shape;136;p4"/>
          <p:cNvSpPr txBox="1"/>
          <p:nvPr/>
        </p:nvSpPr>
        <p:spPr>
          <a:xfrm>
            <a:off x="1223580" y="2459504"/>
            <a:ext cx="649534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400" u="none" cap="none" strike="noStrike">
                <a:solidFill>
                  <a:srgbClr val="0000FF"/>
                </a:solidFill>
                <a:latin typeface="Arial"/>
                <a:ea typeface="Arial"/>
                <a:cs typeface="Arial"/>
                <a:sym typeface="Arial"/>
              </a:rPr>
              <a:t>if</a:t>
            </a:r>
            <a:r>
              <a:rPr b="0" i="0" lang="ru-RU" sz="2400" u="none" cap="none" strike="noStrike">
                <a:solidFill>
                  <a:srgbClr val="000000"/>
                </a:solidFill>
                <a:latin typeface="Arial"/>
                <a:ea typeface="Arial"/>
                <a:cs typeface="Arial"/>
                <a:sym typeface="Arial"/>
              </a:rPr>
              <a:t> (условие 1) {код 1}</a:t>
            </a:r>
            <a:endParaRPr/>
          </a:p>
          <a:p>
            <a:pPr indent="0" lvl="0" marL="0" marR="0" rtl="0" algn="l">
              <a:lnSpc>
                <a:spcPct val="100000"/>
              </a:lnSpc>
              <a:spcBef>
                <a:spcPts val="0"/>
              </a:spcBef>
              <a:spcAft>
                <a:spcPts val="0"/>
              </a:spcAft>
              <a:buNone/>
            </a:pPr>
            <a:r>
              <a:rPr b="0" i="0" lang="ru-RU" sz="2400" u="none" cap="none" strike="noStrike">
                <a:solidFill>
                  <a:srgbClr val="0000FF"/>
                </a:solidFill>
                <a:latin typeface="Arial"/>
                <a:ea typeface="Arial"/>
                <a:cs typeface="Arial"/>
                <a:sym typeface="Arial"/>
              </a:rPr>
              <a:t>else</a:t>
            </a:r>
            <a:r>
              <a:rPr b="0" i="0" lang="ru-RU" sz="2400" u="none" cap="none" strike="noStrike">
                <a:solidFill>
                  <a:srgbClr val="000000"/>
                </a:solidFill>
                <a:latin typeface="Arial"/>
                <a:ea typeface="Arial"/>
                <a:cs typeface="Arial"/>
                <a:sym typeface="Arial"/>
              </a:rPr>
              <a:t> </a:t>
            </a:r>
            <a:r>
              <a:rPr b="0" i="0" lang="ru-RU" sz="2400" u="none" cap="none" strike="noStrike">
                <a:solidFill>
                  <a:srgbClr val="0000FF"/>
                </a:solidFill>
                <a:latin typeface="Arial"/>
                <a:ea typeface="Arial"/>
                <a:cs typeface="Arial"/>
                <a:sym typeface="Arial"/>
              </a:rPr>
              <a:t>if</a:t>
            </a:r>
            <a:r>
              <a:rPr b="0" i="0" lang="ru-RU" sz="2400" u="none" cap="none" strike="noStrike">
                <a:solidFill>
                  <a:srgbClr val="000000"/>
                </a:solidFill>
                <a:latin typeface="Arial"/>
                <a:ea typeface="Arial"/>
                <a:cs typeface="Arial"/>
                <a:sym typeface="Arial"/>
              </a:rPr>
              <a:t> (условие 2) {код 2}</a:t>
            </a:r>
            <a:endParaRPr/>
          </a:p>
          <a:p>
            <a:pPr indent="0" lvl="0" marL="0" marR="0" rtl="0" algn="l">
              <a:lnSpc>
                <a:spcPct val="100000"/>
              </a:lnSpc>
              <a:spcBef>
                <a:spcPts val="0"/>
              </a:spcBef>
              <a:spcAft>
                <a:spcPts val="0"/>
              </a:spcAft>
              <a:buNone/>
            </a:pPr>
            <a:r>
              <a:rPr b="0" i="0" lang="ru-RU" sz="2400" u="none" cap="none" strike="noStrike">
                <a:solidFill>
                  <a:srgbClr val="0000FF"/>
                </a:solidFill>
                <a:latin typeface="Arial"/>
                <a:ea typeface="Arial"/>
                <a:cs typeface="Arial"/>
                <a:sym typeface="Arial"/>
              </a:rPr>
              <a:t>else</a:t>
            </a:r>
            <a:r>
              <a:rPr b="0" i="0" lang="ru-RU" sz="2400" u="none" cap="none" strike="noStrike">
                <a:solidFill>
                  <a:srgbClr val="000000"/>
                </a:solidFill>
                <a:latin typeface="Arial"/>
                <a:ea typeface="Arial"/>
                <a:cs typeface="Arial"/>
                <a:sym typeface="Arial"/>
              </a:rPr>
              <a:t> </a:t>
            </a:r>
            <a:r>
              <a:rPr b="0" i="0" lang="ru-RU" sz="2400" u="none" cap="none" strike="noStrike">
                <a:solidFill>
                  <a:srgbClr val="0000FF"/>
                </a:solidFill>
                <a:latin typeface="Arial"/>
                <a:ea typeface="Arial"/>
                <a:cs typeface="Arial"/>
                <a:sym typeface="Arial"/>
              </a:rPr>
              <a:t>if</a:t>
            </a:r>
            <a:r>
              <a:rPr b="0" i="0" lang="ru-RU" sz="2400" u="none" cap="none" strike="noStrike">
                <a:solidFill>
                  <a:srgbClr val="000000"/>
                </a:solidFill>
                <a:latin typeface="Arial"/>
                <a:ea typeface="Arial"/>
                <a:cs typeface="Arial"/>
                <a:sym typeface="Arial"/>
              </a:rPr>
              <a:t> (условие 3) {код 3}</a:t>
            </a:r>
            <a:endParaRPr/>
          </a:p>
          <a:p>
            <a:pPr indent="0" lvl="0" marL="0" marR="0" rtl="0" algn="l">
              <a:lnSpc>
                <a:spcPct val="100000"/>
              </a:lnSpc>
              <a:spcBef>
                <a:spcPts val="0"/>
              </a:spcBef>
              <a:spcAft>
                <a:spcPts val="0"/>
              </a:spcAft>
              <a:buNone/>
            </a:pPr>
            <a:r>
              <a:rPr b="0" i="0" lang="ru-RU" sz="2400" u="none" cap="none" strike="noStrike">
                <a:solidFill>
                  <a:srgbClr val="0000FF"/>
                </a:solidFill>
                <a:latin typeface="Arial"/>
                <a:ea typeface="Arial"/>
                <a:cs typeface="Arial"/>
                <a:sym typeface="Arial"/>
              </a:rPr>
              <a:t>else</a:t>
            </a:r>
            <a:r>
              <a:rPr b="0" i="0" lang="ru-RU" sz="2400" u="none" cap="none" strike="noStrike">
                <a:solidFill>
                  <a:srgbClr val="000000"/>
                </a:solidFill>
                <a:latin typeface="Arial"/>
                <a:ea typeface="Arial"/>
                <a:cs typeface="Arial"/>
                <a:sym typeface="Arial"/>
              </a:rPr>
              <a:t> </a:t>
            </a:r>
            <a:r>
              <a:rPr b="0" i="0" lang="ru-RU" sz="2400" u="none" cap="none" strike="noStrike">
                <a:solidFill>
                  <a:srgbClr val="0000FF"/>
                </a:solidFill>
                <a:latin typeface="Arial"/>
                <a:ea typeface="Arial"/>
                <a:cs typeface="Arial"/>
                <a:sym typeface="Arial"/>
              </a:rPr>
              <a:t>if</a:t>
            </a:r>
            <a:r>
              <a:rPr b="0" i="0" lang="ru-RU" sz="2400" u="none" cap="none" strike="noStrike">
                <a:solidFill>
                  <a:srgbClr val="000000"/>
                </a:solidFill>
                <a:latin typeface="Arial"/>
                <a:ea typeface="Arial"/>
                <a:cs typeface="Arial"/>
                <a:sym typeface="Arial"/>
              </a:rPr>
              <a:t> (условие n) {код n}</a:t>
            </a:r>
            <a:endParaRPr/>
          </a:p>
          <a:p>
            <a:pPr indent="0" lvl="0" marL="0" marR="0" rtl="0" algn="l">
              <a:lnSpc>
                <a:spcPct val="100000"/>
              </a:lnSpc>
              <a:spcBef>
                <a:spcPts val="0"/>
              </a:spcBef>
              <a:spcAft>
                <a:spcPts val="0"/>
              </a:spcAft>
              <a:buNone/>
            </a:pPr>
            <a:r>
              <a:rPr b="0" i="0" lang="ru-RU" sz="2400" u="none" cap="none" strike="noStrike">
                <a:solidFill>
                  <a:srgbClr val="0000FF"/>
                </a:solidFill>
                <a:latin typeface="Arial"/>
                <a:ea typeface="Arial"/>
                <a:cs typeface="Arial"/>
                <a:sym typeface="Arial"/>
              </a:rPr>
              <a:t>else</a:t>
            </a:r>
            <a:r>
              <a:rPr b="0" i="0" lang="ru-RU" sz="2400" u="none" cap="none" strike="noStrike">
                <a:solidFill>
                  <a:srgbClr val="000000"/>
                </a:solidFill>
                <a:latin typeface="Arial"/>
                <a:ea typeface="Arial"/>
                <a:cs typeface="Arial"/>
                <a:sym typeface="Arial"/>
              </a:rPr>
              <a:t> {код n+1}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143" name="Google Shape;143;p7"/>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44" name="Google Shape;144;p7"/>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45" name="Google Shape;145;p7"/>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46" name="Google Shape;146;p7"/>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47" name="Google Shape;147;p7"/>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48" name="Google Shape;148;p7"/>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149" name="Google Shape;149;p7"/>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150" name="Google Shape;150;p7"/>
          <p:cNvSpPr/>
          <p:nvPr/>
        </p:nvSpPr>
        <p:spPr>
          <a:xfrm>
            <a:off x="2077230" y="1731540"/>
            <a:ext cx="5170800" cy="55525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ru-RU" sz="2000" u="none" cap="none" strike="noStrike">
                <a:solidFill>
                  <a:schemeClr val="dk1"/>
                </a:solidFill>
                <a:latin typeface="Arial"/>
                <a:ea typeface="Arial"/>
                <a:cs typeface="Arial"/>
                <a:sym typeface="Arial"/>
              </a:rPr>
              <a:t>Что будет выведено при a=10? a=20?</a:t>
            </a:r>
            <a:endParaRPr b="0" i="0" sz="2000" u="none" cap="none" strike="noStrike">
              <a:solidFill>
                <a:schemeClr val="dk1"/>
              </a:solidFill>
              <a:latin typeface="Arial"/>
              <a:ea typeface="Arial"/>
              <a:cs typeface="Arial"/>
              <a:sym typeface="Arial"/>
            </a:endParaRPr>
          </a:p>
        </p:txBody>
      </p:sp>
      <p:sp>
        <p:nvSpPr>
          <p:cNvPr id="151" name="Google Shape;151;p7"/>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6</a:t>
            </a:r>
            <a:endParaRPr/>
          </a:p>
        </p:txBody>
      </p:sp>
      <p:sp>
        <p:nvSpPr>
          <p:cNvPr id="152" name="Google Shape;152;p7"/>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153" name="Google Shape;153;p7"/>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154" name="Google Shape;154;p7"/>
          <p:cNvSpPr txBox="1"/>
          <p:nvPr/>
        </p:nvSpPr>
        <p:spPr>
          <a:xfrm>
            <a:off x="736920" y="2286794"/>
            <a:ext cx="4572000"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cin</a:t>
            </a:r>
            <a:r>
              <a:rPr b="0" i="0" lang="ru-RU" sz="2800" u="none" cap="none" strike="noStrike">
                <a:solidFill>
                  <a:srgbClr val="008080"/>
                </a:solidFill>
                <a:latin typeface="Arial"/>
                <a:ea typeface="Arial"/>
                <a:cs typeface="Arial"/>
                <a:sym typeface="Arial"/>
              </a:rPr>
              <a:t>&gt;&gt;</a:t>
            </a:r>
            <a:r>
              <a:rPr b="0" i="0" lang="ru-RU" sz="28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if</a:t>
            </a:r>
            <a:r>
              <a:rPr b="0" i="0" lang="ru-RU" sz="2800" u="none" cap="none" strike="noStrike">
                <a:solidFill>
                  <a:srgbClr val="000000"/>
                </a:solidFill>
                <a:latin typeface="Arial"/>
                <a:ea typeface="Arial"/>
                <a:cs typeface="Arial"/>
                <a:sym typeface="Arial"/>
              </a:rPr>
              <a:t> (a &lt; 15)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15; }</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if</a:t>
            </a:r>
            <a:r>
              <a:rPr b="0" i="0" lang="ru-RU" sz="2800" u="none" cap="none" strike="noStrike">
                <a:solidFill>
                  <a:srgbClr val="000000"/>
                </a:solidFill>
                <a:latin typeface="Arial"/>
                <a:ea typeface="Arial"/>
                <a:cs typeface="Arial"/>
                <a:sym typeface="Arial"/>
              </a:rPr>
              <a:t> (a &lt; 25)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25; }</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if</a:t>
            </a:r>
            <a:r>
              <a:rPr b="0" i="0" lang="ru-RU" sz="2800" u="none" cap="none" strike="noStrike">
                <a:solidFill>
                  <a:srgbClr val="000000"/>
                </a:solidFill>
                <a:latin typeface="Arial"/>
                <a:ea typeface="Arial"/>
                <a:cs typeface="Arial"/>
                <a:sym typeface="Arial"/>
              </a:rPr>
              <a:t> (a &lt; 35)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35; }</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else</a:t>
            </a:r>
            <a:r>
              <a:rPr b="0" i="0" lang="ru-RU" sz="2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a:t>
            </a:r>
            <a:r>
              <a:rPr b="0" i="0" lang="ru-RU" sz="2800" u="none" cap="none" strike="noStrike">
                <a:solidFill>
                  <a:srgbClr val="A31515"/>
                </a:solidFill>
                <a:latin typeface="Arial"/>
                <a:ea typeface="Arial"/>
                <a:cs typeface="Arial"/>
                <a:sym typeface="Arial"/>
              </a:rPr>
              <a:t>"NO"</a:t>
            </a:r>
            <a:r>
              <a:rPr b="0" i="0" lang="ru-RU" sz="2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7"/>
          <p:cNvSpPr txBox="1"/>
          <p:nvPr/>
        </p:nvSpPr>
        <p:spPr>
          <a:xfrm>
            <a:off x="4861515" y="1845848"/>
            <a:ext cx="45720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cin </a:t>
            </a:r>
            <a:r>
              <a:rPr b="0" i="0" lang="ru-RU" sz="2800" u="none" cap="none" strike="noStrike">
                <a:solidFill>
                  <a:srgbClr val="008080"/>
                </a:solidFill>
                <a:latin typeface="Arial"/>
                <a:ea typeface="Arial"/>
                <a:cs typeface="Arial"/>
                <a:sym typeface="Arial"/>
              </a:rPr>
              <a:t>&gt;&gt;</a:t>
            </a:r>
            <a:r>
              <a:rPr b="0" i="0" lang="ru-RU" sz="28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if</a:t>
            </a:r>
            <a:r>
              <a:rPr b="0" i="0" lang="ru-RU" sz="2800" u="none" cap="none" strike="noStrike">
                <a:solidFill>
                  <a:srgbClr val="000000"/>
                </a:solidFill>
                <a:latin typeface="Arial"/>
                <a:ea typeface="Arial"/>
                <a:cs typeface="Arial"/>
                <a:sym typeface="Arial"/>
              </a:rPr>
              <a:t> (a &lt; 15)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15; }</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else</a:t>
            </a:r>
            <a:r>
              <a:rPr b="0" i="0" lang="ru-RU" sz="2800" u="none" cap="none" strike="noStrike">
                <a:solidFill>
                  <a:srgbClr val="000000"/>
                </a:solidFill>
                <a:latin typeface="Arial"/>
                <a:ea typeface="Arial"/>
                <a:cs typeface="Arial"/>
                <a:sym typeface="Arial"/>
              </a:rPr>
              <a:t> </a:t>
            </a:r>
            <a:r>
              <a:rPr b="0" i="0" lang="ru-RU" sz="2800" u="none" cap="none" strike="noStrike">
                <a:solidFill>
                  <a:srgbClr val="0000FF"/>
                </a:solidFill>
                <a:latin typeface="Arial"/>
                <a:ea typeface="Arial"/>
                <a:cs typeface="Arial"/>
                <a:sym typeface="Arial"/>
              </a:rPr>
              <a:t>if</a:t>
            </a:r>
            <a:r>
              <a:rPr b="0" i="0" lang="ru-RU" sz="2800" u="none" cap="none" strike="noStrike">
                <a:solidFill>
                  <a:srgbClr val="000000"/>
                </a:solidFill>
                <a:latin typeface="Arial"/>
                <a:ea typeface="Arial"/>
                <a:cs typeface="Arial"/>
                <a:sym typeface="Arial"/>
              </a:rPr>
              <a:t> (a &lt; 25)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25; }</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else</a:t>
            </a:r>
            <a:r>
              <a:rPr b="0" i="0" lang="ru-RU" sz="2800" u="none" cap="none" strike="noStrike">
                <a:solidFill>
                  <a:srgbClr val="000000"/>
                </a:solidFill>
                <a:latin typeface="Arial"/>
                <a:ea typeface="Arial"/>
                <a:cs typeface="Arial"/>
                <a:sym typeface="Arial"/>
              </a:rPr>
              <a:t> </a:t>
            </a:r>
            <a:r>
              <a:rPr b="0" i="0" lang="ru-RU" sz="2800" u="none" cap="none" strike="noStrike">
                <a:solidFill>
                  <a:srgbClr val="0000FF"/>
                </a:solidFill>
                <a:latin typeface="Arial"/>
                <a:ea typeface="Arial"/>
                <a:cs typeface="Arial"/>
                <a:sym typeface="Arial"/>
              </a:rPr>
              <a:t>if</a:t>
            </a:r>
            <a:r>
              <a:rPr b="0" i="0" lang="ru-RU" sz="2800" u="none" cap="none" strike="noStrike">
                <a:solidFill>
                  <a:srgbClr val="000000"/>
                </a:solidFill>
                <a:latin typeface="Arial"/>
                <a:ea typeface="Arial"/>
                <a:cs typeface="Arial"/>
                <a:sym typeface="Arial"/>
              </a:rPr>
              <a:t> (a &lt; 35)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35; }</a:t>
            </a:r>
            <a:endParaRPr/>
          </a:p>
          <a:p>
            <a:pPr indent="0" lvl="0" marL="0" marR="0" rtl="0" algn="l">
              <a:lnSpc>
                <a:spcPct val="100000"/>
              </a:lnSpc>
              <a:spcBef>
                <a:spcPts val="0"/>
              </a:spcBef>
              <a:spcAft>
                <a:spcPts val="0"/>
              </a:spcAft>
              <a:buNone/>
            </a:pPr>
            <a:r>
              <a:rPr b="0" i="0" lang="ru-RU" sz="2800" u="none" cap="none" strike="noStrike">
                <a:solidFill>
                  <a:srgbClr val="0000FF"/>
                </a:solidFill>
                <a:latin typeface="Arial"/>
                <a:ea typeface="Arial"/>
                <a:cs typeface="Arial"/>
                <a:sym typeface="Arial"/>
              </a:rPr>
              <a:t>else</a:t>
            </a:r>
            <a:r>
              <a:rPr b="0" i="0" lang="ru-RU" sz="2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ru-RU" sz="2800" u="none" cap="none" strike="noStrike">
                <a:solidFill>
                  <a:srgbClr val="000000"/>
                </a:solidFill>
                <a:latin typeface="Arial"/>
                <a:ea typeface="Arial"/>
                <a:cs typeface="Arial"/>
                <a:sym typeface="Arial"/>
              </a:rPr>
              <a:t>{ cout </a:t>
            </a:r>
            <a:r>
              <a:rPr b="0" i="0" lang="ru-RU" sz="2800" u="none" cap="none" strike="noStrike">
                <a:solidFill>
                  <a:srgbClr val="008080"/>
                </a:solidFill>
                <a:latin typeface="Arial"/>
                <a:ea typeface="Arial"/>
                <a:cs typeface="Arial"/>
                <a:sym typeface="Arial"/>
              </a:rPr>
              <a:t>&lt;&lt;</a:t>
            </a:r>
            <a:r>
              <a:rPr b="0" i="0" lang="ru-RU" sz="2800" u="none" cap="none" strike="noStrike">
                <a:solidFill>
                  <a:srgbClr val="000000"/>
                </a:solidFill>
                <a:latin typeface="Arial"/>
                <a:ea typeface="Arial"/>
                <a:cs typeface="Arial"/>
                <a:sym typeface="Arial"/>
              </a:rPr>
              <a:t> </a:t>
            </a:r>
            <a:r>
              <a:rPr b="0" i="0" lang="ru-RU" sz="2800" u="none" cap="none" strike="noStrike">
                <a:solidFill>
                  <a:srgbClr val="A31515"/>
                </a:solidFill>
                <a:latin typeface="Arial"/>
                <a:ea typeface="Arial"/>
                <a:cs typeface="Arial"/>
                <a:sym typeface="Arial"/>
              </a:rPr>
              <a:t>"NO"</a:t>
            </a:r>
            <a:r>
              <a:rPr b="0" i="0" lang="ru-RU"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8"/>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162" name="Google Shape;162;p8"/>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63" name="Google Shape;163;p8"/>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64" name="Google Shape;164;p8"/>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65" name="Google Shape;165;p8"/>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66" name="Google Shape;166;p8"/>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67" name="Google Shape;167;p8"/>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168" name="Google Shape;168;p8"/>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169" name="Google Shape;169;p8"/>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70" name="Google Shape;170;p8"/>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7</a:t>
            </a:r>
            <a:endParaRPr/>
          </a:p>
        </p:txBody>
      </p:sp>
      <p:sp>
        <p:nvSpPr>
          <p:cNvPr id="171" name="Google Shape;171;p8"/>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172" name="Google Shape;172;p8"/>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173" name="Google Shape;173;p8"/>
          <p:cNvSpPr txBox="1"/>
          <p:nvPr/>
        </p:nvSpPr>
        <p:spPr>
          <a:xfrm>
            <a:off x="794940" y="2230458"/>
            <a:ext cx="7761840"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1800" u="none" cap="none" strike="noStrike">
                <a:solidFill>
                  <a:srgbClr val="808080"/>
                </a:solidFill>
                <a:latin typeface="Arial"/>
                <a:ea typeface="Arial"/>
                <a:cs typeface="Arial"/>
                <a:sym typeface="Arial"/>
              </a:rPr>
              <a:t>#include</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&lt;iostream&gt;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using</a:t>
            </a:r>
            <a:r>
              <a:rPr b="0" i="0" lang="ru-RU" sz="1800" u="none" cap="none" strike="noStrike">
                <a:solidFill>
                  <a:srgbClr val="000000"/>
                </a:solidFill>
                <a:latin typeface="Arial"/>
                <a:ea typeface="Arial"/>
                <a:cs typeface="Arial"/>
                <a:sym typeface="Arial"/>
              </a:rPr>
              <a:t> </a:t>
            </a:r>
            <a:r>
              <a:rPr b="0" i="0" lang="ru-RU" sz="1800" u="none" cap="none" strike="noStrike">
                <a:solidFill>
                  <a:srgbClr val="0000FF"/>
                </a:solidFill>
                <a:latin typeface="Arial"/>
                <a:ea typeface="Arial"/>
                <a:cs typeface="Arial"/>
                <a:sym typeface="Arial"/>
              </a:rPr>
              <a:t>namespace</a:t>
            </a:r>
            <a:r>
              <a:rPr b="0" i="0" lang="ru-RU" sz="1800" u="none" cap="none" strike="noStrike">
                <a:solidFill>
                  <a:srgbClr val="000000"/>
                </a:solidFill>
                <a:latin typeface="Arial"/>
                <a:ea typeface="Arial"/>
                <a:cs typeface="Arial"/>
                <a:sym typeface="Arial"/>
              </a:rPr>
              <a:t> std;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int</a:t>
            </a:r>
            <a:r>
              <a:rPr b="0" i="0" lang="ru-RU" sz="1800" u="none" cap="none" strike="noStrike">
                <a:solidFill>
                  <a:srgbClr val="000000"/>
                </a:solidFill>
                <a:latin typeface="Arial"/>
                <a:ea typeface="Arial"/>
                <a:cs typeface="Arial"/>
                <a:sym typeface="Arial"/>
              </a:rPr>
              <a:t> main() {</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int</a:t>
            </a:r>
            <a:r>
              <a:rPr b="0" i="0" lang="ru-RU" sz="18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ru-RU" sz="1800" u="none" cap="none" strike="noStrike">
                <a:solidFill>
                  <a:srgbClr val="000000"/>
                </a:solidFill>
                <a:latin typeface="Arial"/>
                <a:ea typeface="Arial"/>
                <a:cs typeface="Arial"/>
                <a:sym typeface="Arial"/>
              </a:rPr>
              <a:t>cin</a:t>
            </a:r>
            <a:r>
              <a:rPr b="0" i="0" lang="ru-RU" sz="1800" u="none" cap="none" strike="noStrike">
                <a:solidFill>
                  <a:srgbClr val="008080"/>
                </a:solidFill>
                <a:latin typeface="Arial"/>
                <a:ea typeface="Arial"/>
                <a:cs typeface="Arial"/>
                <a:sym typeface="Arial"/>
              </a:rPr>
              <a:t>&gt;&gt;</a:t>
            </a:r>
            <a:r>
              <a:rPr b="0" i="0" lang="ru-RU" sz="18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(a==46){cout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"best"</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else</a:t>
            </a:r>
            <a:r>
              <a:rPr b="0" i="0" lang="ru-RU" sz="1800" u="none" cap="none" strike="noStrike">
                <a:solidFill>
                  <a:srgbClr val="000000"/>
                </a:solidFill>
                <a:latin typeface="Arial"/>
                <a:ea typeface="Arial"/>
                <a:cs typeface="Arial"/>
                <a:sym typeface="Arial"/>
              </a:rPr>
              <a:t> </a:t>
            </a: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 &gt;= 40 &amp;&amp; a &lt;= 50)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"lucky"</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else</a:t>
            </a:r>
            <a:r>
              <a:rPr b="0" i="0" lang="ru-RU" sz="1800" u="none" cap="none" strike="noStrike">
                <a:solidFill>
                  <a:srgbClr val="000000"/>
                </a:solidFill>
                <a:latin typeface="Arial"/>
                <a:ea typeface="Arial"/>
                <a:cs typeface="Arial"/>
                <a:sym typeface="Arial"/>
              </a:rPr>
              <a:t> </a:t>
            </a: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 &gt;= 35 &amp;&amp; a &lt;= 57)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"happy"</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else</a:t>
            </a:r>
            <a:r>
              <a:rPr b="0" i="0" lang="ru-RU" sz="1800" u="none" cap="none" strike="noStrike">
                <a:solidFill>
                  <a:srgbClr val="000000"/>
                </a:solidFill>
                <a:latin typeface="Arial"/>
                <a:ea typeface="Arial"/>
                <a:cs typeface="Arial"/>
                <a:sym typeface="Arial"/>
              </a:rPr>
              <a:t> </a:t>
            </a:r>
            <a:r>
              <a:rPr b="0" i="0" lang="ru-RU" sz="1800" u="none" cap="none" strike="noStrike">
                <a:solidFill>
                  <a:srgbClr val="0000FF"/>
                </a:solidFill>
                <a:latin typeface="Arial"/>
                <a:ea typeface="Arial"/>
                <a:cs typeface="Arial"/>
                <a:sym typeface="Arial"/>
              </a:rPr>
              <a:t>if</a:t>
            </a:r>
            <a:r>
              <a:rPr b="0" i="0" lang="ru-RU" sz="1800" u="none" cap="none" strike="noStrike">
                <a:solidFill>
                  <a:srgbClr val="000000"/>
                </a:solidFill>
                <a:latin typeface="Arial"/>
                <a:ea typeface="Arial"/>
                <a:cs typeface="Arial"/>
                <a:sym typeface="Arial"/>
              </a:rPr>
              <a:t> (a &gt;= 26 &amp;&amp; a &lt;= 63)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"ordinary"</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FF"/>
                </a:solidFill>
                <a:latin typeface="Arial"/>
                <a:ea typeface="Arial"/>
                <a:cs typeface="Arial"/>
                <a:sym typeface="Arial"/>
              </a:rPr>
              <a:t>else</a:t>
            </a:r>
            <a:r>
              <a:rPr b="0" i="0" lang="ru-RU" sz="1800" u="none" cap="none" strike="noStrike">
                <a:solidFill>
                  <a:srgbClr val="000000"/>
                </a:solidFill>
                <a:latin typeface="Arial"/>
                <a:ea typeface="Arial"/>
                <a:cs typeface="Arial"/>
                <a:sym typeface="Arial"/>
              </a:rPr>
              <a:t> {cout </a:t>
            </a:r>
            <a:r>
              <a:rPr b="0" i="0" lang="ru-RU" sz="1800" u="none" cap="none" strike="noStrike">
                <a:solidFill>
                  <a:srgbClr val="008080"/>
                </a:solidFill>
                <a:latin typeface="Arial"/>
                <a:ea typeface="Arial"/>
                <a:cs typeface="Arial"/>
                <a:sym typeface="Arial"/>
              </a:rPr>
              <a:t>&lt;&lt;</a:t>
            </a:r>
            <a:r>
              <a:rPr b="0" i="0" lang="ru-RU" sz="1800" u="none" cap="none" strike="noStrike">
                <a:solidFill>
                  <a:srgbClr val="000000"/>
                </a:solidFill>
                <a:latin typeface="Arial"/>
                <a:ea typeface="Arial"/>
                <a:cs typeface="Arial"/>
                <a:sym typeface="Arial"/>
              </a:rPr>
              <a:t> </a:t>
            </a:r>
            <a:r>
              <a:rPr b="0" i="0" lang="ru-RU" sz="1800" u="none" cap="none" strike="noStrike">
                <a:solidFill>
                  <a:srgbClr val="A31515"/>
                </a:solidFill>
                <a:latin typeface="Arial"/>
                <a:ea typeface="Arial"/>
                <a:cs typeface="Arial"/>
                <a:sym typeface="Arial"/>
              </a:rPr>
              <a:t>"bad"</a:t>
            </a:r>
            <a:r>
              <a:rPr b="0" i="0" lang="ru-RU"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ru-RU" sz="1800" u="none" cap="none" strike="noStrike">
                <a:solidFill>
                  <a:srgbClr val="000000"/>
                </a:solidFill>
                <a:latin typeface="Arial"/>
                <a:ea typeface="Arial"/>
                <a:cs typeface="Arial"/>
                <a:sym typeface="Arial"/>
              </a:rPr>
              <a:t>}</a:t>
            </a:r>
            <a:br>
              <a:rPr b="0" i="0" lang="ru-RU"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177" name="Shape 177"/>
        <p:cNvGrpSpPr/>
        <p:nvPr/>
      </p:nvGrpSpPr>
      <p:grpSpPr>
        <a:xfrm>
          <a:off x="0" y="0"/>
          <a:ext cx="0" cy="0"/>
          <a:chOff x="0" y="0"/>
          <a:chExt cx="0" cy="0"/>
        </a:xfrm>
      </p:grpSpPr>
      <p:pic>
        <p:nvPicPr>
          <p:cNvPr id="178" name="Google Shape;178;p11"/>
          <p:cNvPicPr preferRelativeResize="0"/>
          <p:nvPr/>
        </p:nvPicPr>
        <p:blipFill rotWithShape="1">
          <a:blip r:embed="rId3">
            <a:alphaModFix/>
          </a:blip>
          <a:srcRect b="0" l="0" r="0" t="0"/>
          <a:stretch/>
        </p:blipFill>
        <p:spPr>
          <a:xfrm>
            <a:off x="3829680" y="5519160"/>
            <a:ext cx="1514520" cy="723960"/>
          </a:xfrm>
          <a:prstGeom prst="rect">
            <a:avLst/>
          </a:prstGeom>
          <a:noFill/>
          <a:ln>
            <a:noFill/>
          </a:ln>
        </p:spPr>
      </p:pic>
      <p:sp>
        <p:nvSpPr>
          <p:cNvPr id="179" name="Google Shape;179;p11"/>
          <p:cNvSpPr/>
          <p:nvPr/>
        </p:nvSpPr>
        <p:spPr>
          <a:xfrm>
            <a:off x="3387420" y="531315"/>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180" name="Google Shape;180;p11"/>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4 занятие</a:t>
            </a:r>
            <a:endParaRPr b="0" i="0" sz="1400" u="none" cap="none" strike="noStrike">
              <a:solidFill>
                <a:schemeClr val="dk1"/>
              </a:solidFill>
              <a:latin typeface="Arial"/>
              <a:ea typeface="Arial"/>
              <a:cs typeface="Arial"/>
              <a:sym typeface="Arial"/>
            </a:endParaRPr>
          </a:p>
        </p:txBody>
      </p:sp>
      <p:sp>
        <p:nvSpPr>
          <p:cNvPr id="181" name="Google Shape;181;p11"/>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2020</a:t>
            </a:r>
            <a:endParaRPr b="0" i="0" sz="1200" u="none" cap="none" strike="noStrike">
              <a:solidFill>
                <a:schemeClr val="dk1"/>
              </a:solidFill>
              <a:latin typeface="Arial"/>
              <a:ea typeface="Arial"/>
              <a:cs typeface="Arial"/>
              <a:sym typeface="Arial"/>
            </a:endParaRPr>
          </a:p>
        </p:txBody>
      </p:sp>
      <p:sp>
        <p:nvSpPr>
          <p:cNvPr id="182" name="Google Shape;182;p11"/>
          <p:cNvSpPr/>
          <p:nvPr/>
        </p:nvSpPr>
        <p:spPr>
          <a:xfrm>
            <a:off x="970380" y="1814355"/>
            <a:ext cx="7233120" cy="425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ru-RU" sz="4000" u="none" cap="none" strike="noStrike">
                <a:solidFill>
                  <a:schemeClr val="dk1"/>
                </a:solidFill>
                <a:latin typeface="Arial"/>
                <a:ea typeface="Arial"/>
                <a:cs typeface="Arial"/>
                <a:sym typeface="Arial"/>
              </a:rPr>
              <a:t>Практическая часть</a:t>
            </a:r>
            <a:endParaRPr b="0" i="0" sz="4000" u="none" cap="none" strike="noStrike">
              <a:solidFill>
                <a:schemeClr val="dk1"/>
              </a:solidFill>
              <a:latin typeface="Arial"/>
              <a:ea typeface="Arial"/>
              <a:cs typeface="Arial"/>
              <a:sym typeface="Arial"/>
            </a:endParaRPr>
          </a:p>
        </p:txBody>
      </p:sp>
      <p:sp>
        <p:nvSpPr>
          <p:cNvPr id="183" name="Google Shape;183;p11"/>
          <p:cNvSpPr/>
          <p:nvPr/>
        </p:nvSpPr>
        <p:spPr>
          <a:xfrm>
            <a:off x="457200" y="3963540"/>
            <a:ext cx="8166100" cy="815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Calibri"/>
                <a:ea typeface="Calibri"/>
                <a:cs typeface="Calibri"/>
                <a:sym typeface="Calibri"/>
              </a:rPr>
              <a:t>Знакомство со сложными условиями ветвления в С++. Написание более сложной программы с ветвлением.</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9"/>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190" name="Google Shape;190;p9"/>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91" name="Google Shape;191;p9"/>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92" name="Google Shape;192;p9"/>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93" name="Google Shape;193;p9"/>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94" name="Google Shape;194;p9"/>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95" name="Google Shape;195;p9"/>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196" name="Google Shape;196;p9"/>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197" name="Google Shape;197;p9"/>
          <p:cNvSpPr/>
          <p:nvPr/>
        </p:nvSpPr>
        <p:spPr>
          <a:xfrm>
            <a:off x="891480" y="1913751"/>
            <a:ext cx="7665300" cy="2132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98" name="Google Shape;198;p9"/>
          <p:cNvSpPr/>
          <p:nvPr/>
        </p:nvSpPr>
        <p:spPr>
          <a:xfrm>
            <a:off x="8511925" y="419050"/>
            <a:ext cx="3687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Calibri"/>
                <a:ea typeface="Calibri"/>
                <a:cs typeface="Calibri"/>
                <a:sym typeface="Calibri"/>
              </a:rPr>
              <a:t>9</a:t>
            </a:r>
            <a:endParaRPr/>
          </a:p>
        </p:txBody>
      </p:sp>
      <p:sp>
        <p:nvSpPr>
          <p:cNvPr id="199" name="Google Shape;199;p9"/>
          <p:cNvSpPr/>
          <p:nvPr/>
        </p:nvSpPr>
        <p:spPr>
          <a:xfrm>
            <a:off x="690120" y="1153800"/>
            <a:ext cx="7553160" cy="39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Знакомство со сложными условиями ветвления в С++. </a:t>
            </a:r>
            <a:endParaRPr b="0" i="0" sz="2000" u="none" cap="none" strike="noStrike">
              <a:solidFill>
                <a:schemeClr val="dk1"/>
              </a:solidFill>
              <a:latin typeface="Arial"/>
              <a:ea typeface="Arial"/>
              <a:cs typeface="Arial"/>
              <a:sym typeface="Arial"/>
            </a:endParaRPr>
          </a:p>
        </p:txBody>
      </p:sp>
      <p:sp>
        <p:nvSpPr>
          <p:cNvPr id="200" name="Google Shape;200;p9"/>
          <p:cNvSpPr/>
          <p:nvPr/>
        </p:nvSpPr>
        <p:spPr>
          <a:xfrm>
            <a:off x="4411800" y="37908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УКАЗАТЕЛИ</a:t>
            </a:r>
            <a:endParaRPr/>
          </a:p>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chemeClr val="dk1"/>
                </a:solidFill>
                <a:latin typeface="Calibri"/>
                <a:ea typeface="Calibri"/>
                <a:cs typeface="Calibri"/>
                <a:sym typeface="Calibri"/>
              </a:rPr>
              <a:t>МАССИВЫ</a:t>
            </a:r>
            <a:endParaRPr b="1" i="0" sz="900" u="none" cap="none" strike="noStrike">
              <a:solidFill>
                <a:schemeClr val="dk1"/>
              </a:solidFill>
              <a:latin typeface="Calibri"/>
              <a:ea typeface="Calibri"/>
              <a:cs typeface="Calibri"/>
              <a:sym typeface="Calibri"/>
            </a:endParaRPr>
          </a:p>
        </p:txBody>
      </p:sp>
      <p:sp>
        <p:nvSpPr>
          <p:cNvPr id="201" name="Google Shape;201;p9"/>
          <p:cNvSpPr txBox="1"/>
          <p:nvPr/>
        </p:nvSpPr>
        <p:spPr>
          <a:xfrm>
            <a:off x="691078" y="2288508"/>
            <a:ext cx="7761900" cy="384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ru-RU" sz="2400" u="none" cap="none" strike="noStrike">
                <a:solidFill>
                  <a:srgbClr val="000000"/>
                </a:solidFill>
                <a:latin typeface="Calibri"/>
                <a:ea typeface="Calibri"/>
                <a:cs typeface="Calibri"/>
                <a:sym typeface="Calibri"/>
              </a:rPr>
              <a:t>В кинотеатре идут четыре фильма: «Подводный попугай», «Синяя молния», «Человек-капибара», «Серо-буро-малиновая борода». На первый фильм допускаются люди с 4-х лет, на второй – с 16-ти, на третий – с 18, на четвертый – с 21 года. Необходимо создать для кинотеатра программу, в которую человек будет вводить свой возраст, а ему будет показываться список фильмов, которые он может посетить.</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ru-RU" sz="2400" u="none" cap="none" strike="noStrike">
                <a:solidFill>
                  <a:srgbClr val="000000"/>
                </a:solidFill>
                <a:latin typeface="Arial"/>
                <a:ea typeface="Arial"/>
                <a:cs typeface="Arial"/>
                <a:sym typeface="Arial"/>
              </a:rPr>
            </a:br>
            <a:br>
              <a:rPr b="0" i="0" lang="ru-RU"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2012-07-30T23:42:41Z</dcterms:created>
  <dc:creator>Кирилл Приёмко</dc:creator>
</cp:coreProperties>
</file>